
<file path=[Content_Types].xml><?xml version="1.0" encoding="utf-8"?>
<Types xmlns="http://schemas.openxmlformats.org/package/2006/content-types">
  <Override PartName="/ppt/diagrams/layout2.xml" ContentType="application/vnd.openxmlformats-officedocument.drawingml.diagramLayout+xml"/>
  <Default Extension="bin" ContentType="application/vnd.openxmlformats-officedocument.presentationml.printerSettings"/>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diagrams/data3.xml" ContentType="application/vnd.openxmlformats-officedocument.drawingml.diagramData+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diagrams/drawing3.xml" ContentType="application/vnd.ms-office.drawingml.diagramDrawing+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86" r:id="rId1"/>
  </p:sldMasterIdLst>
  <p:notesMasterIdLst>
    <p:notesMasterId r:id="rId37"/>
  </p:notesMasterIdLst>
  <p:handoutMasterIdLst>
    <p:handoutMasterId r:id="rId38"/>
  </p:handoutMasterIdLst>
  <p:sldIdLst>
    <p:sldId id="331" r:id="rId2"/>
    <p:sldId id="388" r:id="rId3"/>
    <p:sldId id="376" r:id="rId4"/>
    <p:sldId id="377" r:id="rId5"/>
    <p:sldId id="319" r:id="rId6"/>
    <p:sldId id="284" r:id="rId7"/>
    <p:sldId id="389" r:id="rId8"/>
    <p:sldId id="390" r:id="rId9"/>
    <p:sldId id="371" r:id="rId10"/>
    <p:sldId id="297" r:id="rId11"/>
    <p:sldId id="368" r:id="rId12"/>
    <p:sldId id="369" r:id="rId13"/>
    <p:sldId id="370" r:id="rId14"/>
    <p:sldId id="367" r:id="rId15"/>
    <p:sldId id="391" r:id="rId16"/>
    <p:sldId id="342" r:id="rId17"/>
    <p:sldId id="343" r:id="rId18"/>
    <p:sldId id="392" r:id="rId19"/>
    <p:sldId id="396" r:id="rId20"/>
    <p:sldId id="397" r:id="rId21"/>
    <p:sldId id="398" r:id="rId22"/>
    <p:sldId id="281" r:id="rId23"/>
    <p:sldId id="379" r:id="rId24"/>
    <p:sldId id="393" r:id="rId25"/>
    <p:sldId id="399" r:id="rId26"/>
    <p:sldId id="394" r:id="rId27"/>
    <p:sldId id="395" r:id="rId28"/>
    <p:sldId id="380" r:id="rId29"/>
    <p:sldId id="381" r:id="rId30"/>
    <p:sldId id="382" r:id="rId31"/>
    <p:sldId id="383" r:id="rId32"/>
    <p:sldId id="384" r:id="rId33"/>
    <p:sldId id="385" r:id="rId34"/>
    <p:sldId id="386" r:id="rId35"/>
    <p:sldId id="38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00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735" autoAdjust="0"/>
    <p:restoredTop sz="76555" autoAdjust="0"/>
  </p:normalViewPr>
  <p:slideViewPr>
    <p:cSldViewPr snapToGrid="0" snapToObjects="1" showGuides="1">
      <p:cViewPr>
        <p:scale>
          <a:sx n="80" d="100"/>
          <a:sy n="80" d="100"/>
        </p:scale>
        <p:origin x="-1576" y="-368"/>
      </p:cViewPr>
      <p:guideLst>
        <p:guide orient="horz" pos="3205"/>
        <p:guide orient="horz" pos="2675"/>
        <p:guide orient="horz" pos="838"/>
        <p:guide orient="horz" pos="1073"/>
        <p:guide pos="1458"/>
        <p:guide pos="288"/>
        <p:guide pos="5471"/>
        <p:guide pos="4288"/>
        <p:guide pos="4133"/>
        <p:guide pos="2965"/>
        <p:guide pos="2794"/>
        <p:guide pos="16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D587B-FA9B-458C-A194-51CDE2F1F0AF}" type="doc">
      <dgm:prSet loTypeId="urn:microsoft.com/office/officeart/2009/3/layout/RandomtoResultProcess" loCatId="process" qsTypeId="urn:microsoft.com/office/officeart/2005/8/quickstyle/simple1#4" qsCatId="simple" csTypeId="urn:microsoft.com/office/officeart/2005/8/colors/accent1_2#5" csCatId="accent1" phldr="1"/>
      <dgm:spPr/>
      <dgm:t>
        <a:bodyPr/>
        <a:lstStyle/>
        <a:p>
          <a:endParaRPr lang="en-US"/>
        </a:p>
      </dgm:t>
    </dgm:pt>
    <dgm:pt modelId="{F94A2262-6997-45BF-94E7-D19087557BBA}">
      <dgm:prSet phldrT="[Text]"/>
      <dgm:spPr/>
      <dgm:t>
        <a:bodyPr/>
        <a:lstStyle/>
        <a:p>
          <a:r>
            <a:rPr lang="en-US" dirty="0" smtClean="0"/>
            <a:t>Dissemination</a:t>
          </a:r>
          <a:endParaRPr lang="en-US" dirty="0"/>
        </a:p>
      </dgm:t>
    </dgm:pt>
    <dgm:pt modelId="{D837BA52-518A-4588-908A-83EC4C36F24C}" type="parTrans" cxnId="{582ABBDB-79EF-4C11-BED4-87A3D848DD49}">
      <dgm:prSet/>
      <dgm:spPr/>
      <dgm:t>
        <a:bodyPr/>
        <a:lstStyle/>
        <a:p>
          <a:endParaRPr lang="en-US"/>
        </a:p>
      </dgm:t>
    </dgm:pt>
    <dgm:pt modelId="{B80B421F-CB97-4608-9EC7-E568A27B18D1}" type="sibTrans" cxnId="{582ABBDB-79EF-4C11-BED4-87A3D848DD49}">
      <dgm:prSet/>
      <dgm:spPr/>
      <dgm:t>
        <a:bodyPr/>
        <a:lstStyle/>
        <a:p>
          <a:endParaRPr lang="en-US"/>
        </a:p>
      </dgm:t>
    </dgm:pt>
    <dgm:pt modelId="{64D6ED38-2647-46E3-AD5B-67E71450A35F}">
      <dgm:prSet phldrT="[Text]"/>
      <dgm:spPr/>
      <dgm:t>
        <a:bodyPr/>
        <a:lstStyle/>
        <a:p>
          <a:endParaRPr lang="en-US" dirty="0"/>
        </a:p>
      </dgm:t>
    </dgm:pt>
    <dgm:pt modelId="{811B0DAA-5AA1-4E85-8C14-0118DCB68724}" type="parTrans" cxnId="{EC5F5E4C-340F-4DEB-AAA0-A3A6D8FC037C}">
      <dgm:prSet/>
      <dgm:spPr/>
      <dgm:t>
        <a:bodyPr/>
        <a:lstStyle/>
        <a:p>
          <a:endParaRPr lang="en-US"/>
        </a:p>
      </dgm:t>
    </dgm:pt>
    <dgm:pt modelId="{6A89B10D-E712-4A04-B29B-C1AD1179F057}" type="sibTrans" cxnId="{EC5F5E4C-340F-4DEB-AAA0-A3A6D8FC037C}">
      <dgm:prSet/>
      <dgm:spPr/>
      <dgm:t>
        <a:bodyPr/>
        <a:lstStyle/>
        <a:p>
          <a:endParaRPr lang="en-US"/>
        </a:p>
      </dgm:t>
    </dgm:pt>
    <dgm:pt modelId="{50580D76-8A02-4D18-A30C-82A32B9B53E1}">
      <dgm:prSet phldrT="[Text]"/>
      <dgm:spPr/>
      <dgm:t>
        <a:bodyPr/>
        <a:lstStyle/>
        <a:p>
          <a:r>
            <a:rPr lang="en-US" dirty="0" smtClean="0"/>
            <a:t>Publication</a:t>
          </a:r>
          <a:endParaRPr lang="en-US" dirty="0"/>
        </a:p>
      </dgm:t>
    </dgm:pt>
    <dgm:pt modelId="{9C1B0B75-442F-47A7-942E-FD0880382D49}" type="parTrans" cxnId="{4C2636D5-BAEA-4295-8A07-D67EE83FFF29}">
      <dgm:prSet/>
      <dgm:spPr/>
      <dgm:t>
        <a:bodyPr/>
        <a:lstStyle/>
        <a:p>
          <a:endParaRPr lang="en-US"/>
        </a:p>
      </dgm:t>
    </dgm:pt>
    <dgm:pt modelId="{551FF252-0227-4AAD-B838-8980DE4B49C8}" type="sibTrans" cxnId="{4C2636D5-BAEA-4295-8A07-D67EE83FFF29}">
      <dgm:prSet/>
      <dgm:spPr/>
      <dgm:t>
        <a:bodyPr/>
        <a:lstStyle/>
        <a:p>
          <a:endParaRPr lang="en-US"/>
        </a:p>
      </dgm:t>
    </dgm:pt>
    <dgm:pt modelId="{61EBF639-66B4-4F4C-AFC9-988A04DA01ED}" type="pres">
      <dgm:prSet presAssocID="{055D587B-FA9B-458C-A194-51CDE2F1F0AF}" presName="Name0" presStyleCnt="0">
        <dgm:presLayoutVars>
          <dgm:dir/>
          <dgm:animOne val="branch"/>
          <dgm:animLvl val="lvl"/>
        </dgm:presLayoutVars>
      </dgm:prSet>
      <dgm:spPr/>
      <dgm:t>
        <a:bodyPr/>
        <a:lstStyle/>
        <a:p>
          <a:endParaRPr lang="en-US"/>
        </a:p>
      </dgm:t>
    </dgm:pt>
    <dgm:pt modelId="{9F71EDB3-913B-4B0D-B0DC-B92A640EF778}" type="pres">
      <dgm:prSet presAssocID="{F94A2262-6997-45BF-94E7-D19087557BBA}" presName="chaos" presStyleCnt="0"/>
      <dgm:spPr/>
    </dgm:pt>
    <dgm:pt modelId="{B8DD79B1-D0F9-4BB1-9763-4ADE0D725100}" type="pres">
      <dgm:prSet presAssocID="{F94A2262-6997-45BF-94E7-D19087557BBA}" presName="parTx1" presStyleLbl="revTx" presStyleIdx="0" presStyleCnt="2" custLinFactX="59239" custLinFactNeighborX="100000" custLinFactNeighborY="8234"/>
      <dgm:spPr/>
      <dgm:t>
        <a:bodyPr/>
        <a:lstStyle/>
        <a:p>
          <a:endParaRPr lang="en-US"/>
        </a:p>
      </dgm:t>
    </dgm:pt>
    <dgm:pt modelId="{8D5A15BC-E134-4A8A-9004-08A4FCEBBC31}" type="pres">
      <dgm:prSet presAssocID="{F94A2262-6997-45BF-94E7-D19087557BBA}" presName="desTx1" presStyleLbl="revTx" presStyleIdx="1" presStyleCnt="2">
        <dgm:presLayoutVars>
          <dgm:bulletEnabled val="1"/>
        </dgm:presLayoutVars>
      </dgm:prSet>
      <dgm:spPr/>
      <dgm:t>
        <a:bodyPr/>
        <a:lstStyle/>
        <a:p>
          <a:endParaRPr lang="en-US"/>
        </a:p>
      </dgm:t>
    </dgm:pt>
    <dgm:pt modelId="{16040B1F-BB5A-490C-9FB3-DCF474D9CDEF}" type="pres">
      <dgm:prSet presAssocID="{F94A2262-6997-45BF-94E7-D19087557BBA}" presName="c1" presStyleLbl="node1" presStyleIdx="0" presStyleCnt="19" custLinFactX="1000000" custLinFactNeighborX="1048607" custLinFactNeighborY="44391"/>
      <dgm:spPr>
        <a:blipFill rotWithShape="0">
          <a:blip xmlns:r="http://schemas.openxmlformats.org/officeDocument/2006/relationships" r:embed="rId1"/>
          <a:stretch>
            <a:fillRect/>
          </a:stretch>
        </a:blipFill>
      </dgm:spPr>
      <dgm:t>
        <a:bodyPr/>
        <a:lstStyle/>
        <a:p>
          <a:endParaRPr lang="en-US"/>
        </a:p>
      </dgm:t>
    </dgm:pt>
    <dgm:pt modelId="{2E1249B4-3F92-4917-B440-0B08BDA7F1D4}" type="pres">
      <dgm:prSet presAssocID="{F94A2262-6997-45BF-94E7-D19087557BBA}" presName="c2" presStyleLbl="node1" presStyleIdx="1" presStyleCnt="19" custLinFactX="1000000" custLinFactNeighborX="1042571" custLinFactNeighborY="34114"/>
      <dgm:spPr/>
    </dgm:pt>
    <dgm:pt modelId="{08680DC4-0DD9-4ED5-B405-C3FE4ADB5C22}" type="pres">
      <dgm:prSet presAssocID="{F94A2262-6997-45BF-94E7-D19087557BBA}" presName="c3" presStyleLbl="node1" presStyleIdx="2" presStyleCnt="19" custLinFactX="600000" custLinFactNeighborX="699827" custLinFactNeighborY="21709"/>
      <dgm:spPr/>
    </dgm:pt>
    <dgm:pt modelId="{70308328-0C3C-45D2-8D5A-CC5025F36128}" type="pres">
      <dgm:prSet presAssocID="{F94A2262-6997-45BF-94E7-D19087557BBA}" presName="c4" presStyleLbl="node1" presStyleIdx="3" presStyleCnt="19" custLinFactX="1000000" custLinFactNeighborX="1042571" custLinFactNeighborY="34114"/>
      <dgm:spPr/>
    </dgm:pt>
    <dgm:pt modelId="{015B6DDF-2C93-46AD-9340-D8C0B8271D77}" type="pres">
      <dgm:prSet presAssocID="{F94A2262-6997-45BF-94E7-D19087557BBA}" presName="c5" presStyleLbl="node1" presStyleIdx="4" presStyleCnt="19" custLinFactX="1000000" custLinFactNeighborX="1042571" custLinFactNeighborY="34114"/>
      <dgm:spPr/>
    </dgm:pt>
    <dgm:pt modelId="{E2DB04CC-23F9-42BA-B2E5-2E299A20098A}" type="pres">
      <dgm:prSet presAssocID="{F94A2262-6997-45BF-94E7-D19087557BBA}" presName="c6" presStyleLbl="node1" presStyleIdx="5" presStyleCnt="19" custLinFactX="1000000" custLinFactNeighborX="1042571" custLinFactNeighborY="34114"/>
      <dgm:spPr/>
    </dgm:pt>
    <dgm:pt modelId="{CC7D21DC-E302-42A1-AEA1-4679121C647B}" type="pres">
      <dgm:prSet presAssocID="{F94A2262-6997-45BF-94E7-D19087557BBA}" presName="c7" presStyleLbl="node1" presStyleIdx="6" presStyleCnt="19" custLinFactX="600000" custLinFactNeighborX="699827" custLinFactNeighborY="21709"/>
      <dgm:spPr/>
    </dgm:pt>
    <dgm:pt modelId="{6A84581B-1477-433F-878C-1D8802621DC6}" type="pres">
      <dgm:prSet presAssocID="{F94A2262-6997-45BF-94E7-D19087557BBA}" presName="c8" presStyleLbl="node1" presStyleIdx="7" presStyleCnt="19" custLinFactX="1000000" custLinFactNeighborX="1040435" custLinFactNeighborY="34114"/>
      <dgm:spPr/>
    </dgm:pt>
    <dgm:pt modelId="{1B2267CC-CE29-449B-ACFB-4E81C56F1540}" type="pres">
      <dgm:prSet presAssocID="{F94A2262-6997-45BF-94E7-D19087557BBA}" presName="c9" presStyleLbl="node1" presStyleIdx="8" presStyleCnt="19" custLinFactX="956435" custLinFactNeighborX="1000000" custLinFactNeighborY="34114"/>
      <dgm:spPr/>
    </dgm:pt>
    <dgm:pt modelId="{C302FAC7-72E0-4B77-8AEA-3D8422F3CD26}" type="pres">
      <dgm:prSet presAssocID="{F94A2262-6997-45BF-94E7-D19087557BBA}" presName="c10" presStyleLbl="node1" presStyleIdx="9" presStyleCnt="19" custLinFactX="394352" custLinFactNeighborX="400000" custLinFactNeighborY="13267"/>
      <dgm:spPr/>
    </dgm:pt>
    <dgm:pt modelId="{0ECE363B-8F50-4799-A178-E7F34145F191}" type="pres">
      <dgm:prSet presAssocID="{F94A2262-6997-45BF-94E7-D19087557BBA}" presName="c11" presStyleLbl="node1" presStyleIdx="10" presStyleCnt="19" custLinFactX="1000000" custLinFactNeighborX="1042571" custLinFactNeighborY="34114"/>
      <dgm:spPr/>
    </dgm:pt>
    <dgm:pt modelId="{CF8C6DBD-E8B2-488D-B603-6DB2FC35045F}" type="pres">
      <dgm:prSet presAssocID="{F94A2262-6997-45BF-94E7-D19087557BBA}" presName="c12" presStyleLbl="node1" presStyleIdx="11" presStyleCnt="19" custLinFactX="630363" custLinFactNeighborX="700000" custLinFactNeighborY="6351"/>
      <dgm:spPr/>
    </dgm:pt>
    <dgm:pt modelId="{E24EAA39-648C-4252-9ED0-36FFA7410BE4}" type="pres">
      <dgm:prSet presAssocID="{F94A2262-6997-45BF-94E7-D19087557BBA}" presName="c13" presStyleLbl="node1" presStyleIdx="12" presStyleCnt="19" custLinFactX="400000" custLinFactNeighborX="493614" custLinFactNeighborY="4540"/>
      <dgm:spPr/>
    </dgm:pt>
    <dgm:pt modelId="{2E4664DF-5F96-4BEF-AC58-2B31592DC5A5}" type="pres">
      <dgm:prSet presAssocID="{F94A2262-6997-45BF-94E7-D19087557BBA}" presName="c14" presStyleLbl="node1" presStyleIdx="13" presStyleCnt="19" custLinFactX="1000000" custLinFactNeighborX="1042571" custLinFactNeighborY="34114"/>
      <dgm:spPr/>
    </dgm:pt>
    <dgm:pt modelId="{1C11AC6D-585B-4105-BFAA-08EA74D27869}" type="pres">
      <dgm:prSet presAssocID="{F94A2262-6997-45BF-94E7-D19087557BBA}" presName="c15" presStyleLbl="node1" presStyleIdx="14" presStyleCnt="19" custLinFactX="600000" custLinFactNeighborX="699827" custLinFactNeighborY="21709"/>
      <dgm:spPr/>
    </dgm:pt>
    <dgm:pt modelId="{4EF5F716-3E98-493E-902F-1FDE71428CF9}" type="pres">
      <dgm:prSet presAssocID="{F94A2262-6997-45BF-94E7-D19087557BBA}" presName="c16" presStyleLbl="node1" presStyleIdx="15" presStyleCnt="19" custLinFactX="1000000" custLinFactNeighborX="1042571" custLinFactNeighborY="34114"/>
      <dgm:spPr/>
    </dgm:pt>
    <dgm:pt modelId="{39859091-88B2-408D-B6F2-DD2BBC4D8BC5}" type="pres">
      <dgm:prSet presAssocID="{F94A2262-6997-45BF-94E7-D19087557BBA}" presName="c17" presStyleLbl="node1" presStyleIdx="16" presStyleCnt="19" custLinFactX="400000" custLinFactNeighborX="493614" custLinFactNeighborY="14925"/>
      <dgm:spPr/>
    </dgm:pt>
    <dgm:pt modelId="{6D002EEC-2068-4628-842A-466B519C61F5}" type="pres">
      <dgm:prSet presAssocID="{F94A2262-6997-45BF-94E7-D19087557BBA}" presName="c18" presStyleLbl="node1" presStyleIdx="17" presStyleCnt="19" custLinFactX="600000" custLinFactNeighborX="644276" custLinFactNeighborY="-65712"/>
      <dgm:spPr/>
    </dgm:pt>
    <dgm:pt modelId="{24D680C0-E761-4F02-971B-BB74652801CC}" type="pres">
      <dgm:prSet presAssocID="{B80B421F-CB97-4608-9EC7-E568A27B18D1}" presName="chevronComposite1" presStyleCnt="0"/>
      <dgm:spPr/>
    </dgm:pt>
    <dgm:pt modelId="{DE29B4E7-3419-4003-B95A-95912C71F81C}" type="pres">
      <dgm:prSet presAssocID="{B80B421F-CB97-4608-9EC7-E568A27B18D1}" presName="chevron1" presStyleLbl="sibTrans2D1" presStyleIdx="0" presStyleCnt="2" custLinFactNeighborX="-35422" custLinFactNeighborY="7550"/>
      <dgm:spPr/>
      <dgm:t>
        <a:bodyPr/>
        <a:lstStyle/>
        <a:p>
          <a:endParaRPr lang="en-US"/>
        </a:p>
      </dgm:t>
    </dgm:pt>
    <dgm:pt modelId="{944D49BA-5100-405E-9874-B02DFF4B179D}" type="pres">
      <dgm:prSet presAssocID="{B80B421F-CB97-4608-9EC7-E568A27B18D1}" presName="spChevron1" presStyleCnt="0"/>
      <dgm:spPr/>
    </dgm:pt>
    <dgm:pt modelId="{03F36450-5F05-41A3-A9E7-F0C366AB9E6C}" type="pres">
      <dgm:prSet presAssocID="{B80B421F-CB97-4608-9EC7-E568A27B18D1}" presName="overlap" presStyleCnt="0"/>
      <dgm:spPr/>
    </dgm:pt>
    <dgm:pt modelId="{A51C5ECD-7F56-42A3-8AFB-7A3000BF66C8}" type="pres">
      <dgm:prSet presAssocID="{B80B421F-CB97-4608-9EC7-E568A27B18D1}" presName="chevronComposite2" presStyleCnt="0"/>
      <dgm:spPr/>
    </dgm:pt>
    <dgm:pt modelId="{90A0E81D-0BFC-420E-A707-7A65CE2C30E1}" type="pres">
      <dgm:prSet presAssocID="{B80B421F-CB97-4608-9EC7-E568A27B18D1}" presName="chevron2" presStyleLbl="sibTrans2D1" presStyleIdx="1" presStyleCnt="2" custLinFactNeighborX="-60385" custLinFactNeighborY="7550"/>
      <dgm:spPr/>
      <dgm:t>
        <a:bodyPr/>
        <a:lstStyle/>
        <a:p>
          <a:endParaRPr lang="en-US"/>
        </a:p>
      </dgm:t>
    </dgm:pt>
    <dgm:pt modelId="{2BE454A3-AD49-4D0D-B1AA-51FF471DE9EB}" type="pres">
      <dgm:prSet presAssocID="{B80B421F-CB97-4608-9EC7-E568A27B18D1}" presName="spChevron2" presStyleCnt="0"/>
      <dgm:spPr/>
    </dgm:pt>
    <dgm:pt modelId="{58A1EF8D-308A-4EED-9E9B-B982C0F95B36}" type="pres">
      <dgm:prSet presAssocID="{50580D76-8A02-4D18-A30C-82A32B9B53E1}" presName="last" presStyleCnt="0"/>
      <dgm:spPr/>
    </dgm:pt>
    <dgm:pt modelId="{B856C23B-849F-4528-A05F-A3C2ACF33BA3}" type="pres">
      <dgm:prSet presAssocID="{50580D76-8A02-4D18-A30C-82A32B9B53E1}" presName="circleTx" presStyleLbl="node1" presStyleIdx="18" presStyleCnt="19" custLinFactX="-100000" custLinFactNeighborX="-108813" custLinFactNeighborY="3885"/>
      <dgm:spPr/>
      <dgm:t>
        <a:bodyPr/>
        <a:lstStyle/>
        <a:p>
          <a:endParaRPr lang="en-US"/>
        </a:p>
      </dgm:t>
    </dgm:pt>
    <dgm:pt modelId="{550213C2-B8C3-489B-9024-6FAC613A2921}" type="pres">
      <dgm:prSet presAssocID="{50580D76-8A02-4D18-A30C-82A32B9B53E1}" presName="spN" presStyleCnt="0"/>
      <dgm:spPr/>
    </dgm:pt>
  </dgm:ptLst>
  <dgm:cxnLst>
    <dgm:cxn modelId="{500569CC-A609-4848-9AA8-0C04D5599B53}" type="presOf" srcId="{055D587B-FA9B-458C-A194-51CDE2F1F0AF}" destId="{61EBF639-66B4-4F4C-AFC9-988A04DA01ED}" srcOrd="0" destOrd="0" presId="urn:microsoft.com/office/officeart/2009/3/layout/RandomtoResultProcess"/>
    <dgm:cxn modelId="{6606E97B-4EF6-FE4A-82A9-EEE35F85B90E}" type="presOf" srcId="{64D6ED38-2647-46E3-AD5B-67E71450A35F}" destId="{8D5A15BC-E134-4A8A-9004-08A4FCEBBC31}" srcOrd="0" destOrd="0" presId="urn:microsoft.com/office/officeart/2009/3/layout/RandomtoResultProcess"/>
    <dgm:cxn modelId="{FB10B158-808F-6B45-B1C8-327ED4CE6003}" type="presOf" srcId="{F94A2262-6997-45BF-94E7-D19087557BBA}" destId="{B8DD79B1-D0F9-4BB1-9763-4ADE0D725100}" srcOrd="0" destOrd="0" presId="urn:microsoft.com/office/officeart/2009/3/layout/RandomtoResultProcess"/>
    <dgm:cxn modelId="{EC5F5E4C-340F-4DEB-AAA0-A3A6D8FC037C}" srcId="{F94A2262-6997-45BF-94E7-D19087557BBA}" destId="{64D6ED38-2647-46E3-AD5B-67E71450A35F}" srcOrd="0" destOrd="0" parTransId="{811B0DAA-5AA1-4E85-8C14-0118DCB68724}" sibTransId="{6A89B10D-E712-4A04-B29B-C1AD1179F057}"/>
    <dgm:cxn modelId="{7821B2C8-F227-EF4F-A6C3-2D8732E8880F}" type="presOf" srcId="{50580D76-8A02-4D18-A30C-82A32B9B53E1}" destId="{B856C23B-849F-4528-A05F-A3C2ACF33BA3}" srcOrd="0" destOrd="0" presId="urn:microsoft.com/office/officeart/2009/3/layout/RandomtoResultProcess"/>
    <dgm:cxn modelId="{4C2636D5-BAEA-4295-8A07-D67EE83FFF29}" srcId="{055D587B-FA9B-458C-A194-51CDE2F1F0AF}" destId="{50580D76-8A02-4D18-A30C-82A32B9B53E1}" srcOrd="1" destOrd="0" parTransId="{9C1B0B75-442F-47A7-942E-FD0880382D49}" sibTransId="{551FF252-0227-4AAD-B838-8980DE4B49C8}"/>
    <dgm:cxn modelId="{582ABBDB-79EF-4C11-BED4-87A3D848DD49}" srcId="{055D587B-FA9B-458C-A194-51CDE2F1F0AF}" destId="{F94A2262-6997-45BF-94E7-D19087557BBA}" srcOrd="0" destOrd="0" parTransId="{D837BA52-518A-4588-908A-83EC4C36F24C}" sibTransId="{B80B421F-CB97-4608-9EC7-E568A27B18D1}"/>
    <dgm:cxn modelId="{E57611B0-AB2C-F14F-93A9-E74759EC683E}" type="presParOf" srcId="{61EBF639-66B4-4F4C-AFC9-988A04DA01ED}" destId="{9F71EDB3-913B-4B0D-B0DC-B92A640EF778}" srcOrd="0" destOrd="0" presId="urn:microsoft.com/office/officeart/2009/3/layout/RandomtoResultProcess"/>
    <dgm:cxn modelId="{0F86131A-9827-9345-93C7-5A8EF09D5689}" type="presParOf" srcId="{9F71EDB3-913B-4B0D-B0DC-B92A640EF778}" destId="{B8DD79B1-D0F9-4BB1-9763-4ADE0D725100}" srcOrd="0" destOrd="0" presId="urn:microsoft.com/office/officeart/2009/3/layout/RandomtoResultProcess"/>
    <dgm:cxn modelId="{3A1347D1-C96E-B549-A495-17FBEC97A0FD}" type="presParOf" srcId="{9F71EDB3-913B-4B0D-B0DC-B92A640EF778}" destId="{8D5A15BC-E134-4A8A-9004-08A4FCEBBC31}" srcOrd="1" destOrd="0" presId="urn:microsoft.com/office/officeart/2009/3/layout/RandomtoResultProcess"/>
    <dgm:cxn modelId="{241A34F8-9BA8-A643-8841-7C5117E0636B}" type="presParOf" srcId="{9F71EDB3-913B-4B0D-B0DC-B92A640EF778}" destId="{16040B1F-BB5A-490C-9FB3-DCF474D9CDEF}" srcOrd="2" destOrd="0" presId="urn:microsoft.com/office/officeart/2009/3/layout/RandomtoResultProcess"/>
    <dgm:cxn modelId="{4563A081-25BB-CB44-9568-A5A39C6DD09D}" type="presParOf" srcId="{9F71EDB3-913B-4B0D-B0DC-B92A640EF778}" destId="{2E1249B4-3F92-4917-B440-0B08BDA7F1D4}" srcOrd="3" destOrd="0" presId="urn:microsoft.com/office/officeart/2009/3/layout/RandomtoResultProcess"/>
    <dgm:cxn modelId="{4FC3C0EE-D32C-B649-ACA5-23C8A5A3198D}" type="presParOf" srcId="{9F71EDB3-913B-4B0D-B0DC-B92A640EF778}" destId="{08680DC4-0DD9-4ED5-B405-C3FE4ADB5C22}" srcOrd="4" destOrd="0" presId="urn:microsoft.com/office/officeart/2009/3/layout/RandomtoResultProcess"/>
    <dgm:cxn modelId="{2D6D71E9-20FE-794C-8F9A-BF3782191B59}" type="presParOf" srcId="{9F71EDB3-913B-4B0D-B0DC-B92A640EF778}" destId="{70308328-0C3C-45D2-8D5A-CC5025F36128}" srcOrd="5" destOrd="0" presId="urn:microsoft.com/office/officeart/2009/3/layout/RandomtoResultProcess"/>
    <dgm:cxn modelId="{E0053B1C-B2D1-9B45-AD78-1646AEA1A814}" type="presParOf" srcId="{9F71EDB3-913B-4B0D-B0DC-B92A640EF778}" destId="{015B6DDF-2C93-46AD-9340-D8C0B8271D77}" srcOrd="6" destOrd="0" presId="urn:microsoft.com/office/officeart/2009/3/layout/RandomtoResultProcess"/>
    <dgm:cxn modelId="{A10E1118-DDB8-124D-9D3E-2EA88513EBF3}" type="presParOf" srcId="{9F71EDB3-913B-4B0D-B0DC-B92A640EF778}" destId="{E2DB04CC-23F9-42BA-B2E5-2E299A20098A}" srcOrd="7" destOrd="0" presId="urn:microsoft.com/office/officeart/2009/3/layout/RandomtoResultProcess"/>
    <dgm:cxn modelId="{C93E95E0-159B-354C-9488-1F8ECBF886F6}" type="presParOf" srcId="{9F71EDB3-913B-4B0D-B0DC-B92A640EF778}" destId="{CC7D21DC-E302-42A1-AEA1-4679121C647B}" srcOrd="8" destOrd="0" presId="urn:microsoft.com/office/officeart/2009/3/layout/RandomtoResultProcess"/>
    <dgm:cxn modelId="{B44072FC-4FCE-374F-A281-E7E9D6AAD6D4}" type="presParOf" srcId="{9F71EDB3-913B-4B0D-B0DC-B92A640EF778}" destId="{6A84581B-1477-433F-878C-1D8802621DC6}" srcOrd="9" destOrd="0" presId="urn:microsoft.com/office/officeart/2009/3/layout/RandomtoResultProcess"/>
    <dgm:cxn modelId="{9B216BE0-4BE8-7641-99C3-E34A04B1E7A0}" type="presParOf" srcId="{9F71EDB3-913B-4B0D-B0DC-B92A640EF778}" destId="{1B2267CC-CE29-449B-ACFB-4E81C56F1540}" srcOrd="10" destOrd="0" presId="urn:microsoft.com/office/officeart/2009/3/layout/RandomtoResultProcess"/>
    <dgm:cxn modelId="{B1D92834-5A82-4D46-B9B0-CC0AE9BEC785}" type="presParOf" srcId="{9F71EDB3-913B-4B0D-B0DC-B92A640EF778}" destId="{C302FAC7-72E0-4B77-8AEA-3D8422F3CD26}" srcOrd="11" destOrd="0" presId="urn:microsoft.com/office/officeart/2009/3/layout/RandomtoResultProcess"/>
    <dgm:cxn modelId="{FB0E49C7-8D9D-DB47-84CE-EDC8591EBC45}" type="presParOf" srcId="{9F71EDB3-913B-4B0D-B0DC-B92A640EF778}" destId="{0ECE363B-8F50-4799-A178-E7F34145F191}" srcOrd="12" destOrd="0" presId="urn:microsoft.com/office/officeart/2009/3/layout/RandomtoResultProcess"/>
    <dgm:cxn modelId="{CF8EFB38-7A5A-0C43-A167-A37333F8225C}" type="presParOf" srcId="{9F71EDB3-913B-4B0D-B0DC-B92A640EF778}" destId="{CF8C6DBD-E8B2-488D-B603-6DB2FC35045F}" srcOrd="13" destOrd="0" presId="urn:microsoft.com/office/officeart/2009/3/layout/RandomtoResultProcess"/>
    <dgm:cxn modelId="{C703BB4C-95CA-D14D-AE5E-1665F07B5357}" type="presParOf" srcId="{9F71EDB3-913B-4B0D-B0DC-B92A640EF778}" destId="{E24EAA39-648C-4252-9ED0-36FFA7410BE4}" srcOrd="14" destOrd="0" presId="urn:microsoft.com/office/officeart/2009/3/layout/RandomtoResultProcess"/>
    <dgm:cxn modelId="{87394642-6AA2-2647-BF2B-D64095EB8168}" type="presParOf" srcId="{9F71EDB3-913B-4B0D-B0DC-B92A640EF778}" destId="{2E4664DF-5F96-4BEF-AC58-2B31592DC5A5}" srcOrd="15" destOrd="0" presId="urn:microsoft.com/office/officeart/2009/3/layout/RandomtoResultProcess"/>
    <dgm:cxn modelId="{339A62FD-A64F-D54C-AA8E-0C08FF308C0F}" type="presParOf" srcId="{9F71EDB3-913B-4B0D-B0DC-B92A640EF778}" destId="{1C11AC6D-585B-4105-BFAA-08EA74D27869}" srcOrd="16" destOrd="0" presId="urn:microsoft.com/office/officeart/2009/3/layout/RandomtoResultProcess"/>
    <dgm:cxn modelId="{0B64DCCD-06F7-C344-97BC-820811AFF7F2}" type="presParOf" srcId="{9F71EDB3-913B-4B0D-B0DC-B92A640EF778}" destId="{4EF5F716-3E98-493E-902F-1FDE71428CF9}" srcOrd="17" destOrd="0" presId="urn:microsoft.com/office/officeart/2009/3/layout/RandomtoResultProcess"/>
    <dgm:cxn modelId="{0DE045E7-B0FF-EC4A-9D46-B4CB8EB39FBE}" type="presParOf" srcId="{9F71EDB3-913B-4B0D-B0DC-B92A640EF778}" destId="{39859091-88B2-408D-B6F2-DD2BBC4D8BC5}" srcOrd="18" destOrd="0" presId="urn:microsoft.com/office/officeart/2009/3/layout/RandomtoResultProcess"/>
    <dgm:cxn modelId="{2D52A508-E923-1443-9CF9-345FBFE6252C}" type="presParOf" srcId="{9F71EDB3-913B-4B0D-B0DC-B92A640EF778}" destId="{6D002EEC-2068-4628-842A-466B519C61F5}" srcOrd="19" destOrd="0" presId="urn:microsoft.com/office/officeart/2009/3/layout/RandomtoResultProcess"/>
    <dgm:cxn modelId="{722109CD-A4F4-C243-BB8B-44AE80D08572}" type="presParOf" srcId="{61EBF639-66B4-4F4C-AFC9-988A04DA01ED}" destId="{24D680C0-E761-4F02-971B-BB74652801CC}" srcOrd="1" destOrd="0" presId="urn:microsoft.com/office/officeart/2009/3/layout/RandomtoResultProcess"/>
    <dgm:cxn modelId="{CC4CB884-49D1-0741-94D0-DCD62979A809}" type="presParOf" srcId="{24D680C0-E761-4F02-971B-BB74652801CC}" destId="{DE29B4E7-3419-4003-B95A-95912C71F81C}" srcOrd="0" destOrd="0" presId="urn:microsoft.com/office/officeart/2009/3/layout/RandomtoResultProcess"/>
    <dgm:cxn modelId="{3D44C519-484F-754A-8370-B46CD42578DA}" type="presParOf" srcId="{24D680C0-E761-4F02-971B-BB74652801CC}" destId="{944D49BA-5100-405E-9874-B02DFF4B179D}" srcOrd="1" destOrd="0" presId="urn:microsoft.com/office/officeart/2009/3/layout/RandomtoResultProcess"/>
    <dgm:cxn modelId="{63DF952F-C602-8C46-8A21-77DC946583FC}" type="presParOf" srcId="{61EBF639-66B4-4F4C-AFC9-988A04DA01ED}" destId="{03F36450-5F05-41A3-A9E7-F0C366AB9E6C}" srcOrd="2" destOrd="0" presId="urn:microsoft.com/office/officeart/2009/3/layout/RandomtoResultProcess"/>
    <dgm:cxn modelId="{83C63314-DBB7-3443-B353-FB224B096E36}" type="presParOf" srcId="{61EBF639-66B4-4F4C-AFC9-988A04DA01ED}" destId="{A51C5ECD-7F56-42A3-8AFB-7A3000BF66C8}" srcOrd="3" destOrd="0" presId="urn:microsoft.com/office/officeart/2009/3/layout/RandomtoResultProcess"/>
    <dgm:cxn modelId="{012B5B7E-74C1-8643-9A39-46BF147B7D1A}" type="presParOf" srcId="{A51C5ECD-7F56-42A3-8AFB-7A3000BF66C8}" destId="{90A0E81D-0BFC-420E-A707-7A65CE2C30E1}" srcOrd="0" destOrd="0" presId="urn:microsoft.com/office/officeart/2009/3/layout/RandomtoResultProcess"/>
    <dgm:cxn modelId="{826B0594-81F8-5241-A98D-050F58CFC7CE}" type="presParOf" srcId="{A51C5ECD-7F56-42A3-8AFB-7A3000BF66C8}" destId="{2BE454A3-AD49-4D0D-B1AA-51FF471DE9EB}" srcOrd="1" destOrd="0" presId="urn:microsoft.com/office/officeart/2009/3/layout/RandomtoResultProcess"/>
    <dgm:cxn modelId="{4A7F99A3-10C2-3D4A-8CC1-6B25D2C24522}" type="presParOf" srcId="{61EBF639-66B4-4F4C-AFC9-988A04DA01ED}" destId="{58A1EF8D-308A-4EED-9E9B-B982C0F95B36}" srcOrd="4" destOrd="0" presId="urn:microsoft.com/office/officeart/2009/3/layout/RandomtoResultProcess"/>
    <dgm:cxn modelId="{9DA8DE27-7F18-6649-AB2B-03BB0BC4C955}" type="presParOf" srcId="{58A1EF8D-308A-4EED-9E9B-B982C0F95B36}" destId="{B856C23B-849F-4528-A05F-A3C2ACF33BA3}" srcOrd="0" destOrd="0" presId="urn:microsoft.com/office/officeart/2009/3/layout/RandomtoResultProcess"/>
    <dgm:cxn modelId="{4D273CFB-EC79-6347-A166-B46D1431986A}" type="presParOf" srcId="{58A1EF8D-308A-4EED-9E9B-B982C0F95B36}" destId="{550213C2-B8C3-489B-9024-6FAC613A2921}" srcOrd="1" destOrd="0" presId="urn:microsoft.com/office/officeart/2009/3/layout/RandomtoResul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7344E-CFA2-4C76-9CC4-B2A6AA0309C5}" type="doc">
      <dgm:prSet loTypeId="urn:microsoft.com/office/officeart/2008/layout/AlternatingHexagons" loCatId="list" qsTypeId="urn:microsoft.com/office/officeart/2005/8/quickstyle/3D9" qsCatId="3D" csTypeId="urn:microsoft.com/office/officeart/2005/8/colors/colorful2" csCatId="colorful" phldr="1"/>
      <dgm:spPr/>
      <dgm:t>
        <a:bodyPr/>
        <a:lstStyle/>
        <a:p>
          <a:endParaRPr lang="en-US"/>
        </a:p>
      </dgm:t>
    </dgm:pt>
    <dgm:pt modelId="{366AABAF-9F23-426A-A57B-185328F7FEBE}">
      <dgm:prSet phldrT="[Text]" custT="1"/>
      <dgm:spPr/>
      <dgm:t>
        <a:bodyPr/>
        <a:lstStyle/>
        <a:p>
          <a:r>
            <a:rPr lang="en-US" sz="1400" b="1" dirty="0" smtClean="0">
              <a:solidFill>
                <a:srgbClr val="FF6600"/>
              </a:solidFill>
            </a:rPr>
            <a:t>Article</a:t>
          </a:r>
          <a:endParaRPr lang="en-US" sz="1400" b="1" dirty="0">
            <a:solidFill>
              <a:srgbClr val="FF6600"/>
            </a:solidFill>
          </a:endParaRPr>
        </a:p>
      </dgm:t>
    </dgm:pt>
    <dgm:pt modelId="{FA9367CF-2767-42FA-8A5B-D9554EA104A9}" type="parTrans" cxnId="{ACAF3902-660D-478A-9469-BF04AE30CF02}">
      <dgm:prSet/>
      <dgm:spPr/>
      <dgm:t>
        <a:bodyPr/>
        <a:lstStyle/>
        <a:p>
          <a:endParaRPr lang="en-US"/>
        </a:p>
      </dgm:t>
    </dgm:pt>
    <dgm:pt modelId="{65ECB3D3-4DD0-4B7E-AB65-7F3BD23AC426}" type="sibTrans" cxnId="{ACAF3902-660D-478A-9469-BF04AE30CF02}">
      <dgm:prSet/>
      <dgm:spPr/>
      <dgm:t>
        <a:bodyPr/>
        <a:lstStyle/>
        <a:p>
          <a:endParaRPr lang="en-US"/>
        </a:p>
      </dgm:t>
    </dgm:pt>
    <dgm:pt modelId="{6BB0F5EB-2085-4BF7-B143-14B4E1EBE805}">
      <dgm:prSet phldrT="[Text]" custT="1"/>
      <dgm:spPr/>
      <dgm:t>
        <a:bodyPr/>
        <a:lstStyle/>
        <a:p>
          <a:r>
            <a:rPr lang="en-US" sz="1400" b="1" dirty="0" smtClean="0">
              <a:solidFill>
                <a:srgbClr val="FF6600"/>
              </a:solidFill>
            </a:rPr>
            <a:t>Search/Browse</a:t>
          </a:r>
          <a:endParaRPr lang="en-US" sz="1400" b="1" dirty="0">
            <a:solidFill>
              <a:srgbClr val="FF6600"/>
            </a:solidFill>
          </a:endParaRPr>
        </a:p>
      </dgm:t>
    </dgm:pt>
    <dgm:pt modelId="{CF4549FB-500E-4C1F-A377-B8EEAB5BD1FD}" type="parTrans" cxnId="{20995982-CCAB-44A4-B3F5-73864A0BB156}">
      <dgm:prSet/>
      <dgm:spPr/>
      <dgm:t>
        <a:bodyPr/>
        <a:lstStyle/>
        <a:p>
          <a:endParaRPr lang="en-US"/>
        </a:p>
      </dgm:t>
    </dgm:pt>
    <dgm:pt modelId="{9A16D340-BAD3-46B7-B105-D63B66B80174}" type="sibTrans" cxnId="{20995982-CCAB-44A4-B3F5-73864A0BB156}">
      <dgm:prSet/>
      <dgm:spPr/>
      <dgm:t>
        <a:bodyPr/>
        <a:lstStyle/>
        <a:p>
          <a:endParaRPr lang="en-US"/>
        </a:p>
      </dgm:t>
    </dgm:pt>
    <dgm:pt modelId="{2AC16DFB-C23C-4C09-A8BE-7A49ED5FC2D0}">
      <dgm:prSet phldrT="[Text]" custT="1"/>
      <dgm:spPr/>
      <dgm:t>
        <a:bodyPr/>
        <a:lstStyle/>
        <a:p>
          <a:r>
            <a:rPr lang="en-US" sz="1400" b="1" dirty="0" smtClean="0">
              <a:solidFill>
                <a:srgbClr val="FF6600"/>
              </a:solidFill>
            </a:rPr>
            <a:t>Collections</a:t>
          </a:r>
          <a:endParaRPr lang="en-US" sz="1400" b="1" dirty="0">
            <a:solidFill>
              <a:srgbClr val="FF6600"/>
            </a:solidFill>
          </a:endParaRPr>
        </a:p>
      </dgm:t>
    </dgm:pt>
    <dgm:pt modelId="{DEA0CA1E-F907-468F-8C90-19CACFCD5E71}" type="parTrans" cxnId="{8425E0B7-F1A5-4391-859C-7CE337FAD0A5}">
      <dgm:prSet/>
      <dgm:spPr/>
      <dgm:t>
        <a:bodyPr/>
        <a:lstStyle/>
        <a:p>
          <a:endParaRPr lang="en-US"/>
        </a:p>
      </dgm:t>
    </dgm:pt>
    <dgm:pt modelId="{AFF4B667-B166-4D65-8451-095C66BF2657}" type="sibTrans" cxnId="{8425E0B7-F1A5-4391-859C-7CE337FAD0A5}">
      <dgm:prSet/>
      <dgm:spPr/>
      <dgm:t>
        <a:bodyPr/>
        <a:lstStyle/>
        <a:p>
          <a:endParaRPr lang="en-US"/>
        </a:p>
      </dgm:t>
    </dgm:pt>
    <dgm:pt modelId="{5A54A60B-A6F4-46F9-9100-4BECBE60173F}">
      <dgm:prSet phldrT="[Text]" custT="1"/>
      <dgm:spPr/>
      <dgm:t>
        <a:bodyPr/>
        <a:lstStyle/>
        <a:p>
          <a:r>
            <a:rPr lang="en-US" sz="1400" b="1" dirty="0" smtClean="0">
              <a:solidFill>
                <a:srgbClr val="FF6600"/>
              </a:solidFill>
            </a:rPr>
            <a:t>User Profile</a:t>
          </a:r>
          <a:endParaRPr lang="en-US" sz="1400" b="1" dirty="0">
            <a:solidFill>
              <a:srgbClr val="FF6600"/>
            </a:solidFill>
          </a:endParaRPr>
        </a:p>
      </dgm:t>
    </dgm:pt>
    <dgm:pt modelId="{87B1813A-AF05-42CF-946B-B633B8EAE7AB}" type="parTrans" cxnId="{6BDA11EC-E147-4277-9CE6-DC11CCB8E673}">
      <dgm:prSet/>
      <dgm:spPr/>
      <dgm:t>
        <a:bodyPr/>
        <a:lstStyle/>
        <a:p>
          <a:endParaRPr lang="en-US"/>
        </a:p>
      </dgm:t>
    </dgm:pt>
    <dgm:pt modelId="{62CACDB6-A829-4009-99D3-5E0ABF0B6D5F}" type="sibTrans" cxnId="{6BDA11EC-E147-4277-9CE6-DC11CCB8E673}">
      <dgm:prSet/>
      <dgm:spPr/>
      <dgm:t>
        <a:bodyPr/>
        <a:lstStyle/>
        <a:p>
          <a:endParaRPr lang="en-US"/>
        </a:p>
      </dgm:t>
    </dgm:pt>
    <dgm:pt modelId="{D05D97EA-1B42-4635-9D66-E7069E8736F5}" type="pres">
      <dgm:prSet presAssocID="{36D7344E-CFA2-4C76-9CC4-B2A6AA0309C5}" presName="Name0" presStyleCnt="0">
        <dgm:presLayoutVars>
          <dgm:chMax/>
          <dgm:chPref/>
          <dgm:dir/>
          <dgm:animLvl val="lvl"/>
        </dgm:presLayoutVars>
      </dgm:prSet>
      <dgm:spPr/>
      <dgm:t>
        <a:bodyPr/>
        <a:lstStyle/>
        <a:p>
          <a:endParaRPr lang="en-US"/>
        </a:p>
      </dgm:t>
    </dgm:pt>
    <dgm:pt modelId="{6EAAB39F-A433-460C-8AA4-A98DE3CC844E}" type="pres">
      <dgm:prSet presAssocID="{366AABAF-9F23-426A-A57B-185328F7FEBE}" presName="composite" presStyleCnt="0"/>
      <dgm:spPr/>
      <dgm:t>
        <a:bodyPr/>
        <a:lstStyle/>
        <a:p>
          <a:endParaRPr lang="en-US"/>
        </a:p>
      </dgm:t>
    </dgm:pt>
    <dgm:pt modelId="{EFDE0ED2-E0E1-4079-B5B5-543BFA06D597}" type="pres">
      <dgm:prSet presAssocID="{366AABAF-9F23-426A-A57B-185328F7FEBE}" presName="Parent1" presStyleLbl="node1" presStyleIdx="0" presStyleCnt="8">
        <dgm:presLayoutVars>
          <dgm:chMax val="1"/>
          <dgm:chPref val="1"/>
          <dgm:bulletEnabled val="1"/>
        </dgm:presLayoutVars>
      </dgm:prSet>
      <dgm:spPr/>
      <dgm:t>
        <a:bodyPr/>
        <a:lstStyle/>
        <a:p>
          <a:endParaRPr lang="en-US"/>
        </a:p>
      </dgm:t>
    </dgm:pt>
    <dgm:pt modelId="{87BBB465-5D5F-4DFF-B934-C98D482757B1}" type="pres">
      <dgm:prSet presAssocID="{366AABAF-9F23-426A-A57B-185328F7FEBE}" presName="Childtext1" presStyleLbl="revTx" presStyleIdx="0" presStyleCnt="4">
        <dgm:presLayoutVars>
          <dgm:chMax val="0"/>
          <dgm:chPref val="0"/>
          <dgm:bulletEnabled val="1"/>
        </dgm:presLayoutVars>
      </dgm:prSet>
      <dgm:spPr/>
      <dgm:t>
        <a:bodyPr/>
        <a:lstStyle/>
        <a:p>
          <a:endParaRPr lang="en-US"/>
        </a:p>
      </dgm:t>
    </dgm:pt>
    <dgm:pt modelId="{9550C3FA-F8D2-493E-A988-C9E6625495FF}" type="pres">
      <dgm:prSet presAssocID="{366AABAF-9F23-426A-A57B-185328F7FEBE}" presName="BalanceSpacing" presStyleCnt="0"/>
      <dgm:spPr/>
      <dgm:t>
        <a:bodyPr/>
        <a:lstStyle/>
        <a:p>
          <a:endParaRPr lang="en-US"/>
        </a:p>
      </dgm:t>
    </dgm:pt>
    <dgm:pt modelId="{B8230F5C-5175-4E7C-957C-54EFCBBC4383}" type="pres">
      <dgm:prSet presAssocID="{366AABAF-9F23-426A-A57B-185328F7FEBE}" presName="BalanceSpacing1" presStyleCnt="0"/>
      <dgm:spPr/>
      <dgm:t>
        <a:bodyPr/>
        <a:lstStyle/>
        <a:p>
          <a:endParaRPr lang="en-US"/>
        </a:p>
      </dgm:t>
    </dgm:pt>
    <dgm:pt modelId="{1C47B977-D398-4FC5-994D-A58D44112381}" type="pres">
      <dgm:prSet presAssocID="{65ECB3D3-4DD0-4B7E-AB65-7F3BD23AC426}" presName="Accent1Text" presStyleLbl="node1" presStyleIdx="1" presStyleCnt="8"/>
      <dgm:spPr/>
      <dgm:t>
        <a:bodyPr/>
        <a:lstStyle/>
        <a:p>
          <a:endParaRPr lang="en-US"/>
        </a:p>
      </dgm:t>
    </dgm:pt>
    <dgm:pt modelId="{1406E602-57D2-4FE0-A5A3-21977300D1F4}" type="pres">
      <dgm:prSet presAssocID="{65ECB3D3-4DD0-4B7E-AB65-7F3BD23AC426}" presName="spaceBetweenRectangles" presStyleCnt="0"/>
      <dgm:spPr/>
      <dgm:t>
        <a:bodyPr/>
        <a:lstStyle/>
        <a:p>
          <a:endParaRPr lang="en-US"/>
        </a:p>
      </dgm:t>
    </dgm:pt>
    <dgm:pt modelId="{3FC36DAB-E648-44EB-B9CF-F01497C7D17D}" type="pres">
      <dgm:prSet presAssocID="{6BB0F5EB-2085-4BF7-B143-14B4E1EBE805}" presName="composite" presStyleCnt="0"/>
      <dgm:spPr/>
      <dgm:t>
        <a:bodyPr/>
        <a:lstStyle/>
        <a:p>
          <a:endParaRPr lang="en-US"/>
        </a:p>
      </dgm:t>
    </dgm:pt>
    <dgm:pt modelId="{39CF262D-713F-4111-AF39-FB9ED1D045E7}" type="pres">
      <dgm:prSet presAssocID="{6BB0F5EB-2085-4BF7-B143-14B4E1EBE805}" presName="Parent1" presStyleLbl="node1" presStyleIdx="2" presStyleCnt="8">
        <dgm:presLayoutVars>
          <dgm:chMax val="1"/>
          <dgm:chPref val="1"/>
          <dgm:bulletEnabled val="1"/>
        </dgm:presLayoutVars>
      </dgm:prSet>
      <dgm:spPr/>
      <dgm:t>
        <a:bodyPr/>
        <a:lstStyle/>
        <a:p>
          <a:endParaRPr lang="en-US"/>
        </a:p>
      </dgm:t>
    </dgm:pt>
    <dgm:pt modelId="{A73A32DD-8CBA-42FD-A78F-A75F677ADFEA}" type="pres">
      <dgm:prSet presAssocID="{6BB0F5EB-2085-4BF7-B143-14B4E1EBE805}" presName="Childtext1" presStyleLbl="revTx" presStyleIdx="1" presStyleCnt="4" custLinFactNeighborX="-9602" custLinFactNeighborY="-964">
        <dgm:presLayoutVars>
          <dgm:chMax val="0"/>
          <dgm:chPref val="0"/>
          <dgm:bulletEnabled val="1"/>
        </dgm:presLayoutVars>
      </dgm:prSet>
      <dgm:spPr/>
      <dgm:t>
        <a:bodyPr/>
        <a:lstStyle/>
        <a:p>
          <a:endParaRPr lang="en-US"/>
        </a:p>
      </dgm:t>
    </dgm:pt>
    <dgm:pt modelId="{E87F0625-285D-4011-B848-C091063650A8}" type="pres">
      <dgm:prSet presAssocID="{6BB0F5EB-2085-4BF7-B143-14B4E1EBE805}" presName="BalanceSpacing" presStyleCnt="0"/>
      <dgm:spPr/>
      <dgm:t>
        <a:bodyPr/>
        <a:lstStyle/>
        <a:p>
          <a:endParaRPr lang="en-US"/>
        </a:p>
      </dgm:t>
    </dgm:pt>
    <dgm:pt modelId="{9EF749FD-A7A1-43C4-B5BF-3C926AC3A662}" type="pres">
      <dgm:prSet presAssocID="{6BB0F5EB-2085-4BF7-B143-14B4E1EBE805}" presName="BalanceSpacing1" presStyleCnt="0"/>
      <dgm:spPr/>
      <dgm:t>
        <a:bodyPr/>
        <a:lstStyle/>
        <a:p>
          <a:endParaRPr lang="en-US"/>
        </a:p>
      </dgm:t>
    </dgm:pt>
    <dgm:pt modelId="{F121A98B-846E-4714-ADEA-8390AB0A305C}" type="pres">
      <dgm:prSet presAssocID="{9A16D340-BAD3-46B7-B105-D63B66B80174}" presName="Accent1Text" presStyleLbl="node1" presStyleIdx="3" presStyleCnt="8"/>
      <dgm:spPr/>
      <dgm:t>
        <a:bodyPr/>
        <a:lstStyle/>
        <a:p>
          <a:endParaRPr lang="en-US"/>
        </a:p>
      </dgm:t>
    </dgm:pt>
    <dgm:pt modelId="{B3B7D4C6-9390-471F-87A5-90BD6EBEACF6}" type="pres">
      <dgm:prSet presAssocID="{9A16D340-BAD3-46B7-B105-D63B66B80174}" presName="spaceBetweenRectangles" presStyleCnt="0"/>
      <dgm:spPr/>
      <dgm:t>
        <a:bodyPr/>
        <a:lstStyle/>
        <a:p>
          <a:endParaRPr lang="en-US"/>
        </a:p>
      </dgm:t>
    </dgm:pt>
    <dgm:pt modelId="{64AA32C8-C583-464C-A9BA-4B3E8D04D6F8}" type="pres">
      <dgm:prSet presAssocID="{5A54A60B-A6F4-46F9-9100-4BECBE60173F}" presName="composite" presStyleCnt="0"/>
      <dgm:spPr/>
      <dgm:t>
        <a:bodyPr/>
        <a:lstStyle/>
        <a:p>
          <a:endParaRPr lang="en-US"/>
        </a:p>
      </dgm:t>
    </dgm:pt>
    <dgm:pt modelId="{E9F2D454-92A4-42F1-B036-DD2D7E819026}" type="pres">
      <dgm:prSet presAssocID="{5A54A60B-A6F4-46F9-9100-4BECBE60173F}" presName="Parent1" presStyleLbl="node1" presStyleIdx="4" presStyleCnt="8">
        <dgm:presLayoutVars>
          <dgm:chMax val="1"/>
          <dgm:chPref val="1"/>
          <dgm:bulletEnabled val="1"/>
        </dgm:presLayoutVars>
      </dgm:prSet>
      <dgm:spPr/>
      <dgm:t>
        <a:bodyPr/>
        <a:lstStyle/>
        <a:p>
          <a:endParaRPr lang="en-US"/>
        </a:p>
      </dgm:t>
    </dgm:pt>
    <dgm:pt modelId="{AED6B50C-49CC-4540-8333-1953A0E1278D}" type="pres">
      <dgm:prSet presAssocID="{5A54A60B-A6F4-46F9-9100-4BECBE60173F}" presName="Childtext1" presStyleLbl="revTx" presStyleIdx="2" presStyleCnt="4">
        <dgm:presLayoutVars>
          <dgm:chMax val="0"/>
          <dgm:chPref val="0"/>
          <dgm:bulletEnabled val="1"/>
        </dgm:presLayoutVars>
      </dgm:prSet>
      <dgm:spPr/>
      <dgm:t>
        <a:bodyPr/>
        <a:lstStyle/>
        <a:p>
          <a:endParaRPr lang="en-US"/>
        </a:p>
      </dgm:t>
    </dgm:pt>
    <dgm:pt modelId="{1E51A544-2246-4EAF-9D2B-7D11C4D3BAAF}" type="pres">
      <dgm:prSet presAssocID="{5A54A60B-A6F4-46F9-9100-4BECBE60173F}" presName="BalanceSpacing" presStyleCnt="0"/>
      <dgm:spPr/>
      <dgm:t>
        <a:bodyPr/>
        <a:lstStyle/>
        <a:p>
          <a:endParaRPr lang="en-US"/>
        </a:p>
      </dgm:t>
    </dgm:pt>
    <dgm:pt modelId="{769FE642-5DD0-40D6-9D79-7C6ED38A85D4}" type="pres">
      <dgm:prSet presAssocID="{5A54A60B-A6F4-46F9-9100-4BECBE60173F}" presName="BalanceSpacing1" presStyleCnt="0"/>
      <dgm:spPr/>
      <dgm:t>
        <a:bodyPr/>
        <a:lstStyle/>
        <a:p>
          <a:endParaRPr lang="en-US"/>
        </a:p>
      </dgm:t>
    </dgm:pt>
    <dgm:pt modelId="{D80FA586-1437-4F41-93E0-2A80EBC8EB02}" type="pres">
      <dgm:prSet presAssocID="{62CACDB6-A829-4009-99D3-5E0ABF0B6D5F}" presName="Accent1Text" presStyleLbl="node1" presStyleIdx="5" presStyleCnt="8"/>
      <dgm:spPr/>
      <dgm:t>
        <a:bodyPr/>
        <a:lstStyle/>
        <a:p>
          <a:endParaRPr lang="en-US"/>
        </a:p>
      </dgm:t>
    </dgm:pt>
    <dgm:pt modelId="{92B6AC33-3966-426D-AE2D-64B062B13DF6}" type="pres">
      <dgm:prSet presAssocID="{62CACDB6-A829-4009-99D3-5E0ABF0B6D5F}" presName="spaceBetweenRectangles" presStyleCnt="0"/>
      <dgm:spPr/>
      <dgm:t>
        <a:bodyPr/>
        <a:lstStyle/>
        <a:p>
          <a:endParaRPr lang="en-US"/>
        </a:p>
      </dgm:t>
    </dgm:pt>
    <dgm:pt modelId="{F8783775-1958-4CE9-8186-045A30DAEB9C}" type="pres">
      <dgm:prSet presAssocID="{2AC16DFB-C23C-4C09-A8BE-7A49ED5FC2D0}" presName="composite" presStyleCnt="0"/>
      <dgm:spPr/>
      <dgm:t>
        <a:bodyPr/>
        <a:lstStyle/>
        <a:p>
          <a:endParaRPr lang="en-US"/>
        </a:p>
      </dgm:t>
    </dgm:pt>
    <dgm:pt modelId="{B23ABB0E-A61E-412C-8F5A-7006067F1DF4}" type="pres">
      <dgm:prSet presAssocID="{2AC16DFB-C23C-4C09-A8BE-7A49ED5FC2D0}" presName="Parent1" presStyleLbl="node1" presStyleIdx="6" presStyleCnt="8">
        <dgm:presLayoutVars>
          <dgm:chMax val="1"/>
          <dgm:chPref val="1"/>
          <dgm:bulletEnabled val="1"/>
        </dgm:presLayoutVars>
      </dgm:prSet>
      <dgm:spPr/>
      <dgm:t>
        <a:bodyPr/>
        <a:lstStyle/>
        <a:p>
          <a:endParaRPr lang="en-US"/>
        </a:p>
      </dgm:t>
    </dgm:pt>
    <dgm:pt modelId="{B1979F96-CE9E-44FC-865F-B940730649AB}" type="pres">
      <dgm:prSet presAssocID="{2AC16DFB-C23C-4C09-A8BE-7A49ED5FC2D0}" presName="Childtext1" presStyleLbl="revTx" presStyleIdx="3" presStyleCnt="4" custLinFactX="100000" custLinFactY="-28395" custLinFactNeighborX="133360" custLinFactNeighborY="-100000">
        <dgm:presLayoutVars>
          <dgm:chMax val="0"/>
          <dgm:chPref val="0"/>
          <dgm:bulletEnabled val="1"/>
        </dgm:presLayoutVars>
      </dgm:prSet>
      <dgm:spPr/>
      <dgm:t>
        <a:bodyPr/>
        <a:lstStyle/>
        <a:p>
          <a:endParaRPr lang="en-US"/>
        </a:p>
      </dgm:t>
    </dgm:pt>
    <dgm:pt modelId="{B64DBFB0-C685-4894-87E2-558B93407580}" type="pres">
      <dgm:prSet presAssocID="{2AC16DFB-C23C-4C09-A8BE-7A49ED5FC2D0}" presName="BalanceSpacing" presStyleCnt="0"/>
      <dgm:spPr/>
      <dgm:t>
        <a:bodyPr/>
        <a:lstStyle/>
        <a:p>
          <a:endParaRPr lang="en-US"/>
        </a:p>
      </dgm:t>
    </dgm:pt>
    <dgm:pt modelId="{D7D88E2F-4F8F-4A47-BF2F-762E8DAF7804}" type="pres">
      <dgm:prSet presAssocID="{2AC16DFB-C23C-4C09-A8BE-7A49ED5FC2D0}" presName="BalanceSpacing1" presStyleCnt="0"/>
      <dgm:spPr/>
      <dgm:t>
        <a:bodyPr/>
        <a:lstStyle/>
        <a:p>
          <a:endParaRPr lang="en-US"/>
        </a:p>
      </dgm:t>
    </dgm:pt>
    <dgm:pt modelId="{E60A4DAB-691B-433E-9422-C23F4DEC8E2A}" type="pres">
      <dgm:prSet presAssocID="{AFF4B667-B166-4D65-8451-095C66BF2657}" presName="Accent1Text" presStyleLbl="node1" presStyleIdx="7" presStyleCnt="8"/>
      <dgm:spPr/>
      <dgm:t>
        <a:bodyPr/>
        <a:lstStyle/>
        <a:p>
          <a:endParaRPr lang="en-US"/>
        </a:p>
      </dgm:t>
    </dgm:pt>
  </dgm:ptLst>
  <dgm:cxnLst>
    <dgm:cxn modelId="{90D0CAFF-A1A9-E041-BE84-7071CAE1B3C3}" type="presOf" srcId="{366AABAF-9F23-426A-A57B-185328F7FEBE}" destId="{EFDE0ED2-E0E1-4079-B5B5-543BFA06D597}" srcOrd="0" destOrd="0" presId="urn:microsoft.com/office/officeart/2008/layout/AlternatingHexagons"/>
    <dgm:cxn modelId="{FC362900-9458-5847-818D-BC0BF3ABF5C9}" type="presOf" srcId="{65ECB3D3-4DD0-4B7E-AB65-7F3BD23AC426}" destId="{1C47B977-D398-4FC5-994D-A58D44112381}" srcOrd="0" destOrd="0" presId="urn:microsoft.com/office/officeart/2008/layout/AlternatingHexagons"/>
    <dgm:cxn modelId="{6BDA11EC-E147-4277-9CE6-DC11CCB8E673}" srcId="{36D7344E-CFA2-4C76-9CC4-B2A6AA0309C5}" destId="{5A54A60B-A6F4-46F9-9100-4BECBE60173F}" srcOrd="2" destOrd="0" parTransId="{87B1813A-AF05-42CF-946B-B633B8EAE7AB}" sibTransId="{62CACDB6-A829-4009-99D3-5E0ABF0B6D5F}"/>
    <dgm:cxn modelId="{F4B358FC-01D0-B94E-B43D-ED7BBE4FDD00}" type="presOf" srcId="{AFF4B667-B166-4D65-8451-095C66BF2657}" destId="{E60A4DAB-691B-433E-9422-C23F4DEC8E2A}" srcOrd="0" destOrd="0" presId="urn:microsoft.com/office/officeart/2008/layout/AlternatingHexagons"/>
    <dgm:cxn modelId="{4BE54924-04B9-C546-ADBF-EFB76B6E618D}" type="presOf" srcId="{9A16D340-BAD3-46B7-B105-D63B66B80174}" destId="{F121A98B-846E-4714-ADEA-8390AB0A305C}" srcOrd="0" destOrd="0" presId="urn:microsoft.com/office/officeart/2008/layout/AlternatingHexagons"/>
    <dgm:cxn modelId="{20995982-CCAB-44A4-B3F5-73864A0BB156}" srcId="{36D7344E-CFA2-4C76-9CC4-B2A6AA0309C5}" destId="{6BB0F5EB-2085-4BF7-B143-14B4E1EBE805}" srcOrd="1" destOrd="0" parTransId="{CF4549FB-500E-4C1F-A377-B8EEAB5BD1FD}" sibTransId="{9A16D340-BAD3-46B7-B105-D63B66B80174}"/>
    <dgm:cxn modelId="{79966B11-673B-A54D-AA81-C999EABB45CD}" type="presOf" srcId="{2AC16DFB-C23C-4C09-A8BE-7A49ED5FC2D0}" destId="{B23ABB0E-A61E-412C-8F5A-7006067F1DF4}" srcOrd="0" destOrd="0" presId="urn:microsoft.com/office/officeart/2008/layout/AlternatingHexagons"/>
    <dgm:cxn modelId="{63B89F11-6C58-3048-AEB6-52EA1275FE18}" type="presOf" srcId="{62CACDB6-A829-4009-99D3-5E0ABF0B6D5F}" destId="{D80FA586-1437-4F41-93E0-2A80EBC8EB02}" srcOrd="0" destOrd="0" presId="urn:microsoft.com/office/officeart/2008/layout/AlternatingHexagons"/>
    <dgm:cxn modelId="{4D7E1224-4CD0-7041-BC49-399F443E17E8}" type="presOf" srcId="{6BB0F5EB-2085-4BF7-B143-14B4E1EBE805}" destId="{39CF262D-713F-4111-AF39-FB9ED1D045E7}" srcOrd="0" destOrd="0" presId="urn:microsoft.com/office/officeart/2008/layout/AlternatingHexagons"/>
    <dgm:cxn modelId="{8425E0B7-F1A5-4391-859C-7CE337FAD0A5}" srcId="{36D7344E-CFA2-4C76-9CC4-B2A6AA0309C5}" destId="{2AC16DFB-C23C-4C09-A8BE-7A49ED5FC2D0}" srcOrd="3" destOrd="0" parTransId="{DEA0CA1E-F907-468F-8C90-19CACFCD5E71}" sibTransId="{AFF4B667-B166-4D65-8451-095C66BF2657}"/>
    <dgm:cxn modelId="{ACAF3902-660D-478A-9469-BF04AE30CF02}" srcId="{36D7344E-CFA2-4C76-9CC4-B2A6AA0309C5}" destId="{366AABAF-9F23-426A-A57B-185328F7FEBE}" srcOrd="0" destOrd="0" parTransId="{FA9367CF-2767-42FA-8A5B-D9554EA104A9}" sibTransId="{65ECB3D3-4DD0-4B7E-AB65-7F3BD23AC426}"/>
    <dgm:cxn modelId="{1F1ECE3A-6140-B04B-A3EF-AABFC0439832}" type="presOf" srcId="{5A54A60B-A6F4-46F9-9100-4BECBE60173F}" destId="{E9F2D454-92A4-42F1-B036-DD2D7E819026}" srcOrd="0" destOrd="0" presId="urn:microsoft.com/office/officeart/2008/layout/AlternatingHexagons"/>
    <dgm:cxn modelId="{D8A37354-9394-2845-93BF-91F9B1315915}" type="presOf" srcId="{36D7344E-CFA2-4C76-9CC4-B2A6AA0309C5}" destId="{D05D97EA-1B42-4635-9D66-E7069E8736F5}" srcOrd="0" destOrd="0" presId="urn:microsoft.com/office/officeart/2008/layout/AlternatingHexagons"/>
    <dgm:cxn modelId="{C68234F5-A1D8-164D-AE00-9B18B5603248}" type="presParOf" srcId="{D05D97EA-1B42-4635-9D66-E7069E8736F5}" destId="{6EAAB39F-A433-460C-8AA4-A98DE3CC844E}" srcOrd="0" destOrd="0" presId="urn:microsoft.com/office/officeart/2008/layout/AlternatingHexagons"/>
    <dgm:cxn modelId="{6866A716-E9C0-2A49-9137-EBAE342A2D92}" type="presParOf" srcId="{6EAAB39F-A433-460C-8AA4-A98DE3CC844E}" destId="{EFDE0ED2-E0E1-4079-B5B5-543BFA06D597}" srcOrd="0" destOrd="0" presId="urn:microsoft.com/office/officeart/2008/layout/AlternatingHexagons"/>
    <dgm:cxn modelId="{082D1E4B-1B2E-8747-B6F6-9BE368201224}" type="presParOf" srcId="{6EAAB39F-A433-460C-8AA4-A98DE3CC844E}" destId="{87BBB465-5D5F-4DFF-B934-C98D482757B1}" srcOrd="1" destOrd="0" presId="urn:microsoft.com/office/officeart/2008/layout/AlternatingHexagons"/>
    <dgm:cxn modelId="{EA356857-FA3D-E047-902F-D358DC5E715A}" type="presParOf" srcId="{6EAAB39F-A433-460C-8AA4-A98DE3CC844E}" destId="{9550C3FA-F8D2-493E-A988-C9E6625495FF}" srcOrd="2" destOrd="0" presId="urn:microsoft.com/office/officeart/2008/layout/AlternatingHexagons"/>
    <dgm:cxn modelId="{C2086059-013A-7342-A513-8629BC22F7DC}" type="presParOf" srcId="{6EAAB39F-A433-460C-8AA4-A98DE3CC844E}" destId="{B8230F5C-5175-4E7C-957C-54EFCBBC4383}" srcOrd="3" destOrd="0" presId="urn:microsoft.com/office/officeart/2008/layout/AlternatingHexagons"/>
    <dgm:cxn modelId="{E1DAB581-103C-7746-B8CB-E4C63D525378}" type="presParOf" srcId="{6EAAB39F-A433-460C-8AA4-A98DE3CC844E}" destId="{1C47B977-D398-4FC5-994D-A58D44112381}" srcOrd="4" destOrd="0" presId="urn:microsoft.com/office/officeart/2008/layout/AlternatingHexagons"/>
    <dgm:cxn modelId="{3B3AE7CA-3077-014F-AB56-6717C3429294}" type="presParOf" srcId="{D05D97EA-1B42-4635-9D66-E7069E8736F5}" destId="{1406E602-57D2-4FE0-A5A3-21977300D1F4}" srcOrd="1" destOrd="0" presId="urn:microsoft.com/office/officeart/2008/layout/AlternatingHexagons"/>
    <dgm:cxn modelId="{792DF2E6-26FB-7D46-BFA1-863A3FB2ADD8}" type="presParOf" srcId="{D05D97EA-1B42-4635-9D66-E7069E8736F5}" destId="{3FC36DAB-E648-44EB-B9CF-F01497C7D17D}" srcOrd="2" destOrd="0" presId="urn:microsoft.com/office/officeart/2008/layout/AlternatingHexagons"/>
    <dgm:cxn modelId="{E5945F1E-64CC-4546-8458-F8239F105F6F}" type="presParOf" srcId="{3FC36DAB-E648-44EB-B9CF-F01497C7D17D}" destId="{39CF262D-713F-4111-AF39-FB9ED1D045E7}" srcOrd="0" destOrd="0" presId="urn:microsoft.com/office/officeart/2008/layout/AlternatingHexagons"/>
    <dgm:cxn modelId="{9C8C169D-F576-B049-BEAD-D481C17ECF32}" type="presParOf" srcId="{3FC36DAB-E648-44EB-B9CF-F01497C7D17D}" destId="{A73A32DD-8CBA-42FD-A78F-A75F677ADFEA}" srcOrd="1" destOrd="0" presId="urn:microsoft.com/office/officeart/2008/layout/AlternatingHexagons"/>
    <dgm:cxn modelId="{5624B8A5-832D-444F-B9A9-D78C5F551AA5}" type="presParOf" srcId="{3FC36DAB-E648-44EB-B9CF-F01497C7D17D}" destId="{E87F0625-285D-4011-B848-C091063650A8}" srcOrd="2" destOrd="0" presId="urn:microsoft.com/office/officeart/2008/layout/AlternatingHexagons"/>
    <dgm:cxn modelId="{3E5B94AF-5B65-1747-BDAD-13F3B9C1F887}" type="presParOf" srcId="{3FC36DAB-E648-44EB-B9CF-F01497C7D17D}" destId="{9EF749FD-A7A1-43C4-B5BF-3C926AC3A662}" srcOrd="3" destOrd="0" presId="urn:microsoft.com/office/officeart/2008/layout/AlternatingHexagons"/>
    <dgm:cxn modelId="{2DBADE08-5844-9545-A9B6-C2AA1F5F2F37}" type="presParOf" srcId="{3FC36DAB-E648-44EB-B9CF-F01497C7D17D}" destId="{F121A98B-846E-4714-ADEA-8390AB0A305C}" srcOrd="4" destOrd="0" presId="urn:microsoft.com/office/officeart/2008/layout/AlternatingHexagons"/>
    <dgm:cxn modelId="{3FE75600-B58D-CB4E-B37E-1C125468FEA8}" type="presParOf" srcId="{D05D97EA-1B42-4635-9D66-E7069E8736F5}" destId="{B3B7D4C6-9390-471F-87A5-90BD6EBEACF6}" srcOrd="3" destOrd="0" presId="urn:microsoft.com/office/officeart/2008/layout/AlternatingHexagons"/>
    <dgm:cxn modelId="{1BB2ABBF-7D2C-A545-ABF5-B76796BC76F5}" type="presParOf" srcId="{D05D97EA-1B42-4635-9D66-E7069E8736F5}" destId="{64AA32C8-C583-464C-A9BA-4B3E8D04D6F8}" srcOrd="4" destOrd="0" presId="urn:microsoft.com/office/officeart/2008/layout/AlternatingHexagons"/>
    <dgm:cxn modelId="{611993F2-8A22-6A46-86FF-31BD2EAF24A4}" type="presParOf" srcId="{64AA32C8-C583-464C-A9BA-4B3E8D04D6F8}" destId="{E9F2D454-92A4-42F1-B036-DD2D7E819026}" srcOrd="0" destOrd="0" presId="urn:microsoft.com/office/officeart/2008/layout/AlternatingHexagons"/>
    <dgm:cxn modelId="{210C0734-2999-EA46-BD2B-F349D903F2C7}" type="presParOf" srcId="{64AA32C8-C583-464C-A9BA-4B3E8D04D6F8}" destId="{AED6B50C-49CC-4540-8333-1953A0E1278D}" srcOrd="1" destOrd="0" presId="urn:microsoft.com/office/officeart/2008/layout/AlternatingHexagons"/>
    <dgm:cxn modelId="{305EE731-E6F7-054E-9295-57EDB5B6D156}" type="presParOf" srcId="{64AA32C8-C583-464C-A9BA-4B3E8D04D6F8}" destId="{1E51A544-2246-4EAF-9D2B-7D11C4D3BAAF}" srcOrd="2" destOrd="0" presId="urn:microsoft.com/office/officeart/2008/layout/AlternatingHexagons"/>
    <dgm:cxn modelId="{32CBBE8F-5A2E-1841-B745-DBFF5AA079A4}" type="presParOf" srcId="{64AA32C8-C583-464C-A9BA-4B3E8D04D6F8}" destId="{769FE642-5DD0-40D6-9D79-7C6ED38A85D4}" srcOrd="3" destOrd="0" presId="urn:microsoft.com/office/officeart/2008/layout/AlternatingHexagons"/>
    <dgm:cxn modelId="{F043B815-73EA-9C48-AE3B-55B9C214747E}" type="presParOf" srcId="{64AA32C8-C583-464C-A9BA-4B3E8D04D6F8}" destId="{D80FA586-1437-4F41-93E0-2A80EBC8EB02}" srcOrd="4" destOrd="0" presId="urn:microsoft.com/office/officeart/2008/layout/AlternatingHexagons"/>
    <dgm:cxn modelId="{DB2C2AF3-2545-0240-B492-EA07066CB80E}" type="presParOf" srcId="{D05D97EA-1B42-4635-9D66-E7069E8736F5}" destId="{92B6AC33-3966-426D-AE2D-64B062B13DF6}" srcOrd="5" destOrd="0" presId="urn:microsoft.com/office/officeart/2008/layout/AlternatingHexagons"/>
    <dgm:cxn modelId="{B28E33C7-53F9-7945-9995-C706FD10DC46}" type="presParOf" srcId="{D05D97EA-1B42-4635-9D66-E7069E8736F5}" destId="{F8783775-1958-4CE9-8186-045A30DAEB9C}" srcOrd="6" destOrd="0" presId="urn:microsoft.com/office/officeart/2008/layout/AlternatingHexagons"/>
    <dgm:cxn modelId="{40185F4B-D2F5-6047-A3E1-B3DA7C4C17BA}" type="presParOf" srcId="{F8783775-1958-4CE9-8186-045A30DAEB9C}" destId="{B23ABB0E-A61E-412C-8F5A-7006067F1DF4}" srcOrd="0" destOrd="0" presId="urn:microsoft.com/office/officeart/2008/layout/AlternatingHexagons"/>
    <dgm:cxn modelId="{DDCE51E5-5F68-DD4E-A3BE-A5A0618130CD}" type="presParOf" srcId="{F8783775-1958-4CE9-8186-045A30DAEB9C}" destId="{B1979F96-CE9E-44FC-865F-B940730649AB}" srcOrd="1" destOrd="0" presId="urn:microsoft.com/office/officeart/2008/layout/AlternatingHexagons"/>
    <dgm:cxn modelId="{34106362-FA0F-6144-B612-F05779A84A91}" type="presParOf" srcId="{F8783775-1958-4CE9-8186-045A30DAEB9C}" destId="{B64DBFB0-C685-4894-87E2-558B93407580}" srcOrd="2" destOrd="0" presId="urn:microsoft.com/office/officeart/2008/layout/AlternatingHexagons"/>
    <dgm:cxn modelId="{6647ABE7-8D1F-0F49-BE42-0F9DD54BBB47}" type="presParOf" srcId="{F8783775-1958-4CE9-8186-045A30DAEB9C}" destId="{D7D88E2F-4F8F-4A47-BF2F-762E8DAF7804}" srcOrd="3" destOrd="0" presId="urn:microsoft.com/office/officeart/2008/layout/AlternatingHexagons"/>
    <dgm:cxn modelId="{77B8F112-DF88-2B4F-A8FD-D140867CA0E3}" type="presParOf" srcId="{F8783775-1958-4CE9-8186-045A30DAEB9C}" destId="{E60A4DAB-691B-433E-9422-C23F4DEC8E2A}"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D22DF-A81B-2949-8F20-03EA45E28D61}" type="doc">
      <dgm:prSet loTypeId="urn:microsoft.com/office/officeart/2005/8/layout/funnel1" loCatId="relationship" qsTypeId="urn:microsoft.com/office/officeart/2005/8/quickstyle/simple4" qsCatId="simple" csTypeId="urn:microsoft.com/office/officeart/2005/8/colors/accent1_2#7" csCatId="accent1" phldr="1"/>
      <dgm:spPr/>
      <dgm:t>
        <a:bodyPr/>
        <a:lstStyle/>
        <a:p>
          <a:endParaRPr lang="en-US"/>
        </a:p>
      </dgm:t>
    </dgm:pt>
    <dgm:pt modelId="{98DA5129-905E-9A45-963E-F468B34B7EB8}">
      <dgm:prSet phldrT="[Text]"/>
      <dgm:spPr/>
      <dgm:t>
        <a:bodyPr/>
        <a:lstStyle/>
        <a:p>
          <a:r>
            <a:rPr lang="en-US" dirty="0" smtClean="0"/>
            <a:t>Bookmark channels</a:t>
          </a:r>
          <a:endParaRPr lang="en-US" dirty="0"/>
        </a:p>
      </dgm:t>
    </dgm:pt>
    <dgm:pt modelId="{4ADEAF09-ACCD-7D4A-BED5-EDBB004A59F1}" type="parTrans" cxnId="{EE1E2ED7-C391-4E44-B5DD-32762349F047}">
      <dgm:prSet/>
      <dgm:spPr/>
      <dgm:t>
        <a:bodyPr/>
        <a:lstStyle/>
        <a:p>
          <a:endParaRPr lang="en-US"/>
        </a:p>
      </dgm:t>
    </dgm:pt>
    <dgm:pt modelId="{6DE11327-21C2-604A-83C3-3506874D7048}" type="sibTrans" cxnId="{EE1E2ED7-C391-4E44-B5DD-32762349F047}">
      <dgm:prSet/>
      <dgm:spPr/>
      <dgm:t>
        <a:bodyPr/>
        <a:lstStyle/>
        <a:p>
          <a:endParaRPr lang="en-US"/>
        </a:p>
      </dgm:t>
    </dgm:pt>
    <dgm:pt modelId="{25064EFE-10A6-314E-A41C-500270EBF41D}">
      <dgm:prSet phldrT="[Text]"/>
      <dgm:spPr/>
      <dgm:t>
        <a:bodyPr/>
        <a:lstStyle/>
        <a:p>
          <a:r>
            <a:rPr lang="en-US" dirty="0" smtClean="0"/>
            <a:t>Social Media outlets</a:t>
          </a:r>
          <a:endParaRPr lang="en-US" dirty="0"/>
        </a:p>
      </dgm:t>
    </dgm:pt>
    <dgm:pt modelId="{A09F1EAD-F96C-6246-AC87-E7FC42C8BE87}" type="parTrans" cxnId="{011802A5-6C20-C143-9E51-85CFD6A6A209}">
      <dgm:prSet/>
      <dgm:spPr/>
      <dgm:t>
        <a:bodyPr/>
        <a:lstStyle/>
        <a:p>
          <a:endParaRPr lang="en-US"/>
        </a:p>
      </dgm:t>
    </dgm:pt>
    <dgm:pt modelId="{FB002C5B-A542-B244-8E52-62BA0EE71D25}" type="sibTrans" cxnId="{011802A5-6C20-C143-9E51-85CFD6A6A209}">
      <dgm:prSet/>
      <dgm:spPr/>
      <dgm:t>
        <a:bodyPr/>
        <a:lstStyle/>
        <a:p>
          <a:endParaRPr lang="en-US"/>
        </a:p>
      </dgm:t>
    </dgm:pt>
    <dgm:pt modelId="{94A1F926-3107-5546-929C-260FA00B5E88}">
      <dgm:prSet phldrT="[Text]"/>
      <dgm:spPr/>
      <dgm:t>
        <a:bodyPr/>
        <a:lstStyle/>
        <a:p>
          <a:r>
            <a:rPr lang="en-US" dirty="0" smtClean="0"/>
            <a:t>Media/Blog outlets</a:t>
          </a:r>
          <a:endParaRPr lang="en-US" dirty="0"/>
        </a:p>
      </dgm:t>
    </dgm:pt>
    <dgm:pt modelId="{E1235D14-35B3-0647-9357-D3F2E52D4EDF}" type="parTrans" cxnId="{B24E9806-6868-6749-ACE0-59B872EB9F04}">
      <dgm:prSet/>
      <dgm:spPr/>
      <dgm:t>
        <a:bodyPr/>
        <a:lstStyle/>
        <a:p>
          <a:endParaRPr lang="en-US"/>
        </a:p>
      </dgm:t>
    </dgm:pt>
    <dgm:pt modelId="{C54E66E3-260B-9043-A9EA-312FAFDC0417}" type="sibTrans" cxnId="{B24E9806-6868-6749-ACE0-59B872EB9F04}">
      <dgm:prSet/>
      <dgm:spPr/>
      <dgm:t>
        <a:bodyPr/>
        <a:lstStyle/>
        <a:p>
          <a:endParaRPr lang="en-US"/>
        </a:p>
      </dgm:t>
    </dgm:pt>
    <dgm:pt modelId="{EB1083B8-D3B7-A14B-B65B-D443E906CE37}">
      <dgm:prSet phldrT="[Text]" custT="1"/>
      <dgm:spPr/>
      <dgm:t>
        <a:bodyPr/>
        <a:lstStyle/>
        <a:p>
          <a:r>
            <a:rPr lang="en-US" sz="7200" b="1" dirty="0" smtClean="0">
              <a:solidFill>
                <a:schemeClr val="tx2"/>
              </a:solidFill>
            </a:rPr>
            <a:t>??</a:t>
          </a:r>
          <a:endParaRPr lang="en-US" sz="7200" b="1" dirty="0">
            <a:solidFill>
              <a:schemeClr val="tx2"/>
            </a:solidFill>
          </a:endParaRPr>
        </a:p>
      </dgm:t>
    </dgm:pt>
    <dgm:pt modelId="{29153716-E76A-7D44-BDB4-BE6082234D35}" type="parTrans" cxnId="{29CD3940-83CC-6D4C-A122-C186FBF447CE}">
      <dgm:prSet/>
      <dgm:spPr/>
      <dgm:t>
        <a:bodyPr/>
        <a:lstStyle/>
        <a:p>
          <a:endParaRPr lang="en-US"/>
        </a:p>
      </dgm:t>
    </dgm:pt>
    <dgm:pt modelId="{0BCA0F43-CC40-CD48-99A7-AF06A0C08746}" type="sibTrans" cxnId="{29CD3940-83CC-6D4C-A122-C186FBF447CE}">
      <dgm:prSet/>
      <dgm:spPr/>
      <dgm:t>
        <a:bodyPr/>
        <a:lstStyle/>
        <a:p>
          <a:endParaRPr lang="en-US"/>
        </a:p>
      </dgm:t>
    </dgm:pt>
    <dgm:pt modelId="{343C4E8B-AB35-B94F-8B10-971CBBB5AFB8}" type="pres">
      <dgm:prSet presAssocID="{3F9D22DF-A81B-2949-8F20-03EA45E28D61}" presName="Name0" presStyleCnt="0">
        <dgm:presLayoutVars>
          <dgm:chMax val="4"/>
          <dgm:resizeHandles val="exact"/>
        </dgm:presLayoutVars>
      </dgm:prSet>
      <dgm:spPr/>
      <dgm:t>
        <a:bodyPr/>
        <a:lstStyle/>
        <a:p>
          <a:endParaRPr lang="en-US"/>
        </a:p>
      </dgm:t>
    </dgm:pt>
    <dgm:pt modelId="{C1D1A037-A95B-944C-9A93-1D14576A3658}" type="pres">
      <dgm:prSet presAssocID="{3F9D22DF-A81B-2949-8F20-03EA45E28D61}" presName="ellipse" presStyleLbl="trBgShp" presStyleIdx="0" presStyleCnt="1" custLinFactNeighborX="-3333" custLinFactNeighborY="-25670"/>
      <dgm:spPr/>
    </dgm:pt>
    <dgm:pt modelId="{FA601343-E995-FF47-AAEB-1BB4908A02D9}" type="pres">
      <dgm:prSet presAssocID="{3F9D22DF-A81B-2949-8F20-03EA45E28D61}" presName="arrow1" presStyleLbl="fgShp" presStyleIdx="0" presStyleCnt="1"/>
      <dgm:spPr/>
    </dgm:pt>
    <dgm:pt modelId="{0FAFDE56-D772-2646-8966-2D51633EF1B5}" type="pres">
      <dgm:prSet presAssocID="{3F9D22DF-A81B-2949-8F20-03EA45E28D61}" presName="rectangle" presStyleLbl="revTx" presStyleIdx="0" presStyleCnt="1" custScaleY="173334" custLinFactNeighborY="10000">
        <dgm:presLayoutVars>
          <dgm:bulletEnabled val="1"/>
        </dgm:presLayoutVars>
      </dgm:prSet>
      <dgm:spPr/>
      <dgm:t>
        <a:bodyPr/>
        <a:lstStyle/>
        <a:p>
          <a:endParaRPr lang="en-US"/>
        </a:p>
      </dgm:t>
    </dgm:pt>
    <dgm:pt modelId="{7A84178D-3E83-C54D-9F6C-35C2574DFD92}" type="pres">
      <dgm:prSet presAssocID="{25064EFE-10A6-314E-A41C-500270EBF41D}" presName="item1" presStyleLbl="node1" presStyleIdx="0" presStyleCnt="3">
        <dgm:presLayoutVars>
          <dgm:bulletEnabled val="1"/>
        </dgm:presLayoutVars>
      </dgm:prSet>
      <dgm:spPr/>
      <dgm:t>
        <a:bodyPr/>
        <a:lstStyle/>
        <a:p>
          <a:endParaRPr lang="en-US"/>
        </a:p>
      </dgm:t>
    </dgm:pt>
    <dgm:pt modelId="{34B8A671-00D1-7643-9320-9618812A7D39}" type="pres">
      <dgm:prSet presAssocID="{94A1F926-3107-5546-929C-260FA00B5E88}" presName="item2" presStyleLbl="node1" presStyleIdx="1" presStyleCnt="3" custLinFactNeighborX="-8889" custLinFactNeighborY="5556">
        <dgm:presLayoutVars>
          <dgm:bulletEnabled val="1"/>
        </dgm:presLayoutVars>
      </dgm:prSet>
      <dgm:spPr/>
      <dgm:t>
        <a:bodyPr/>
        <a:lstStyle/>
        <a:p>
          <a:endParaRPr lang="en-US"/>
        </a:p>
      </dgm:t>
    </dgm:pt>
    <dgm:pt modelId="{10E183FD-C52E-C840-B960-B5106B83891F}" type="pres">
      <dgm:prSet presAssocID="{EB1083B8-D3B7-A14B-B65B-D443E906CE37}" presName="item3" presStyleLbl="node1" presStyleIdx="2" presStyleCnt="3" custLinFactNeighborX="8889" custLinFactNeighborY="-267">
        <dgm:presLayoutVars>
          <dgm:bulletEnabled val="1"/>
        </dgm:presLayoutVars>
      </dgm:prSet>
      <dgm:spPr/>
      <dgm:t>
        <a:bodyPr/>
        <a:lstStyle/>
        <a:p>
          <a:endParaRPr lang="en-US"/>
        </a:p>
      </dgm:t>
    </dgm:pt>
    <dgm:pt modelId="{15F6698F-083A-834D-9EC8-F07451EA82F2}" type="pres">
      <dgm:prSet presAssocID="{3F9D22DF-A81B-2949-8F20-03EA45E28D61}" presName="funnel" presStyleLbl="trAlignAcc1" presStyleIdx="0" presStyleCnt="1" custLinFactNeighborX="-1429" custLinFactNeighborY="-5357"/>
      <dgm:spPr/>
    </dgm:pt>
  </dgm:ptLst>
  <dgm:cxnLst>
    <dgm:cxn modelId="{011802A5-6C20-C143-9E51-85CFD6A6A209}" srcId="{3F9D22DF-A81B-2949-8F20-03EA45E28D61}" destId="{25064EFE-10A6-314E-A41C-500270EBF41D}" srcOrd="1" destOrd="0" parTransId="{A09F1EAD-F96C-6246-AC87-E7FC42C8BE87}" sibTransId="{FB002C5B-A542-B244-8E52-62BA0EE71D25}"/>
    <dgm:cxn modelId="{918E2006-A2C8-124B-9161-50E7C8C00B6D}" type="presOf" srcId="{98DA5129-905E-9A45-963E-F468B34B7EB8}" destId="{10E183FD-C52E-C840-B960-B5106B83891F}" srcOrd="0" destOrd="0" presId="urn:microsoft.com/office/officeart/2005/8/layout/funnel1"/>
    <dgm:cxn modelId="{EE1E2ED7-C391-4E44-B5DD-32762349F047}" srcId="{3F9D22DF-A81B-2949-8F20-03EA45E28D61}" destId="{98DA5129-905E-9A45-963E-F468B34B7EB8}" srcOrd="0" destOrd="0" parTransId="{4ADEAF09-ACCD-7D4A-BED5-EDBB004A59F1}" sibTransId="{6DE11327-21C2-604A-83C3-3506874D7048}"/>
    <dgm:cxn modelId="{29CD3940-83CC-6D4C-A122-C186FBF447CE}" srcId="{3F9D22DF-A81B-2949-8F20-03EA45E28D61}" destId="{EB1083B8-D3B7-A14B-B65B-D443E906CE37}" srcOrd="3" destOrd="0" parTransId="{29153716-E76A-7D44-BDB4-BE6082234D35}" sibTransId="{0BCA0F43-CC40-CD48-99A7-AF06A0C08746}"/>
    <dgm:cxn modelId="{B24E9806-6868-6749-ACE0-59B872EB9F04}" srcId="{3F9D22DF-A81B-2949-8F20-03EA45E28D61}" destId="{94A1F926-3107-5546-929C-260FA00B5E88}" srcOrd="2" destOrd="0" parTransId="{E1235D14-35B3-0647-9357-D3F2E52D4EDF}" sibTransId="{C54E66E3-260B-9043-A9EA-312FAFDC0417}"/>
    <dgm:cxn modelId="{61F9F02E-5EEB-C240-97D2-8C61D1D6233B}" type="presOf" srcId="{94A1F926-3107-5546-929C-260FA00B5E88}" destId="{7A84178D-3E83-C54D-9F6C-35C2574DFD92}" srcOrd="0" destOrd="0" presId="urn:microsoft.com/office/officeart/2005/8/layout/funnel1"/>
    <dgm:cxn modelId="{9692BC44-0677-C548-AC01-186E0CA2689C}" type="presOf" srcId="{3F9D22DF-A81B-2949-8F20-03EA45E28D61}" destId="{343C4E8B-AB35-B94F-8B10-971CBBB5AFB8}" srcOrd="0" destOrd="0" presId="urn:microsoft.com/office/officeart/2005/8/layout/funnel1"/>
    <dgm:cxn modelId="{81572FBD-DAFD-1B4D-ADC8-F130354349D3}" type="presOf" srcId="{EB1083B8-D3B7-A14B-B65B-D443E906CE37}" destId="{0FAFDE56-D772-2646-8966-2D51633EF1B5}" srcOrd="0" destOrd="0" presId="urn:microsoft.com/office/officeart/2005/8/layout/funnel1"/>
    <dgm:cxn modelId="{B6E15F57-7DBF-EF4B-A665-45D32FDD1114}" type="presOf" srcId="{25064EFE-10A6-314E-A41C-500270EBF41D}" destId="{34B8A671-00D1-7643-9320-9618812A7D39}" srcOrd="0" destOrd="0" presId="urn:microsoft.com/office/officeart/2005/8/layout/funnel1"/>
    <dgm:cxn modelId="{14B51861-AFC9-2143-8BC5-5ADBDF756EC0}" type="presParOf" srcId="{343C4E8B-AB35-B94F-8B10-971CBBB5AFB8}" destId="{C1D1A037-A95B-944C-9A93-1D14576A3658}" srcOrd="0" destOrd="0" presId="urn:microsoft.com/office/officeart/2005/8/layout/funnel1"/>
    <dgm:cxn modelId="{626DA31C-52F9-8D46-967E-629107F5B599}" type="presParOf" srcId="{343C4E8B-AB35-B94F-8B10-971CBBB5AFB8}" destId="{FA601343-E995-FF47-AAEB-1BB4908A02D9}" srcOrd="1" destOrd="0" presId="urn:microsoft.com/office/officeart/2005/8/layout/funnel1"/>
    <dgm:cxn modelId="{3AD2167B-9ECF-C44F-B913-00BE77E7AEBD}" type="presParOf" srcId="{343C4E8B-AB35-B94F-8B10-971CBBB5AFB8}" destId="{0FAFDE56-D772-2646-8966-2D51633EF1B5}" srcOrd="2" destOrd="0" presId="urn:microsoft.com/office/officeart/2005/8/layout/funnel1"/>
    <dgm:cxn modelId="{C29097B6-9199-7B4A-9B81-0B2B6AC09270}" type="presParOf" srcId="{343C4E8B-AB35-B94F-8B10-971CBBB5AFB8}" destId="{7A84178D-3E83-C54D-9F6C-35C2574DFD92}" srcOrd="3" destOrd="0" presId="urn:microsoft.com/office/officeart/2005/8/layout/funnel1"/>
    <dgm:cxn modelId="{F912238A-C4D6-2B4B-8AA2-F6C0478E2818}" type="presParOf" srcId="{343C4E8B-AB35-B94F-8B10-971CBBB5AFB8}" destId="{34B8A671-00D1-7643-9320-9618812A7D39}" srcOrd="4" destOrd="0" presId="urn:microsoft.com/office/officeart/2005/8/layout/funnel1"/>
    <dgm:cxn modelId="{44A7F7E2-D0C7-C54C-9196-465796E6BCE4}" type="presParOf" srcId="{343C4E8B-AB35-B94F-8B10-971CBBB5AFB8}" destId="{10E183FD-C52E-C840-B960-B5106B83891F}" srcOrd="5" destOrd="0" presId="urn:microsoft.com/office/officeart/2005/8/layout/funnel1"/>
    <dgm:cxn modelId="{F355FB28-F51D-F849-B75C-9C925170AA35}" type="presParOf" srcId="{343C4E8B-AB35-B94F-8B10-971CBBB5AFB8}" destId="{15F6698F-083A-834D-9EC8-F07451EA82F2}"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DD79B1-D0F9-4BB1-9763-4ADE0D725100}">
      <dsp:nvSpPr>
        <dsp:cNvPr id="0" name=""/>
        <dsp:cNvSpPr/>
      </dsp:nvSpPr>
      <dsp:spPr>
        <a:xfrm>
          <a:off x="2982968" y="866089"/>
          <a:ext cx="1797351" cy="592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Dissemination</a:t>
          </a:r>
          <a:endParaRPr lang="en-US" sz="1700" kern="1200" dirty="0"/>
        </a:p>
      </dsp:txBody>
      <dsp:txXfrm>
        <a:off x="2982968" y="866089"/>
        <a:ext cx="1797351" cy="592308"/>
      </dsp:txXfrm>
    </dsp:sp>
    <dsp:sp modelId="{8D5A15BC-E134-4A8A-9004-08A4FCEBBC31}">
      <dsp:nvSpPr>
        <dsp:cNvPr id="0" name=""/>
        <dsp:cNvSpPr/>
      </dsp:nvSpPr>
      <dsp:spPr>
        <a:xfrm>
          <a:off x="120884" y="2066293"/>
          <a:ext cx="1797351" cy="110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20884" y="2066293"/>
        <a:ext cx="1797351" cy="1109698"/>
      </dsp:txXfrm>
    </dsp:sp>
    <dsp:sp modelId="{16040B1F-BB5A-490C-9FB3-DCF474D9CDEF}">
      <dsp:nvSpPr>
        <dsp:cNvPr id="0" name=""/>
        <dsp:cNvSpPr/>
      </dsp:nvSpPr>
      <dsp:spPr>
        <a:xfrm>
          <a:off x="3047758" y="700641"/>
          <a:ext cx="142971" cy="14297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1249B4-3F92-4917-B440-0B08BDA7F1D4}">
      <dsp:nvSpPr>
        <dsp:cNvPr id="0" name=""/>
        <dsp:cNvSpPr/>
      </dsp:nvSpPr>
      <dsp:spPr>
        <a:xfrm>
          <a:off x="3139208" y="485788"/>
          <a:ext cx="142971" cy="142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80DC4-0DD9-4ED5-B405-C3FE4ADB5C22}">
      <dsp:nvSpPr>
        <dsp:cNvPr id="0" name=""/>
        <dsp:cNvSpPr/>
      </dsp:nvSpPr>
      <dsp:spPr>
        <a:xfrm>
          <a:off x="3379420" y="525820"/>
          <a:ext cx="224668" cy="2246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08328-0C3C-45D2-8D5A-CC5025F36128}">
      <dsp:nvSpPr>
        <dsp:cNvPr id="0" name=""/>
        <dsp:cNvSpPr/>
      </dsp:nvSpPr>
      <dsp:spPr>
        <a:xfrm>
          <a:off x="3579559" y="305644"/>
          <a:ext cx="142971" cy="142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B6DDF-2C93-46AD-9340-D8C0B8271D77}">
      <dsp:nvSpPr>
        <dsp:cNvPr id="0" name=""/>
        <dsp:cNvSpPr/>
      </dsp:nvSpPr>
      <dsp:spPr>
        <a:xfrm>
          <a:off x="3839766" y="225580"/>
          <a:ext cx="142971" cy="142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B04CC-23F9-42BA-B2E5-2E299A20098A}">
      <dsp:nvSpPr>
        <dsp:cNvPr id="0" name=""/>
        <dsp:cNvSpPr/>
      </dsp:nvSpPr>
      <dsp:spPr>
        <a:xfrm>
          <a:off x="4160022" y="365692"/>
          <a:ext cx="142971" cy="142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D21DC-E302-42A1-AEA1-4679121C647B}">
      <dsp:nvSpPr>
        <dsp:cNvPr id="0" name=""/>
        <dsp:cNvSpPr/>
      </dsp:nvSpPr>
      <dsp:spPr>
        <a:xfrm>
          <a:off x="4360202" y="465772"/>
          <a:ext cx="224668" cy="2246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4581B-1477-433F-878C-1D8802621DC6}">
      <dsp:nvSpPr>
        <dsp:cNvPr id="0" name=""/>
        <dsp:cNvSpPr/>
      </dsp:nvSpPr>
      <dsp:spPr>
        <a:xfrm>
          <a:off x="4637351" y="685947"/>
          <a:ext cx="142971" cy="142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267CC-CE29-449B-ACFB-4E81C56F1540}">
      <dsp:nvSpPr>
        <dsp:cNvPr id="0" name=""/>
        <dsp:cNvSpPr/>
      </dsp:nvSpPr>
      <dsp:spPr>
        <a:xfrm>
          <a:off x="4637351" y="906123"/>
          <a:ext cx="142971" cy="142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2FAC7-72E0-4B77-8AEA-3D8422F3CD26}">
      <dsp:nvSpPr>
        <dsp:cNvPr id="0" name=""/>
        <dsp:cNvSpPr/>
      </dsp:nvSpPr>
      <dsp:spPr>
        <a:xfrm>
          <a:off x="3719740" y="485790"/>
          <a:ext cx="367640" cy="3676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E363B-8F50-4799-A178-E7F34145F191}">
      <dsp:nvSpPr>
        <dsp:cNvPr id="0" name=""/>
        <dsp:cNvSpPr/>
      </dsp:nvSpPr>
      <dsp:spPr>
        <a:xfrm>
          <a:off x="2939048" y="1246394"/>
          <a:ext cx="142971" cy="142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C6DBD-E8B2-488D-B603-6DB2FC35045F}">
      <dsp:nvSpPr>
        <dsp:cNvPr id="0" name=""/>
        <dsp:cNvSpPr/>
      </dsp:nvSpPr>
      <dsp:spPr>
        <a:xfrm>
          <a:off x="3127769" y="1392033"/>
          <a:ext cx="224668" cy="2246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EAA39-648C-4252-9ED0-36FFA7410BE4}">
      <dsp:nvSpPr>
        <dsp:cNvPr id="0" name=""/>
        <dsp:cNvSpPr/>
      </dsp:nvSpPr>
      <dsp:spPr>
        <a:xfrm>
          <a:off x="3359348" y="1552729"/>
          <a:ext cx="326791" cy="3267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664DF-5F96-4BEF-AC58-2B31592DC5A5}">
      <dsp:nvSpPr>
        <dsp:cNvPr id="0" name=""/>
        <dsp:cNvSpPr/>
      </dsp:nvSpPr>
      <dsp:spPr>
        <a:xfrm>
          <a:off x="3779718" y="1846873"/>
          <a:ext cx="142971" cy="142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1AC6D-585B-4105-BFAA-08EA74D27869}">
      <dsp:nvSpPr>
        <dsp:cNvPr id="0" name=""/>
        <dsp:cNvSpPr/>
      </dsp:nvSpPr>
      <dsp:spPr>
        <a:xfrm>
          <a:off x="3859803" y="1586666"/>
          <a:ext cx="224668" cy="2246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F5F716-3E98-493E-902F-1FDE71428CF9}">
      <dsp:nvSpPr>
        <dsp:cNvPr id="0" name=""/>
        <dsp:cNvSpPr/>
      </dsp:nvSpPr>
      <dsp:spPr>
        <a:xfrm>
          <a:off x="4059942" y="1866889"/>
          <a:ext cx="142971" cy="142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59091-88B2-408D-B6F2-DD2BBC4D8BC5}">
      <dsp:nvSpPr>
        <dsp:cNvPr id="0" name=""/>
        <dsp:cNvSpPr/>
      </dsp:nvSpPr>
      <dsp:spPr>
        <a:xfrm>
          <a:off x="4240050" y="1546634"/>
          <a:ext cx="326791" cy="3267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002EEC-2068-4628-842A-466B519C61F5}">
      <dsp:nvSpPr>
        <dsp:cNvPr id="0" name=""/>
        <dsp:cNvSpPr/>
      </dsp:nvSpPr>
      <dsp:spPr>
        <a:xfrm>
          <a:off x="4555651" y="1270162"/>
          <a:ext cx="224668" cy="2246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29B4E7-3419-4003-B95A-95912C71F81C}">
      <dsp:nvSpPr>
        <dsp:cNvPr id="0" name=""/>
        <dsp:cNvSpPr/>
      </dsp:nvSpPr>
      <dsp:spPr>
        <a:xfrm>
          <a:off x="1751097" y="571819"/>
          <a:ext cx="659820" cy="125966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A0E81D-0BFC-420E-A707-7A65CE2C30E1}">
      <dsp:nvSpPr>
        <dsp:cNvPr id="0" name=""/>
        <dsp:cNvSpPr/>
      </dsp:nvSpPr>
      <dsp:spPr>
        <a:xfrm>
          <a:off x="2126239" y="571819"/>
          <a:ext cx="659820" cy="125966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56C23B-849F-4528-A05F-A3C2ACF33BA3}">
      <dsp:nvSpPr>
        <dsp:cNvPr id="0" name=""/>
        <dsp:cNvSpPr/>
      </dsp:nvSpPr>
      <dsp:spPr>
        <a:xfrm>
          <a:off x="62503" y="432036"/>
          <a:ext cx="1529584" cy="15295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Publication</a:t>
          </a:r>
          <a:endParaRPr lang="en-US" sz="1700" kern="1200" dirty="0"/>
        </a:p>
      </dsp:txBody>
      <dsp:txXfrm>
        <a:off x="62503" y="432036"/>
        <a:ext cx="1529584" cy="15295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DE0ED2-E0E1-4079-B5B5-543BFA06D597}">
      <dsp:nvSpPr>
        <dsp:cNvPr id="0" name=""/>
        <dsp:cNvSpPr/>
      </dsp:nvSpPr>
      <dsp:spPr>
        <a:xfrm rot="5400000">
          <a:off x="4794239" y="119914"/>
          <a:ext cx="1791270" cy="1558405"/>
        </a:xfrm>
        <a:prstGeom prst="hexagon">
          <a:avLst>
            <a:gd name="adj" fmla="val 25000"/>
            <a:gd name="vf" fmla="val 1154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solidFill>
                <a:srgbClr val="FF6600"/>
              </a:solidFill>
            </a:rPr>
            <a:t>Article</a:t>
          </a:r>
          <a:endParaRPr lang="en-US" sz="1400" b="1" kern="1200" dirty="0">
            <a:solidFill>
              <a:srgbClr val="FF6600"/>
            </a:solidFill>
          </a:endParaRPr>
        </a:p>
      </dsp:txBody>
      <dsp:txXfrm rot="5400000">
        <a:off x="4794239" y="119914"/>
        <a:ext cx="1791270" cy="1558405"/>
      </dsp:txXfrm>
    </dsp:sp>
    <dsp:sp modelId="{87BBB465-5D5F-4DFF-B934-C98D482757B1}">
      <dsp:nvSpPr>
        <dsp:cNvPr id="0" name=""/>
        <dsp:cNvSpPr/>
      </dsp:nvSpPr>
      <dsp:spPr>
        <a:xfrm>
          <a:off x="6516366" y="361735"/>
          <a:ext cx="1999057" cy="1074762"/>
        </a:xfrm>
        <a:prstGeom prst="rect">
          <a:avLst/>
        </a:prstGeom>
        <a:noFill/>
        <a:ln>
          <a:noFill/>
        </a:ln>
        <a:effectLst/>
      </dsp:spPr>
      <dsp:style>
        <a:lnRef idx="0">
          <a:scrgbClr r="0" g="0" b="0"/>
        </a:lnRef>
        <a:fillRef idx="0">
          <a:scrgbClr r="0" g="0" b="0"/>
        </a:fillRef>
        <a:effectRef idx="0">
          <a:scrgbClr r="0" g="0" b="0"/>
        </a:effectRef>
        <a:fontRef idx="minor"/>
      </dsp:style>
    </dsp:sp>
    <dsp:sp modelId="{1C47B977-D398-4FC5-994D-A58D44112381}">
      <dsp:nvSpPr>
        <dsp:cNvPr id="0" name=""/>
        <dsp:cNvSpPr/>
      </dsp:nvSpPr>
      <dsp:spPr>
        <a:xfrm rot="5400000">
          <a:off x="3111161" y="119914"/>
          <a:ext cx="1791270" cy="1558405"/>
        </a:xfrm>
        <a:prstGeom prst="hexagon">
          <a:avLst>
            <a:gd name="adj" fmla="val 25000"/>
            <a:gd name="vf" fmla="val 115470"/>
          </a:avLst>
        </a:prstGeom>
        <a:solidFill>
          <a:schemeClr val="accent2">
            <a:hueOff val="112"/>
            <a:satOff val="94"/>
            <a:lumOff val="70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600200">
            <a:lnSpc>
              <a:spcPct val="90000"/>
            </a:lnSpc>
            <a:spcBef>
              <a:spcPct val="0"/>
            </a:spcBef>
            <a:spcAft>
              <a:spcPct val="35000"/>
            </a:spcAft>
          </a:pPr>
          <a:endParaRPr lang="en-US" sz="3600" kern="1200"/>
        </a:p>
      </dsp:txBody>
      <dsp:txXfrm rot="5400000">
        <a:off x="3111161" y="119914"/>
        <a:ext cx="1791270" cy="1558405"/>
      </dsp:txXfrm>
    </dsp:sp>
    <dsp:sp modelId="{39CF262D-713F-4111-AF39-FB9ED1D045E7}">
      <dsp:nvSpPr>
        <dsp:cNvPr id="0" name=""/>
        <dsp:cNvSpPr/>
      </dsp:nvSpPr>
      <dsp:spPr>
        <a:xfrm rot="5400000">
          <a:off x="3949475" y="1640344"/>
          <a:ext cx="1791270" cy="1558405"/>
        </a:xfrm>
        <a:prstGeom prst="hexagon">
          <a:avLst>
            <a:gd name="adj" fmla="val 25000"/>
            <a:gd name="vf" fmla="val 115470"/>
          </a:avLst>
        </a:prstGeom>
        <a:solidFill>
          <a:schemeClr val="accent2">
            <a:hueOff val="225"/>
            <a:satOff val="189"/>
            <a:lumOff val="1401"/>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solidFill>
                <a:srgbClr val="FF6600"/>
              </a:solidFill>
            </a:rPr>
            <a:t>Search/Browse</a:t>
          </a:r>
          <a:endParaRPr lang="en-US" sz="1400" b="1" kern="1200" dirty="0">
            <a:solidFill>
              <a:srgbClr val="FF6600"/>
            </a:solidFill>
          </a:endParaRPr>
        </a:p>
      </dsp:txBody>
      <dsp:txXfrm rot="5400000">
        <a:off x="3949475" y="1640344"/>
        <a:ext cx="1791270" cy="1558405"/>
      </dsp:txXfrm>
    </dsp:sp>
    <dsp:sp modelId="{A73A32DD-8CBA-42FD-A78F-A75F677ADFEA}">
      <dsp:nvSpPr>
        <dsp:cNvPr id="0" name=""/>
        <dsp:cNvSpPr/>
      </dsp:nvSpPr>
      <dsp:spPr>
        <a:xfrm>
          <a:off x="1881092" y="1871805"/>
          <a:ext cx="1934572" cy="1074762"/>
        </a:xfrm>
        <a:prstGeom prst="rect">
          <a:avLst/>
        </a:prstGeom>
        <a:noFill/>
        <a:ln>
          <a:noFill/>
        </a:ln>
        <a:effectLst/>
      </dsp:spPr>
      <dsp:style>
        <a:lnRef idx="0">
          <a:scrgbClr r="0" g="0" b="0"/>
        </a:lnRef>
        <a:fillRef idx="0">
          <a:scrgbClr r="0" g="0" b="0"/>
        </a:fillRef>
        <a:effectRef idx="0">
          <a:scrgbClr r="0" g="0" b="0"/>
        </a:effectRef>
        <a:fontRef idx="minor"/>
      </dsp:style>
    </dsp:sp>
    <dsp:sp modelId="{F121A98B-846E-4714-ADEA-8390AB0A305C}">
      <dsp:nvSpPr>
        <dsp:cNvPr id="0" name=""/>
        <dsp:cNvSpPr/>
      </dsp:nvSpPr>
      <dsp:spPr>
        <a:xfrm rot="5400000">
          <a:off x="5632553" y="1640344"/>
          <a:ext cx="1791270" cy="1558405"/>
        </a:xfrm>
        <a:prstGeom prst="hexagon">
          <a:avLst>
            <a:gd name="adj" fmla="val 25000"/>
            <a:gd name="vf" fmla="val 115470"/>
          </a:avLst>
        </a:prstGeom>
        <a:solidFill>
          <a:schemeClr val="accent2">
            <a:hueOff val="337"/>
            <a:satOff val="283"/>
            <a:lumOff val="2101"/>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600200">
            <a:lnSpc>
              <a:spcPct val="90000"/>
            </a:lnSpc>
            <a:spcBef>
              <a:spcPct val="0"/>
            </a:spcBef>
            <a:spcAft>
              <a:spcPct val="35000"/>
            </a:spcAft>
          </a:pPr>
          <a:endParaRPr lang="en-US" sz="3600" kern="1200"/>
        </a:p>
      </dsp:txBody>
      <dsp:txXfrm rot="5400000">
        <a:off x="5632553" y="1640344"/>
        <a:ext cx="1791270" cy="1558405"/>
      </dsp:txXfrm>
    </dsp:sp>
    <dsp:sp modelId="{E9F2D454-92A4-42F1-B036-DD2D7E819026}">
      <dsp:nvSpPr>
        <dsp:cNvPr id="0" name=""/>
        <dsp:cNvSpPr/>
      </dsp:nvSpPr>
      <dsp:spPr>
        <a:xfrm rot="5400000">
          <a:off x="4794239" y="3160775"/>
          <a:ext cx="1791270" cy="1558405"/>
        </a:xfrm>
        <a:prstGeom prst="hexagon">
          <a:avLst>
            <a:gd name="adj" fmla="val 25000"/>
            <a:gd name="vf" fmla="val 115470"/>
          </a:avLst>
        </a:prstGeom>
        <a:solidFill>
          <a:schemeClr val="accent2">
            <a:hueOff val="449"/>
            <a:satOff val="378"/>
            <a:lumOff val="2801"/>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solidFill>
                <a:srgbClr val="FF6600"/>
              </a:solidFill>
            </a:rPr>
            <a:t>User Profile</a:t>
          </a:r>
          <a:endParaRPr lang="en-US" sz="1400" b="1" kern="1200" dirty="0">
            <a:solidFill>
              <a:srgbClr val="FF6600"/>
            </a:solidFill>
          </a:endParaRPr>
        </a:p>
      </dsp:txBody>
      <dsp:txXfrm rot="5400000">
        <a:off x="4794239" y="3160775"/>
        <a:ext cx="1791270" cy="1558405"/>
      </dsp:txXfrm>
    </dsp:sp>
    <dsp:sp modelId="{AED6B50C-49CC-4540-8333-1953A0E1278D}">
      <dsp:nvSpPr>
        <dsp:cNvPr id="0" name=""/>
        <dsp:cNvSpPr/>
      </dsp:nvSpPr>
      <dsp:spPr>
        <a:xfrm>
          <a:off x="6516366" y="3402596"/>
          <a:ext cx="1999057" cy="1074762"/>
        </a:xfrm>
        <a:prstGeom prst="rect">
          <a:avLst/>
        </a:prstGeom>
        <a:noFill/>
        <a:ln>
          <a:noFill/>
        </a:ln>
        <a:effectLst/>
      </dsp:spPr>
      <dsp:style>
        <a:lnRef idx="0">
          <a:scrgbClr r="0" g="0" b="0"/>
        </a:lnRef>
        <a:fillRef idx="0">
          <a:scrgbClr r="0" g="0" b="0"/>
        </a:fillRef>
        <a:effectRef idx="0">
          <a:scrgbClr r="0" g="0" b="0"/>
        </a:effectRef>
        <a:fontRef idx="minor"/>
      </dsp:style>
    </dsp:sp>
    <dsp:sp modelId="{D80FA586-1437-4F41-93E0-2A80EBC8EB02}">
      <dsp:nvSpPr>
        <dsp:cNvPr id="0" name=""/>
        <dsp:cNvSpPr/>
      </dsp:nvSpPr>
      <dsp:spPr>
        <a:xfrm rot="5400000">
          <a:off x="3111161" y="3160775"/>
          <a:ext cx="1791270" cy="1558405"/>
        </a:xfrm>
        <a:prstGeom prst="hexagon">
          <a:avLst>
            <a:gd name="adj" fmla="val 25000"/>
            <a:gd name="vf" fmla="val 115470"/>
          </a:avLst>
        </a:prstGeom>
        <a:solidFill>
          <a:schemeClr val="accent2">
            <a:hueOff val="562"/>
            <a:satOff val="472"/>
            <a:lumOff val="3501"/>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600200">
            <a:lnSpc>
              <a:spcPct val="90000"/>
            </a:lnSpc>
            <a:spcBef>
              <a:spcPct val="0"/>
            </a:spcBef>
            <a:spcAft>
              <a:spcPct val="35000"/>
            </a:spcAft>
          </a:pPr>
          <a:endParaRPr lang="en-US" sz="3600" kern="1200"/>
        </a:p>
      </dsp:txBody>
      <dsp:txXfrm rot="5400000">
        <a:off x="3111161" y="3160775"/>
        <a:ext cx="1791270" cy="1558405"/>
      </dsp:txXfrm>
    </dsp:sp>
    <dsp:sp modelId="{B23ABB0E-A61E-412C-8F5A-7006067F1DF4}">
      <dsp:nvSpPr>
        <dsp:cNvPr id="0" name=""/>
        <dsp:cNvSpPr/>
      </dsp:nvSpPr>
      <dsp:spPr>
        <a:xfrm rot="5400000">
          <a:off x="3949475" y="4681205"/>
          <a:ext cx="1791270" cy="1558405"/>
        </a:xfrm>
        <a:prstGeom prst="hexagon">
          <a:avLst>
            <a:gd name="adj" fmla="val 25000"/>
            <a:gd name="vf" fmla="val 115470"/>
          </a:avLst>
        </a:prstGeom>
        <a:solidFill>
          <a:schemeClr val="accent2">
            <a:hueOff val="674"/>
            <a:satOff val="567"/>
            <a:lumOff val="4202"/>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solidFill>
                <a:srgbClr val="FF6600"/>
              </a:solidFill>
            </a:rPr>
            <a:t>Collections</a:t>
          </a:r>
          <a:endParaRPr lang="en-US" sz="1400" b="1" kern="1200" dirty="0">
            <a:solidFill>
              <a:srgbClr val="FF6600"/>
            </a:solidFill>
          </a:endParaRPr>
        </a:p>
      </dsp:txBody>
      <dsp:txXfrm rot="5400000">
        <a:off x="3949475" y="4681205"/>
        <a:ext cx="1791270" cy="1558405"/>
      </dsp:txXfrm>
    </dsp:sp>
    <dsp:sp modelId="{B1979F96-CE9E-44FC-865F-B940730649AB}">
      <dsp:nvSpPr>
        <dsp:cNvPr id="0" name=""/>
        <dsp:cNvSpPr/>
      </dsp:nvSpPr>
      <dsp:spPr>
        <a:xfrm>
          <a:off x="6581368" y="3543085"/>
          <a:ext cx="1934572" cy="1074762"/>
        </a:xfrm>
        <a:prstGeom prst="rect">
          <a:avLst/>
        </a:prstGeom>
        <a:noFill/>
        <a:ln>
          <a:noFill/>
        </a:ln>
        <a:effectLst/>
      </dsp:spPr>
      <dsp:style>
        <a:lnRef idx="0">
          <a:scrgbClr r="0" g="0" b="0"/>
        </a:lnRef>
        <a:fillRef idx="0">
          <a:scrgbClr r="0" g="0" b="0"/>
        </a:fillRef>
        <a:effectRef idx="0">
          <a:scrgbClr r="0" g="0" b="0"/>
        </a:effectRef>
        <a:fontRef idx="minor"/>
      </dsp:style>
    </dsp:sp>
    <dsp:sp modelId="{E60A4DAB-691B-433E-9422-C23F4DEC8E2A}">
      <dsp:nvSpPr>
        <dsp:cNvPr id="0" name=""/>
        <dsp:cNvSpPr/>
      </dsp:nvSpPr>
      <dsp:spPr>
        <a:xfrm rot="5400000">
          <a:off x="5632553" y="4681205"/>
          <a:ext cx="1791270" cy="1558405"/>
        </a:xfrm>
        <a:prstGeom prst="hexagon">
          <a:avLst>
            <a:gd name="adj" fmla="val 25000"/>
            <a:gd name="vf" fmla="val 115470"/>
          </a:avLst>
        </a:prstGeom>
        <a:solidFill>
          <a:schemeClr val="accent2">
            <a:hueOff val="786"/>
            <a:satOff val="661"/>
            <a:lumOff val="4902"/>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600200">
            <a:lnSpc>
              <a:spcPct val="90000"/>
            </a:lnSpc>
            <a:spcBef>
              <a:spcPct val="0"/>
            </a:spcBef>
            <a:spcAft>
              <a:spcPct val="35000"/>
            </a:spcAft>
          </a:pPr>
          <a:endParaRPr lang="en-US" sz="3600" kern="1200"/>
        </a:p>
      </dsp:txBody>
      <dsp:txXfrm rot="5400000">
        <a:off x="5632553" y="4681205"/>
        <a:ext cx="1791270" cy="15584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D1A037-A95B-944C-9A93-1D14576A3658}">
      <dsp:nvSpPr>
        <dsp:cNvPr id="0" name=""/>
        <dsp:cNvSpPr/>
      </dsp:nvSpPr>
      <dsp:spPr>
        <a:xfrm>
          <a:off x="1295410" y="0"/>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01343-E995-FF47-AAEB-1BB4908A02D9}">
      <dsp:nvSpPr>
        <dsp:cNvPr id="0" name=""/>
        <dsp:cNvSpPr/>
      </dsp:nvSpPr>
      <dsp:spPr>
        <a:xfrm>
          <a:off x="2730500" y="2811778"/>
          <a:ext cx="635000" cy="406400"/>
        </a:xfrm>
        <a:prstGeom prst="down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0FAFDE56-D772-2646-8966-2D51633EF1B5}">
      <dsp:nvSpPr>
        <dsp:cNvPr id="0" name=""/>
        <dsp:cNvSpPr/>
      </dsp:nvSpPr>
      <dsp:spPr>
        <a:xfrm>
          <a:off x="1524000" y="2857496"/>
          <a:ext cx="3048000" cy="132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2064" tIns="512064" rIns="512064" bIns="512064" numCol="1" spcCol="1270" anchor="ctr" anchorCtr="0">
          <a:noAutofit/>
        </a:bodyPr>
        <a:lstStyle/>
        <a:p>
          <a:pPr lvl="0" algn="ctr" defTabSz="3200400">
            <a:lnSpc>
              <a:spcPct val="90000"/>
            </a:lnSpc>
            <a:spcBef>
              <a:spcPct val="0"/>
            </a:spcBef>
            <a:spcAft>
              <a:spcPct val="35000"/>
            </a:spcAft>
          </a:pPr>
          <a:r>
            <a:rPr lang="en-US" sz="7200" b="1" kern="1200" dirty="0" smtClean="0">
              <a:solidFill>
                <a:schemeClr val="tx2"/>
              </a:solidFill>
            </a:rPr>
            <a:t>??</a:t>
          </a:r>
          <a:endParaRPr lang="en-US" sz="7200" b="1" kern="1200" dirty="0">
            <a:solidFill>
              <a:schemeClr val="tx2"/>
            </a:solidFill>
          </a:endParaRPr>
        </a:p>
      </dsp:txBody>
      <dsp:txXfrm>
        <a:off x="1524000" y="2857496"/>
        <a:ext cx="3048000" cy="1320805"/>
      </dsp:txXfrm>
    </dsp:sp>
    <dsp:sp modelId="{7A84178D-3E83-C54D-9F6C-35C2574DFD92}">
      <dsp:nvSpPr>
        <dsp:cNvPr id="0" name=""/>
        <dsp:cNvSpPr/>
      </dsp:nvSpPr>
      <dsp:spPr>
        <a:xfrm>
          <a:off x="2595880" y="1251202"/>
          <a:ext cx="1143000" cy="11430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Media/Blog outlets</a:t>
          </a:r>
          <a:endParaRPr lang="en-US" sz="1300" kern="1200" dirty="0"/>
        </a:p>
      </dsp:txBody>
      <dsp:txXfrm>
        <a:off x="2595880" y="1251202"/>
        <a:ext cx="1143000" cy="1143000"/>
      </dsp:txXfrm>
    </dsp:sp>
    <dsp:sp modelId="{34B8A671-00D1-7643-9320-9618812A7D39}">
      <dsp:nvSpPr>
        <dsp:cNvPr id="0" name=""/>
        <dsp:cNvSpPr/>
      </dsp:nvSpPr>
      <dsp:spPr>
        <a:xfrm>
          <a:off x="1676398" y="457203"/>
          <a:ext cx="1143000" cy="11430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Social Media outlets</a:t>
          </a:r>
          <a:endParaRPr lang="en-US" sz="1300" kern="1200" dirty="0"/>
        </a:p>
      </dsp:txBody>
      <dsp:txXfrm>
        <a:off x="1676398" y="457203"/>
        <a:ext cx="1143000" cy="1143000"/>
      </dsp:txXfrm>
    </dsp:sp>
    <dsp:sp modelId="{10E183FD-C52E-C840-B960-B5106B83891F}">
      <dsp:nvSpPr>
        <dsp:cNvPr id="0" name=""/>
        <dsp:cNvSpPr/>
      </dsp:nvSpPr>
      <dsp:spPr>
        <a:xfrm>
          <a:off x="3048001" y="114294"/>
          <a:ext cx="1143000" cy="11430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Bookmark channels</a:t>
          </a:r>
          <a:endParaRPr lang="en-US" sz="1300" kern="1200" dirty="0"/>
        </a:p>
      </dsp:txBody>
      <dsp:txXfrm>
        <a:off x="3048001" y="114294"/>
        <a:ext cx="1143000" cy="1143000"/>
      </dsp:txXfrm>
    </dsp:sp>
    <dsp:sp modelId="{15F6698F-083A-834D-9EC8-F07451EA82F2}">
      <dsp:nvSpPr>
        <dsp:cNvPr id="0" name=""/>
        <dsp:cNvSpPr/>
      </dsp:nvSpPr>
      <dsp:spPr>
        <a:xfrm>
          <a:off x="1219184" y="-114301"/>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6CAE14-0CFC-954A-867A-86976FA55C19}" type="datetimeFigureOut">
              <a:rPr lang="en-US" smtClean="0"/>
              <a:pPr/>
              <a:t>8/13/13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5721B2-F33F-1341-87D1-F972E65F8368}"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0283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FBDCF-A8B3-ED4E-9C83-D6B32D1DD1EC}" type="datetimeFigureOut">
              <a:rPr lang="en-US" smtClean="0"/>
              <a:pPr/>
              <a:t>8/13/13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CFBF8-53BA-6B4D-8A56-50002B085A3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5446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the exploding volume of content made freely available through OA, the newest challenge in OA publishing is the evaluation of content for discovery, organization and assessment. The digital environment of today’s research enables the collection and analysis of many more data sources and types than ever before which trace the dissemination and reach of the article itself. Article-level metrics (</a:t>
            </a:r>
            <a:r>
              <a:rPr lang="en-US" dirty="0" err="1" smtClean="0"/>
              <a:t>ALMs</a:t>
            </a:r>
            <a:r>
              <a:rPr lang="en-US" dirty="0" smtClean="0"/>
              <a:t>) measure these activities at the level of the article and provide a valuable service lacking in traditional metrics: a real-time indicator of impact for research. In addition to the conventional measure of citations, </a:t>
            </a:r>
            <a:r>
              <a:rPr lang="en-US" dirty="0" err="1" smtClean="0"/>
              <a:t>ALMs</a:t>
            </a:r>
            <a:r>
              <a:rPr lang="en-US" dirty="0" smtClean="0"/>
              <a:t> incorporate </a:t>
            </a:r>
            <a:r>
              <a:rPr lang="en-US" dirty="0" err="1" smtClean="0"/>
              <a:t>altmetrics</a:t>
            </a:r>
            <a:r>
              <a:rPr lang="en-US" dirty="0" smtClean="0"/>
              <a:t>, newer measures of scholarly interaction based on the social web. Overall, they can provide much-needed new checks and balances, greater speed of feedback and superior relationship mapping and influence tracking, none of which can be replicated by the traditional impact factor. They can form the basis of recommendation and collaborative filtering systems able to power navigation and discovery of articles synchronized to the needs of the researcher, publisher, institutional decision-maker or funder. </a:t>
            </a:r>
            <a:r>
              <a:rPr lang="en-US" dirty="0" err="1" smtClean="0"/>
              <a:t>ALMs</a:t>
            </a:r>
            <a:r>
              <a:rPr lang="en-US" dirty="0" smtClean="0"/>
              <a:t> also offer new ways for measuring and evaluating research quality and impact in administrative decision-making (e.g., hiring, tenure, funding,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It’s the</a:t>
            </a:r>
            <a:r>
              <a:rPr lang="en-US" baseline="0" dirty="0" smtClean="0"/>
              <a:t> “e</a:t>
            </a:r>
            <a:r>
              <a:rPr lang="en-US" dirty="0" smtClean="0"/>
              <a:t>nd of the beginning” as John </a:t>
            </a:r>
            <a:r>
              <a:rPr lang="en-US" dirty="0" err="1" smtClean="0"/>
              <a:t>Wilbanks</a:t>
            </a:r>
            <a:r>
              <a:rPr lang="en-US" dirty="0" smtClean="0"/>
              <a:t> has noted.  NEXT FRONTIER.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Ensure full reuse</a:t>
            </a:r>
            <a:r>
              <a:rPr lang="en-US" baseline="0" dirty="0" smtClean="0"/>
              <a:t> rights.  Get the Rights Right.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Cultural shift for researcher publishing and sharing practices. (IF)</a:t>
            </a:r>
          </a:p>
        </p:txBody>
      </p:sp>
      <p:sp>
        <p:nvSpPr>
          <p:cNvPr id="4" name="Slide Number Placeholder 3"/>
          <p:cNvSpPr>
            <a:spLocks noGrp="1"/>
          </p:cNvSpPr>
          <p:nvPr>
            <p:ph type="sldNum" sz="quarter" idx="10"/>
          </p:nvPr>
        </p:nvSpPr>
        <p:spPr/>
        <p:txBody>
          <a:bodyPr/>
          <a:lstStyle/>
          <a:p>
            <a:fld id="{A49CFBF8-53BA-6B4D-8A56-50002B085A3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a:t>
            </a:r>
            <a:r>
              <a:rPr lang="en-US" baseline="0" dirty="0" smtClean="0"/>
              <a:t> </a:t>
            </a:r>
            <a:r>
              <a:rPr lang="en-US" dirty="0" smtClean="0"/>
              <a:t>Metrics tab, Signposts, Search and Filter, Related</a:t>
            </a:r>
            <a:r>
              <a:rPr lang="en-US" baseline="0" dirty="0" smtClean="0"/>
              <a:t> Content</a:t>
            </a:r>
          </a:p>
          <a:p>
            <a:r>
              <a:rPr lang="en-US" baseline="0" dirty="0" smtClean="0"/>
              <a:t>Coming soon: Relative Metrics</a:t>
            </a:r>
          </a:p>
          <a:p>
            <a:endParaRPr lang="en-US" baseline="0" dirty="0" smtClean="0"/>
          </a:p>
          <a:p>
            <a:r>
              <a:rPr lang="en-US" baseline="0" dirty="0" smtClean="0"/>
              <a:t>ALM Reports – new and more direct way to access the ALM data.  Create ALM reports based on custom search queries.  Basic visualizations also included.</a:t>
            </a:r>
          </a:p>
          <a:p>
            <a:endParaRPr lang="en-US" baseline="0" dirty="0" smtClean="0"/>
          </a:p>
        </p:txBody>
      </p:sp>
      <p:sp>
        <p:nvSpPr>
          <p:cNvPr id="4" name="Slide Number Placeholder 3"/>
          <p:cNvSpPr>
            <a:spLocks noGrp="1"/>
          </p:cNvSpPr>
          <p:nvPr>
            <p:ph type="sldNum" sz="quarter" idx="10"/>
          </p:nvPr>
        </p:nvSpPr>
        <p:spPr/>
        <p:txBody>
          <a:bodyPr/>
          <a:lstStyle/>
          <a:p>
            <a:fld id="{A49CFBF8-53BA-6B4D-8A56-50002B085A3F}"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CFBF8-53BA-6B4D-8A56-50002B085A3F}"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2"/>
                </a:solidFill>
              </a:rPr>
              <a:t>Results taken from author survey (July 2012) </a:t>
            </a:r>
            <a:endParaRPr lang="en-US" dirty="0"/>
          </a:p>
        </p:txBody>
      </p:sp>
      <p:sp>
        <p:nvSpPr>
          <p:cNvPr id="4" name="Slide Number Placeholder 3"/>
          <p:cNvSpPr>
            <a:spLocks noGrp="1"/>
          </p:cNvSpPr>
          <p:nvPr>
            <p:ph type="sldNum" sz="quarter" idx="10"/>
          </p:nvPr>
        </p:nvSpPr>
        <p:spPr/>
        <p:txBody>
          <a:bodyPr/>
          <a:lstStyle/>
          <a:p>
            <a:fld id="{A49CFBF8-53BA-6B4D-8A56-50002B085A3F}" type="slidenum">
              <a:rPr lang="en-US" smtClean="0"/>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smtClean="0"/>
          </a:p>
          <a:p>
            <a:r>
              <a:rPr lang="en-US" dirty="0" smtClean="0"/>
              <a:t>- </a:t>
            </a:r>
            <a:r>
              <a:rPr lang="en-US" dirty="0" err="1" smtClean="0"/>
              <a:t>ALMs</a:t>
            </a:r>
            <a:r>
              <a:rPr lang="en-US" dirty="0" smtClean="0"/>
              <a:t> arm the editorial staff with “live” tools to more effectively govern scholarly communications and administer editorial policies.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With </a:t>
            </a:r>
            <a:r>
              <a:rPr lang="en-US" sz="1200" dirty="0" err="1" smtClean="0"/>
              <a:t>ALMs</a:t>
            </a:r>
            <a:r>
              <a:rPr lang="en-US" sz="1200" dirty="0" smtClean="0"/>
              <a:t>, publishers now have their finger on the pulse of the ever-changing research landscape.  They gain a unique view of the most exciting research fields of the moment - the scientific problems, sub-specialties, methods, etc. - which are driving the direction of scholarly research.  Publishers can then add value to their publications by delivering enhanced content in such areas.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Articles are the most basic unit of the journal publisher’s product.  As direct byproducts of the article, </a:t>
            </a:r>
            <a:r>
              <a:rPr lang="en-US" sz="1200" dirty="0" err="1" smtClean="0"/>
              <a:t>ALMs</a:t>
            </a:r>
            <a:r>
              <a:rPr lang="en-US" sz="1200" dirty="0" smtClean="0"/>
              <a:t> are metadata, which can inform publishers create more efficient and streamlined operational processes.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49CFBF8-53BA-6B4D-8A56-50002B085A3F}"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p:spPr>
        <p:txBody>
          <a:bodyPr/>
          <a:lstStyle/>
          <a:p>
            <a:r>
              <a:rPr lang="en-US" smtClean="0">
                <a:latin typeface="Times"/>
              </a:rPr>
              <a:t>From the access statistics of 7000 publications published for at least one year, the number of HTML views of an old paper is lower. The decay process is much faster from the first month to the second month after publication, compared to the subsequent period. The inset shows the average accesses of different journals normalized by the corresponding values of the first month. </a:t>
            </a:r>
          </a:p>
        </p:txBody>
      </p:sp>
      <p:sp>
        <p:nvSpPr>
          <p:cNvPr id="99331" name="Slide Number Placeholder 3"/>
          <p:cNvSpPr>
            <a:spLocks noGrp="1"/>
          </p:cNvSpPr>
          <p:nvPr>
            <p:ph type="sldNum" sz="quarter" idx="5"/>
          </p:nvPr>
        </p:nvSpPr>
        <p:spPr>
          <a:noFill/>
          <a:ln>
            <a:miter lim="800000"/>
            <a:headEnd/>
            <a:tailEnd/>
          </a:ln>
        </p:spPr>
        <p:txBody>
          <a:bodyPr/>
          <a:lstStyle/>
          <a:p>
            <a:fld id="{6A28237C-C88A-4028-BD5C-E910FD258616}" type="slidenum">
              <a:rPr lang="en-US" smtClean="0">
                <a:latin typeface="Times"/>
              </a:rPr>
              <a:pPr/>
              <a:t>30</a:t>
            </a:fld>
            <a:endParaRPr lang="en-US" smtClean="0">
              <a:latin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p:spPr>
        <p:txBody>
          <a:bodyPr/>
          <a:lstStyle/>
          <a:p>
            <a:endParaRPr lang="en-US" smtClean="0">
              <a:latin typeface="Times"/>
            </a:endParaRPr>
          </a:p>
        </p:txBody>
      </p:sp>
      <p:sp>
        <p:nvSpPr>
          <p:cNvPr id="101379" name="Slide Number Placeholder 3"/>
          <p:cNvSpPr>
            <a:spLocks noGrp="1"/>
          </p:cNvSpPr>
          <p:nvPr>
            <p:ph type="sldNum" sz="quarter" idx="5"/>
          </p:nvPr>
        </p:nvSpPr>
        <p:spPr>
          <a:noFill/>
          <a:ln>
            <a:miter lim="800000"/>
            <a:headEnd/>
            <a:tailEnd/>
          </a:ln>
        </p:spPr>
        <p:txBody>
          <a:bodyPr/>
          <a:lstStyle/>
          <a:p>
            <a:fld id="{B5DEDBE1-805F-4795-85D2-F468B6C6AC61}" type="slidenum">
              <a:rPr lang="en-US" smtClean="0">
                <a:latin typeface="Times"/>
              </a:rPr>
              <a:pPr/>
              <a:t>32</a:t>
            </a:fld>
            <a:endParaRPr lang="en-US" smtClean="0">
              <a:latin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p:spPr>
        <p:txBody>
          <a:bodyPr/>
          <a:lstStyle/>
          <a:p>
            <a:endParaRPr lang="en-US" smtClean="0">
              <a:latin typeface="Times"/>
            </a:endParaRPr>
          </a:p>
        </p:txBody>
      </p:sp>
      <p:sp>
        <p:nvSpPr>
          <p:cNvPr id="103427" name="Slide Number Placeholder 3"/>
          <p:cNvSpPr>
            <a:spLocks noGrp="1"/>
          </p:cNvSpPr>
          <p:nvPr>
            <p:ph type="sldNum" sz="quarter" idx="5"/>
          </p:nvPr>
        </p:nvSpPr>
        <p:spPr>
          <a:noFill/>
          <a:ln>
            <a:miter lim="800000"/>
            <a:headEnd/>
            <a:tailEnd/>
          </a:ln>
        </p:spPr>
        <p:txBody>
          <a:bodyPr/>
          <a:lstStyle/>
          <a:p>
            <a:fld id="{D2FAEB53-E268-437A-8F40-7D76826B05F7}" type="slidenum">
              <a:rPr lang="en-US" smtClean="0">
                <a:latin typeface="Times"/>
              </a:rPr>
              <a:pPr/>
              <a:t>33</a:t>
            </a:fld>
            <a:endParaRPr lang="en-US" smtClean="0">
              <a:latin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endParaRPr lang="en-US" b="1" dirty="0">
              <a:latin typeface="Times" pitchFamily="-1" charset="0"/>
              <a:cs typeface="Arial" pitchFamily="-1" charset="0"/>
            </a:endParaRPr>
          </a:p>
        </p:txBody>
      </p:sp>
      <p:sp>
        <p:nvSpPr>
          <p:cNvPr id="123908" name="Slide Number Placeholder 3"/>
          <p:cNvSpPr txBox="1">
            <a:spLocks noGrp="1"/>
          </p:cNvSpPr>
          <p:nvPr/>
        </p:nvSpPr>
        <p:spPr bwMode="auto">
          <a:xfrm>
            <a:off x="3885579" y="8686489"/>
            <a:ext cx="2972421" cy="457512"/>
          </a:xfrm>
          <a:prstGeom prst="rect">
            <a:avLst/>
          </a:prstGeom>
          <a:noFill/>
          <a:ln w="9525">
            <a:noFill/>
            <a:miter lim="800000"/>
            <a:headEnd/>
            <a:tailEnd/>
          </a:ln>
        </p:spPr>
        <p:txBody>
          <a:bodyPr lIns="91821" tIns="45910" rIns="91821" bIns="45910" anchor="b">
            <a:prstTxWarp prst="textNoShape">
              <a:avLst/>
            </a:prstTxWarp>
          </a:bodyPr>
          <a:lstStyle/>
          <a:p>
            <a:pPr algn="r" defTabSz="917553" eaLnBrk="0" hangingPunct="0"/>
            <a:fld id="{2F43EAB6-660E-AC49-8A45-4563D61835A7}" type="slidenum">
              <a:rPr lang="en-US" sz="1200"/>
              <a:pPr algn="r" defTabSz="917553" eaLnBrk="0" hangingPunct="0"/>
              <a:t>34</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measurement dilemma: How do we best measure the size of a barrel?</a:t>
            </a:r>
          </a:p>
          <a:p>
            <a:r>
              <a:rPr lang="en-US" baseline="0" dirty="0" smtClean="0"/>
              <a:t>The number of monkeys?</a:t>
            </a:r>
          </a:p>
          <a:p>
            <a:r>
              <a:rPr lang="en-US" baseline="0" dirty="0" smtClean="0"/>
              <a:t>The width and girth by meters or feet?</a:t>
            </a:r>
          </a:p>
          <a:p>
            <a:r>
              <a:rPr lang="en-US" baseline="0" dirty="0" smtClean="0"/>
              <a:t>The cans of varnish to paint the barrel?</a:t>
            </a:r>
          </a:p>
          <a:p>
            <a:r>
              <a:rPr lang="en-US" baseline="0" dirty="0" smtClean="0"/>
              <a:t>The pounds of bananas that the monkeys eat in it?</a:t>
            </a:r>
          </a:p>
          <a:p>
            <a:endParaRPr lang="en-US" baseline="0" dirty="0" smtClean="0"/>
          </a:p>
          <a:p>
            <a:r>
              <a:rPr lang="en-US" baseline="0" dirty="0" smtClean="0"/>
              <a:t>And what happens where there isn’t one barrel we have to measure, but hundreds of thousands that appear each year?</a:t>
            </a:r>
          </a:p>
          <a:p>
            <a:r>
              <a:rPr lang="en-US" baseline="0" dirty="0" smtClean="0"/>
              <a:t>I have published an article and published it in PLOS Genetics.  What is its influence and reach?</a:t>
            </a:r>
          </a:p>
          <a:p>
            <a:r>
              <a:rPr lang="en-US" baseline="0" dirty="0" smtClean="0"/>
              <a:t>This paper is one amongst 70k papers JUST in the PLOS corpus alone.  How do I measure it?</a:t>
            </a:r>
          </a:p>
          <a:p>
            <a:endParaRPr lang="en-US" baseline="0" dirty="0" smtClean="0"/>
          </a:p>
          <a:p>
            <a:r>
              <a:rPr lang="en-US" dirty="0" smtClean="0">
                <a:latin typeface="Times" charset="0"/>
                <a:ea typeface="Arial" pitchFamily="-1" charset="0"/>
                <a:cs typeface="Arial" charset="0"/>
              </a:rPr>
              <a:t>Known, widely discussed problems in the face of large, undifferentiated mounds of data and results:</a:t>
            </a:r>
          </a:p>
          <a:p>
            <a:r>
              <a:rPr lang="en-US" dirty="0" err="1" smtClean="0">
                <a:latin typeface="Times" charset="0"/>
                <a:ea typeface="Arial" pitchFamily="-1" charset="0"/>
                <a:cs typeface="Arial" charset="0"/>
              </a:rPr>
              <a:t></a:t>
            </a:r>
            <a:r>
              <a:rPr lang="en-US" dirty="0" smtClean="0">
                <a:latin typeface="Times" charset="0"/>
                <a:ea typeface="Arial" pitchFamily="-1" charset="0"/>
                <a:cs typeface="Arial" charset="0"/>
              </a:rPr>
              <a:t>  Journal brand bias: Worthiness of attention and relevance to type of problem/field of interest is encoded for practical purposes by journal name. Research articles are not currently primarily judged on their individual merits, but rather on the basis of the journal in which they happen to be published. This approach distorts assessment not only for the accurate assignment of credit to the </a:t>
            </a:r>
            <a:r>
              <a:rPr lang="en-US" dirty="0" err="1" smtClean="0">
                <a:latin typeface="Times" charset="0"/>
                <a:ea typeface="Arial" pitchFamily="-1" charset="0"/>
                <a:cs typeface="Arial" charset="0"/>
              </a:rPr>
              <a:t>researcher(s</a:t>
            </a:r>
            <a:r>
              <a:rPr lang="en-US" dirty="0" smtClean="0">
                <a:latin typeface="Times" charset="0"/>
                <a:ea typeface="Arial" pitchFamily="-1" charset="0"/>
                <a:cs typeface="Arial" charset="0"/>
              </a:rPr>
              <a:t>) involved, but also for the broader research process for the entire scientific community. </a:t>
            </a:r>
            <a:endParaRPr lang="en-US" dirty="0" smtClean="0"/>
          </a:p>
          <a:p>
            <a:r>
              <a:rPr lang="en-US" dirty="0" smtClean="0">
                <a:latin typeface="Times" charset="0"/>
                <a:ea typeface="Arial" pitchFamily="-1" charset="0"/>
                <a:cs typeface="Arial" charset="0"/>
              </a:rPr>
              <a:t>Altogether, the journal title as a proxy for quality just does not work effectively in getting researchers reliable and valuable information to them.  </a:t>
            </a:r>
          </a:p>
          <a:p>
            <a:pPr defTabSz="897301" eaLnBrk="0" fontAlgn="base" hangingPunct="0">
              <a:spcBef>
                <a:spcPct val="30000"/>
              </a:spcBef>
              <a:spcAft>
                <a:spcPct val="0"/>
              </a:spcAft>
              <a:defRPr/>
            </a:pPr>
            <a:r>
              <a:rPr lang="en-US" dirty="0" err="1" smtClean="0">
                <a:latin typeface="Times" charset="0"/>
                <a:ea typeface="Arial" pitchFamily="-1" charset="0"/>
                <a:cs typeface="Arial" charset="0"/>
              </a:rPr>
              <a:t></a:t>
            </a:r>
            <a:r>
              <a:rPr lang="en-US" dirty="0" smtClean="0">
                <a:latin typeface="Times" charset="0"/>
                <a:ea typeface="Arial" pitchFamily="-1" charset="0"/>
                <a:cs typeface="Arial" charset="0"/>
              </a:rPr>
              <a:t> C</a:t>
            </a:r>
            <a:r>
              <a:rPr lang="en-GB" dirty="0" err="1" smtClean="0">
                <a:solidFill>
                  <a:schemeClr val="accent1"/>
                </a:solidFill>
              </a:rPr>
              <a:t>itations</a:t>
            </a:r>
            <a:r>
              <a:rPr lang="en-GB" dirty="0" smtClean="0">
                <a:solidFill>
                  <a:schemeClr val="accent1"/>
                </a:solidFill>
              </a:rPr>
              <a:t> alone </a:t>
            </a:r>
            <a:r>
              <a:rPr lang="en-US" dirty="0" smtClean="0">
                <a:solidFill>
                  <a:schemeClr val="accent1"/>
                </a:solidFill>
              </a:rPr>
              <a:t>#FAIL: context-free, easily gamed, encourages undesirable strategic behavior by researchers</a:t>
            </a:r>
          </a:p>
          <a:p>
            <a:endParaRPr lang="en-US" dirty="0"/>
          </a:p>
        </p:txBody>
      </p:sp>
      <p:sp>
        <p:nvSpPr>
          <p:cNvPr id="4" name="Slide Number Placeholder 3"/>
          <p:cNvSpPr>
            <a:spLocks noGrp="1"/>
          </p:cNvSpPr>
          <p:nvPr>
            <p:ph type="sldNum" sz="quarter" idx="10"/>
          </p:nvPr>
        </p:nvSpPr>
        <p:spPr/>
        <p:txBody>
          <a:bodyPr/>
          <a:lstStyle/>
          <a:p>
            <a:fld id="{A49CFBF8-53BA-6B4D-8A56-50002B085A3F}"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Times"/>
              </a:rPr>
              <a:t>Mark </a:t>
            </a:r>
            <a:r>
              <a:rPr lang="en-US" dirty="0" err="1" smtClean="0">
                <a:latin typeface="Times"/>
              </a:rPr>
              <a:t>Morvant</a:t>
            </a:r>
            <a:r>
              <a:rPr lang="en-US" dirty="0" smtClean="0">
                <a:latin typeface="Times"/>
              </a:rPr>
              <a:t> – analytics</a:t>
            </a:r>
            <a:r>
              <a:rPr lang="en-US" baseline="0" dirty="0" smtClean="0">
                <a:latin typeface="Times"/>
              </a:rPr>
              <a:t> of chemistry course podcast lectures</a:t>
            </a:r>
          </a:p>
          <a:p>
            <a:r>
              <a:rPr lang="en-US" baseline="0" dirty="0" smtClean="0">
                <a:latin typeface="Times"/>
              </a:rPr>
              <a:t>Another example of how metrics for tenure and promotion can change</a:t>
            </a:r>
            <a:endParaRPr lang="en-US" dirty="0" smtClean="0">
              <a:latin typeface="Times"/>
            </a:endParaRPr>
          </a:p>
        </p:txBody>
      </p:sp>
      <p:sp>
        <p:nvSpPr>
          <p:cNvPr id="12292" name="Slide Number Placeholder 3"/>
          <p:cNvSpPr>
            <a:spLocks noGrp="1"/>
          </p:cNvSpPr>
          <p:nvPr>
            <p:ph type="sldNum" sz="quarter" idx="5"/>
          </p:nvPr>
        </p:nvSpPr>
        <p:spPr>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17553" eaLnBrk="0" hangingPunct="0">
              <a:defRPr sz="1600" b="1">
                <a:solidFill>
                  <a:schemeClr val="tx1"/>
                </a:solidFill>
                <a:latin typeface="Times"/>
              </a:defRPr>
            </a:lvl1pPr>
            <a:lvl2pPr marL="729057" indent="-280406" defTabSz="917553" eaLnBrk="0" hangingPunct="0">
              <a:defRPr sz="1600" b="1">
                <a:solidFill>
                  <a:schemeClr val="tx1"/>
                </a:solidFill>
                <a:latin typeface="Times"/>
              </a:defRPr>
            </a:lvl2pPr>
            <a:lvl3pPr marL="1121626" indent="-224325" defTabSz="917553" eaLnBrk="0" hangingPunct="0">
              <a:defRPr sz="1600" b="1">
                <a:solidFill>
                  <a:schemeClr val="tx1"/>
                </a:solidFill>
                <a:latin typeface="Times"/>
              </a:defRPr>
            </a:lvl3pPr>
            <a:lvl4pPr marL="1570276" indent="-224325" defTabSz="917553" eaLnBrk="0" hangingPunct="0">
              <a:defRPr sz="1600" b="1">
                <a:solidFill>
                  <a:schemeClr val="tx1"/>
                </a:solidFill>
                <a:latin typeface="Times"/>
              </a:defRPr>
            </a:lvl4pPr>
            <a:lvl5pPr marL="2018927" indent="-224325" defTabSz="917553" eaLnBrk="0" hangingPunct="0">
              <a:defRPr sz="1600" b="1">
                <a:solidFill>
                  <a:schemeClr val="tx1"/>
                </a:solidFill>
                <a:latin typeface="Times"/>
              </a:defRPr>
            </a:lvl5pPr>
            <a:lvl6pPr marL="2467577" indent="-224325" defTabSz="917553" eaLnBrk="0" fontAlgn="base" hangingPunct="0">
              <a:spcBef>
                <a:spcPct val="0"/>
              </a:spcBef>
              <a:spcAft>
                <a:spcPct val="0"/>
              </a:spcAft>
              <a:defRPr sz="1600" b="1">
                <a:solidFill>
                  <a:schemeClr val="tx1"/>
                </a:solidFill>
                <a:latin typeface="Times"/>
              </a:defRPr>
            </a:lvl6pPr>
            <a:lvl7pPr marL="2916227" indent="-224325" defTabSz="917553" eaLnBrk="0" fontAlgn="base" hangingPunct="0">
              <a:spcBef>
                <a:spcPct val="0"/>
              </a:spcBef>
              <a:spcAft>
                <a:spcPct val="0"/>
              </a:spcAft>
              <a:defRPr sz="1600" b="1">
                <a:solidFill>
                  <a:schemeClr val="tx1"/>
                </a:solidFill>
                <a:latin typeface="Times"/>
              </a:defRPr>
            </a:lvl7pPr>
            <a:lvl8pPr marL="3364878" indent="-224325" defTabSz="917553" eaLnBrk="0" fontAlgn="base" hangingPunct="0">
              <a:spcBef>
                <a:spcPct val="0"/>
              </a:spcBef>
              <a:spcAft>
                <a:spcPct val="0"/>
              </a:spcAft>
              <a:defRPr sz="1600" b="1">
                <a:solidFill>
                  <a:schemeClr val="tx1"/>
                </a:solidFill>
                <a:latin typeface="Times"/>
              </a:defRPr>
            </a:lvl8pPr>
            <a:lvl9pPr marL="3813528" indent="-224325" defTabSz="917553" eaLnBrk="0" fontAlgn="base" hangingPunct="0">
              <a:spcBef>
                <a:spcPct val="0"/>
              </a:spcBef>
              <a:spcAft>
                <a:spcPct val="0"/>
              </a:spcAft>
              <a:defRPr sz="1600" b="1">
                <a:solidFill>
                  <a:schemeClr val="tx1"/>
                </a:solidFill>
                <a:latin typeface="Times"/>
              </a:defRPr>
            </a:lvl9pPr>
          </a:lstStyle>
          <a:p>
            <a:fld id="{C12BCB47-DCD7-4117-AB01-5F98CD0F30DB}" type="slidenum">
              <a:rPr lang="en-US" sz="1200" b="0" smtClean="0"/>
              <a:pPr/>
              <a:t>6</a:t>
            </a:fld>
            <a:endParaRPr lang="en-US" sz="1200"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Benefits</a:t>
            </a:r>
            <a:r>
              <a:rPr lang="en-US" baseline="0" dirty="0" smtClean="0"/>
              <a:t> of </a:t>
            </a:r>
            <a:r>
              <a:rPr lang="en-US" baseline="0" dirty="0" err="1" smtClean="0"/>
              <a:t>ALMs</a:t>
            </a:r>
            <a:r>
              <a:rPr lang="en-US" baseline="0" dirty="0" smtClean="0"/>
              <a:t>.</a:t>
            </a:r>
          </a:p>
          <a:p>
            <a:r>
              <a:rPr lang="en-US" dirty="0" smtClean="0"/>
              <a:t>The last point is the one which we are concerned with today in this session.</a:t>
            </a:r>
            <a:endParaRPr lang="en-US" dirty="0"/>
          </a:p>
        </p:txBody>
      </p:sp>
      <p:sp>
        <p:nvSpPr>
          <p:cNvPr id="4" name="Slide Number Placeholder 3"/>
          <p:cNvSpPr>
            <a:spLocks noGrp="1"/>
          </p:cNvSpPr>
          <p:nvPr>
            <p:ph type="sldNum" sz="quarter" idx="10"/>
          </p:nvPr>
        </p:nvSpPr>
        <p:spPr/>
        <p:txBody>
          <a:bodyPr/>
          <a:lstStyle/>
          <a:p>
            <a:fld id="{A49CFBF8-53BA-6B4D-8A56-50002B085A3F}"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Very basic: if people cannot trust the data, they will not use it.</a:t>
            </a:r>
          </a:p>
          <a:p>
            <a:r>
              <a:rPr lang="en-US" baseline="0" dirty="0" smtClean="0"/>
              <a:t>All the powerful benefits to </a:t>
            </a:r>
            <a:r>
              <a:rPr lang="en-US" baseline="0" dirty="0" err="1" smtClean="0"/>
              <a:t>ALMs</a:t>
            </a:r>
            <a:r>
              <a:rPr lang="en-US" baseline="0" dirty="0" smtClean="0"/>
              <a:t> – transforming research impact assessment, research discovery and navigation of literature, etc.  None of this is possible if we do not have a robust system that ensures data integrity, one which is not just comprised of machine monitoring but human guardianship as well as community norms.</a:t>
            </a:r>
            <a:endParaRPr lang="en-US" dirty="0" smtClean="0"/>
          </a:p>
          <a:p>
            <a:endParaRPr lang="en-US" dirty="0"/>
          </a:p>
        </p:txBody>
      </p:sp>
      <p:sp>
        <p:nvSpPr>
          <p:cNvPr id="4" name="Slide Number Placeholder 3"/>
          <p:cNvSpPr>
            <a:spLocks noGrp="1"/>
          </p:cNvSpPr>
          <p:nvPr>
            <p:ph type="sldNum" sz="quarter" idx="10"/>
          </p:nvPr>
        </p:nvSpPr>
        <p:spPr/>
        <p:txBody>
          <a:bodyPr/>
          <a:lstStyle/>
          <a:p>
            <a:fld id="{A49CFBF8-53BA-6B4D-8A56-50002B085A3F}"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ALMs can also be used to show</a:t>
            </a:r>
            <a:r>
              <a:rPr lang="en-US" baseline="0" dirty="0" smtClean="0"/>
              <a:t> where articles are used. This graph </a:t>
            </a:r>
            <a:r>
              <a:rPr lang="en-US" baseline="0" dirty="0" err="1" smtClean="0"/>
              <a:t>geolocates</a:t>
            </a:r>
            <a:r>
              <a:rPr lang="en-US" baseline="0" dirty="0" smtClean="0"/>
              <a:t> authors of articles. But the same </a:t>
            </a:r>
            <a:r>
              <a:rPr lang="en-US" baseline="0" dirty="0" err="1" smtClean="0"/>
              <a:t>geolocation</a:t>
            </a:r>
            <a:r>
              <a:rPr lang="en-US" baseline="0" dirty="0" smtClean="0"/>
              <a:t> can be show for Tweets.</a:t>
            </a:r>
            <a:endParaRPr lang="en-US" dirty="0"/>
          </a:p>
        </p:txBody>
      </p:sp>
      <p:sp>
        <p:nvSpPr>
          <p:cNvPr id="4" name="Slide Number Placeholder 3"/>
          <p:cNvSpPr>
            <a:spLocks noGrp="1"/>
          </p:cNvSpPr>
          <p:nvPr>
            <p:ph type="sldNum" sz="quarter" idx="10"/>
          </p:nvPr>
        </p:nvSpPr>
        <p:spPr/>
        <p:txBody>
          <a:bodyPr/>
          <a:lstStyle/>
          <a:p>
            <a:fld id="{C44EDC5E-38E0-4027-916F-C88902C04CA8}"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468814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p:spPr>
        <p:txBody>
          <a:bodyPr/>
          <a:lstStyle/>
          <a:p>
            <a:pPr lvl="0"/>
            <a:r>
              <a:rPr lang="en-US" sz="1200" dirty="0" smtClean="0">
                <a:solidFill>
                  <a:srgbClr val="FF6600"/>
                </a:solidFill>
              </a:rPr>
              <a:t>Article: </a:t>
            </a:r>
            <a:r>
              <a:rPr lang="en-US" sz="1200" dirty="0" smtClean="0"/>
              <a:t>Quick display of metrics on article page: relative metrics, new classifications,</a:t>
            </a:r>
            <a:r>
              <a:rPr lang="en-US" sz="1200" baseline="0" dirty="0" smtClean="0"/>
              <a:t> metrics tab redesign, new </a:t>
            </a:r>
            <a:r>
              <a:rPr lang="en-US" sz="1200" baseline="0" dirty="0" err="1" smtClean="0"/>
              <a:t>ALMs</a:t>
            </a:r>
            <a:r>
              <a:rPr lang="en-US" sz="1200" baseline="0" dirty="0" smtClean="0"/>
              <a:t>, more d</a:t>
            </a:r>
            <a:r>
              <a:rPr lang="en-US" sz="1200" dirty="0" smtClean="0"/>
              <a:t>ata visualization (default graphs)</a:t>
            </a:r>
          </a:p>
          <a:p>
            <a:pPr lvl="0"/>
            <a:endParaRPr lang="en-US" sz="1200" dirty="0" smtClean="0">
              <a:solidFill>
                <a:srgbClr val="FF6600"/>
              </a:solidFill>
            </a:endParaRPr>
          </a:p>
          <a:p>
            <a:pPr lvl="0"/>
            <a:r>
              <a:rPr lang="en-US" sz="1200" dirty="0" smtClean="0">
                <a:solidFill>
                  <a:srgbClr val="FF6600"/>
                </a:solidFill>
              </a:rPr>
              <a:t>Search:</a:t>
            </a:r>
            <a:r>
              <a:rPr lang="en-US" sz="1200" baseline="0" dirty="0" smtClean="0">
                <a:solidFill>
                  <a:srgbClr val="FF6600"/>
                </a:solidFill>
              </a:rPr>
              <a:t> </a:t>
            </a:r>
            <a:r>
              <a:rPr lang="en-US" sz="1200" dirty="0" smtClean="0">
                <a:solidFill>
                  <a:srgbClr val="FF6600"/>
                </a:solidFill>
              </a:rPr>
              <a:t>Search page: sort, search, filter on any ALM data: date range, tags, Journal, Author, Event Type for any ALM attribute</a:t>
            </a:r>
          </a:p>
          <a:p>
            <a:pPr lvl="0"/>
            <a:r>
              <a:rPr lang="en-US" sz="1200" dirty="0" smtClean="0">
                <a:solidFill>
                  <a:srgbClr val="FF6600"/>
                </a:solidFill>
              </a:rPr>
              <a:t>Search based upon dynamic graph that allows users to zoom in for more granular results</a:t>
            </a:r>
          </a:p>
          <a:p>
            <a:pPr lvl="0"/>
            <a:endParaRPr lang="en-US" sz="1200" dirty="0" smtClean="0">
              <a:solidFill>
                <a:srgbClr val="FF6600"/>
              </a:solidFill>
            </a:endParaRPr>
          </a:p>
          <a:p>
            <a:pPr lvl="0" algn="l"/>
            <a:r>
              <a:rPr lang="en-US" sz="1200" dirty="0" smtClean="0">
                <a:solidFill>
                  <a:srgbClr val="FF6600"/>
                </a:solidFill>
              </a:rPr>
              <a:t>User </a:t>
            </a:r>
            <a:r>
              <a:rPr lang="en-US" sz="1200" baseline="0" dirty="0" smtClean="0">
                <a:solidFill>
                  <a:srgbClr val="FF6600"/>
                </a:solidFill>
              </a:rPr>
              <a:t>Profile</a:t>
            </a:r>
          </a:p>
          <a:p>
            <a:pPr lvl="0" algn="l"/>
            <a:r>
              <a:rPr lang="en-US" sz="1200" dirty="0" smtClean="0"/>
              <a:t>Full display of all papers published in PLOS and </a:t>
            </a:r>
            <a:r>
              <a:rPr lang="en-US" sz="1200" dirty="0" err="1" smtClean="0"/>
              <a:t>ALMs</a:t>
            </a:r>
            <a:endParaRPr lang="en-US" sz="1200" dirty="0" smtClean="0"/>
          </a:p>
          <a:p>
            <a:pPr lvl="0" algn="l"/>
            <a:r>
              <a:rPr lang="en-US" sz="1200" dirty="0" smtClean="0"/>
              <a:t>Summary count of certain </a:t>
            </a:r>
            <a:r>
              <a:rPr lang="en-US" sz="1200" dirty="0" err="1" smtClean="0"/>
              <a:t>ALMs</a:t>
            </a:r>
            <a:r>
              <a:rPr lang="en-US" sz="1200" dirty="0" smtClean="0"/>
              <a:t> from author corpus</a:t>
            </a:r>
          </a:p>
          <a:p>
            <a:pPr lvl="0" algn="l"/>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Collections</a:t>
            </a:r>
            <a:br>
              <a:rPr lang="en-US" sz="1200" dirty="0" smtClean="0"/>
            </a:br>
            <a:r>
              <a:rPr lang="en-US" sz="1200" dirty="0" smtClean="0">
                <a:latin typeface="Verdana"/>
                <a:cs typeface="Verdana"/>
              </a:rPr>
              <a:t>Quick display of metrics on Collections page by article listing</a:t>
            </a:r>
          </a:p>
          <a:p>
            <a:pPr lvl="0" algn="l"/>
            <a:endParaRPr lang="en-US" sz="1200" dirty="0" smtClean="0"/>
          </a:p>
          <a:p>
            <a:pPr lvl="0"/>
            <a:endParaRPr lang="en-US" sz="1200" dirty="0" smtClean="0">
              <a:solidFill>
                <a:srgbClr val="FF6600"/>
              </a:solidFill>
            </a:endParaRPr>
          </a:p>
          <a:p>
            <a:pPr lvl="0"/>
            <a:endParaRPr lang="en-US" sz="1200" dirty="0" smtClean="0">
              <a:solidFill>
                <a:srgbClr val="FF6600"/>
              </a:solidFill>
            </a:endParaRPr>
          </a:p>
          <a:p>
            <a:endParaRPr lang="en-US" dirty="0" smtClean="0">
              <a:latin typeface="Times"/>
            </a:endParaRPr>
          </a:p>
        </p:txBody>
      </p:sp>
      <p:sp>
        <p:nvSpPr>
          <p:cNvPr id="110595" name="Slide Number Placeholder 3"/>
          <p:cNvSpPr>
            <a:spLocks noGrp="1"/>
          </p:cNvSpPr>
          <p:nvPr>
            <p:ph type="sldNum" sz="quarter" idx="5"/>
          </p:nvPr>
        </p:nvSpPr>
        <p:spPr>
          <a:noFill/>
          <a:ln>
            <a:miter lim="800000"/>
            <a:headEnd/>
            <a:tailEnd/>
          </a:ln>
        </p:spPr>
        <p:txBody>
          <a:bodyPr/>
          <a:lstStyle/>
          <a:p>
            <a:fld id="{12FE0A23-260F-4DB1-B2EA-BFEA5520E0EE}" type="slidenum">
              <a:rPr lang="en-US" smtClean="0">
                <a:latin typeface="Times"/>
              </a:rPr>
              <a:pPr/>
              <a:t>13</a:t>
            </a:fld>
            <a:endParaRPr lang="en-US" smtClean="0">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still figuring out all the potential uses of </a:t>
            </a:r>
            <a:r>
              <a:rPr lang="en-US" dirty="0" err="1" smtClean="0"/>
              <a:t>ALMs</a:t>
            </a:r>
            <a:r>
              <a:rPr lang="en-US" dirty="0" smtClean="0"/>
              <a:t>.</a:t>
            </a:r>
            <a:endParaRPr lang="en-US" dirty="0"/>
          </a:p>
        </p:txBody>
      </p:sp>
      <p:sp>
        <p:nvSpPr>
          <p:cNvPr id="4" name="Slide Number Placeholder 3"/>
          <p:cNvSpPr>
            <a:spLocks noGrp="1"/>
          </p:cNvSpPr>
          <p:nvPr>
            <p:ph type="sldNum" sz="quarter" idx="10"/>
          </p:nvPr>
        </p:nvSpPr>
        <p:spPr/>
        <p:txBody>
          <a:bodyPr/>
          <a:lstStyle/>
          <a:p>
            <a:fld id="{A49CFBF8-53BA-6B4D-8A56-50002B085A3F}"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a:t>
            </a:r>
            <a:r>
              <a:rPr lang="en-US" baseline="0" dirty="0" smtClean="0"/>
              <a:t> </a:t>
            </a:r>
            <a:r>
              <a:rPr lang="en-US" dirty="0" smtClean="0"/>
              <a:t>Metrics tab, Signposts, Search and Filter, Related</a:t>
            </a:r>
            <a:r>
              <a:rPr lang="en-US" baseline="0" dirty="0" smtClean="0"/>
              <a:t> Content</a:t>
            </a:r>
          </a:p>
          <a:p>
            <a:r>
              <a:rPr lang="en-US" baseline="0" dirty="0" smtClean="0"/>
              <a:t>Coming soon: Relative Metrics</a:t>
            </a:r>
          </a:p>
          <a:p>
            <a:endParaRPr lang="en-US" baseline="0" dirty="0" smtClean="0"/>
          </a:p>
          <a:p>
            <a:r>
              <a:rPr lang="en-US" baseline="0" dirty="0" smtClean="0"/>
              <a:t>ALM Reports – new and more direct way to access the ALM data.  Create ALM reports based on custom search queries.  Basic visualizations also included.</a:t>
            </a:r>
          </a:p>
          <a:p>
            <a:endParaRPr lang="en-US" baseline="0" dirty="0" smtClean="0"/>
          </a:p>
        </p:txBody>
      </p:sp>
      <p:sp>
        <p:nvSpPr>
          <p:cNvPr id="4" name="Slide Number Placeholder 3"/>
          <p:cNvSpPr>
            <a:spLocks noGrp="1"/>
          </p:cNvSpPr>
          <p:nvPr>
            <p:ph type="sldNum" sz="quarter" idx="10"/>
          </p:nvPr>
        </p:nvSpPr>
        <p:spPr/>
        <p:txBody>
          <a:bodyPr/>
          <a:lstStyle/>
          <a:p>
            <a:fld id="{A49CFBF8-53BA-6B4D-8A56-50002B085A3F}"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a:off x="0" y="0"/>
            <a:ext cx="9144000" cy="6858000"/>
          </a:xfrm>
          <a:prstGeom prst="rect">
            <a:avLst/>
          </a:prstGeom>
          <a:solidFill>
            <a:schemeClr val="bg1"/>
          </a:solidFill>
          <a:ln w="9525">
            <a:solidFill>
              <a:srgbClr val="FFFFFF"/>
            </a:solidFill>
            <a:round/>
            <a:headEnd/>
            <a:tailEnd/>
          </a:ln>
        </p:spPr>
        <p:txBody>
          <a:bodyPr/>
          <a:lstStyle/>
          <a:p>
            <a:endParaRPr lang="en-US" dirty="0"/>
          </a:p>
        </p:txBody>
      </p:sp>
      <p:sp>
        <p:nvSpPr>
          <p:cNvPr id="13" name="Rectangle 12"/>
          <p:cNvSpPr/>
          <p:nvPr userDrawn="1"/>
        </p:nvSpPr>
        <p:spPr>
          <a:xfrm>
            <a:off x="0" y="1861775"/>
            <a:ext cx="9144000" cy="3078525"/>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dirty="0">
              <a:ln>
                <a:noFill/>
              </a:ln>
              <a:solidFill>
                <a:schemeClr val="tx1"/>
              </a:solidFill>
              <a:effectLst/>
            </a:endParaRPr>
          </a:p>
        </p:txBody>
      </p:sp>
      <p:sp>
        <p:nvSpPr>
          <p:cNvPr id="14" name="Rectangle 13"/>
          <p:cNvSpPr/>
          <p:nvPr userDrawn="1"/>
        </p:nvSpPr>
        <p:spPr bwMode="auto">
          <a:xfrm>
            <a:off x="0" y="6400800"/>
            <a:ext cx="9144000"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charset="0"/>
            </a:endParaRPr>
          </a:p>
        </p:txBody>
      </p:sp>
      <p:sp>
        <p:nvSpPr>
          <p:cNvPr id="2" name="Title 1"/>
          <p:cNvSpPr>
            <a:spLocks noGrp="1"/>
          </p:cNvSpPr>
          <p:nvPr>
            <p:ph type="ctrTitle" hasCustomPrompt="1"/>
          </p:nvPr>
        </p:nvSpPr>
        <p:spPr>
          <a:xfrm>
            <a:off x="457200" y="2161543"/>
            <a:ext cx="8229600" cy="832886"/>
          </a:xfrm>
        </p:spPr>
        <p:txBody>
          <a:bodyPr anchor="b" anchorCtr="0">
            <a:normAutofit/>
          </a:bodyPr>
          <a:lstStyle>
            <a:lvl1pPr algn="ctr">
              <a:tabLst/>
              <a:defRPr sz="3600" b="1" baseline="0">
                <a:solidFill>
                  <a:schemeClr val="bg1"/>
                </a:solidFill>
              </a:defRPr>
            </a:lvl1pPr>
          </a:lstStyle>
          <a:p>
            <a:r>
              <a:rPr lang="en-US" dirty="0" smtClean="0"/>
              <a:t>Master Title Style: Option 1</a:t>
            </a:r>
            <a:endParaRPr lang="en-US" dirty="0"/>
          </a:p>
        </p:txBody>
      </p:sp>
      <p:sp>
        <p:nvSpPr>
          <p:cNvPr id="3" name="Subtitle 2"/>
          <p:cNvSpPr>
            <a:spLocks noGrp="1"/>
          </p:cNvSpPr>
          <p:nvPr>
            <p:ph type="subTitle" idx="1"/>
          </p:nvPr>
        </p:nvSpPr>
        <p:spPr>
          <a:xfrm>
            <a:off x="457200" y="2892829"/>
            <a:ext cx="8229600" cy="764771"/>
          </a:xfrm>
        </p:spPr>
        <p:txBody>
          <a:bodyPr>
            <a:normAutofit/>
          </a:bodyPr>
          <a:lstStyle>
            <a:lvl1pPr marL="0" indent="0" algn="ctr">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20" name="Picture 19" descr="openaccess_white.ai"/>
          <p:cNvPicPr>
            <a:picLocks noChangeAspect="1"/>
          </p:cNvPicPr>
          <p:nvPr userDrawn="1"/>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7960232" y="6498165"/>
            <a:ext cx="866268" cy="272840"/>
          </a:xfrm>
          <a:prstGeom prst="rect">
            <a:avLst/>
          </a:prstGeom>
        </p:spPr>
      </p:pic>
      <p:sp>
        <p:nvSpPr>
          <p:cNvPr id="11" name="Text Placeholder 10"/>
          <p:cNvSpPr>
            <a:spLocks noGrp="1"/>
          </p:cNvSpPr>
          <p:nvPr>
            <p:ph type="body" sz="quarter" idx="10" hasCustomPrompt="1"/>
          </p:nvPr>
        </p:nvSpPr>
        <p:spPr>
          <a:xfrm>
            <a:off x="455613" y="3551238"/>
            <a:ext cx="8229600" cy="660400"/>
          </a:xfrm>
        </p:spPr>
        <p:txBody>
          <a:bodyPr>
            <a:normAutofit/>
          </a:bodyPr>
          <a:lstStyle>
            <a:lvl1pPr algn="ctr">
              <a:buNone/>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Presenter </a:t>
            </a:r>
            <a:r>
              <a:rPr lang="en-US" dirty="0" err="1" smtClean="0"/>
              <a:t>Name(s</a:t>
            </a:r>
            <a:r>
              <a:rPr lang="en-US" dirty="0" smtClean="0"/>
              <a:t>)</a:t>
            </a:r>
          </a:p>
        </p:txBody>
      </p:sp>
      <p:sp>
        <p:nvSpPr>
          <p:cNvPr id="18" name="Text Placeholder 17"/>
          <p:cNvSpPr>
            <a:spLocks noGrp="1"/>
          </p:cNvSpPr>
          <p:nvPr>
            <p:ph type="body" sz="quarter" idx="12" hasCustomPrompt="1"/>
          </p:nvPr>
        </p:nvSpPr>
        <p:spPr>
          <a:xfrm>
            <a:off x="2251075" y="4127500"/>
            <a:ext cx="4632832" cy="914400"/>
          </a:xfrm>
        </p:spPr>
        <p:txBody>
          <a:bodyPr>
            <a:normAutofit/>
          </a:bodyPr>
          <a:lstStyle>
            <a:lvl1pPr algn="ctr">
              <a:buNone/>
              <a:defRPr sz="2400">
                <a:solidFill>
                  <a:srgbClr val="FFFFFF"/>
                </a:solidFill>
              </a:defRPr>
            </a:lvl1pPr>
          </a:lstStyle>
          <a:p>
            <a:pPr lvl="0"/>
            <a:r>
              <a:rPr lang="en-US" dirty="0" smtClean="0"/>
              <a:t>Date</a:t>
            </a:r>
            <a:endParaRPr lang="en-US" dirty="0"/>
          </a:p>
        </p:txBody>
      </p:sp>
      <p:pic>
        <p:nvPicPr>
          <p:cNvPr id="10" name="Picture 9" descr="PLOS_logo.eps"/>
          <p:cNvPicPr>
            <a:picLocks noChangeAspect="1"/>
          </p:cNvPicPr>
          <p:nvPr userDrawn="1"/>
        </p:nvPicPr>
        <p:blipFill>
          <a:blip r:embed="rId3"/>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686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B3491D9-1A07-DD4F-B66E-B8A1D1BB0437}" type="slidenum">
              <a:rPr lang="en-US" smtClean="0"/>
              <a:pPr/>
              <a:t>‹#›</a:t>
            </a:fld>
            <a:endParaRPr lang="en-US" dirty="0"/>
          </a:p>
        </p:txBody>
      </p:sp>
      <p:pic>
        <p:nvPicPr>
          <p:cNvPr id="4" name="Picture 3" descr="PLOS_logo.eps"/>
          <p:cNvPicPr>
            <a:picLocks noChangeAspect="1"/>
          </p:cNvPicPr>
          <p:nvPr userDrawn="1"/>
        </p:nvPicPr>
        <p:blipFill>
          <a:blip r:embed="rId2"/>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78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3491D9-1A07-DD4F-B66E-B8A1D1BB0437}" type="slidenum">
              <a:rPr lang="en-US" smtClean="0"/>
              <a:pPr/>
              <a:t>‹#›</a:t>
            </a:fld>
            <a:endParaRPr lang="en-US" dirty="0"/>
          </a:p>
        </p:txBody>
      </p:sp>
      <p:pic>
        <p:nvPicPr>
          <p:cNvPr id="3" name="Picture 2" descr="PLOS_logo.eps"/>
          <p:cNvPicPr>
            <a:picLocks noChangeAspect="1"/>
          </p:cNvPicPr>
          <p:nvPr userDrawn="1"/>
        </p:nvPicPr>
        <p:blipFill>
          <a:blip r:embed="rId2"/>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697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613C4BB-331B-4C11-8473-D883476B5305}"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02857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3491D9-1A07-DD4F-B66E-B8A1D1BB0437}" type="slidenum">
              <a:rPr lang="en-US" smtClean="0"/>
              <a:pPr/>
              <a:t>‹#›</a:t>
            </a:fld>
            <a:endParaRPr lang="en-US" dirty="0"/>
          </a:p>
        </p:txBody>
      </p:sp>
      <p:pic>
        <p:nvPicPr>
          <p:cNvPr id="3" name="Picture 2" descr="PLOS_logo.eps"/>
          <p:cNvPicPr>
            <a:picLocks noChangeAspect="1"/>
          </p:cNvPicPr>
          <p:nvPr userDrawn="1"/>
        </p:nvPicPr>
        <p:blipFill>
          <a:blip r:embed="rId2"/>
          <a:stretch>
            <a:fillRect/>
          </a:stretch>
        </p:blipFill>
        <p:spPr>
          <a:xfrm>
            <a:off x="152400" y="6286500"/>
            <a:ext cx="3834387" cy="1150316"/>
          </a:xfrm>
          <a:prstGeom prst="rect">
            <a:avLst/>
          </a:prstGeom>
        </p:spPr>
      </p:pic>
      <p:sp>
        <p:nvSpPr>
          <p:cNvPr id="5" name="Vertical Title 4"/>
          <p:cNvSpPr>
            <a:spLocks noGrp="1"/>
          </p:cNvSpPr>
          <p:nvPr>
            <p:ph type="title"/>
          </p:nvPr>
        </p:nvSpPr>
        <p:spPr>
          <a:xfrm>
            <a:off x="457200" y="374650"/>
            <a:ext cx="8305800" cy="730250"/>
          </a:xfr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6970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3491D9-1A07-DD4F-B66E-B8A1D1BB0437}" type="slidenum">
              <a:rPr lang="en-US" smtClean="0"/>
              <a:pPr/>
              <a:t>‹#›</a:t>
            </a:fld>
            <a:endParaRPr lang="en-US" dirty="0"/>
          </a:p>
        </p:txBody>
      </p:sp>
      <p:pic>
        <p:nvPicPr>
          <p:cNvPr id="3" name="Picture 2" descr="PLOS_logo.eps"/>
          <p:cNvPicPr>
            <a:picLocks noChangeAspect="1"/>
          </p:cNvPicPr>
          <p:nvPr userDrawn="1"/>
        </p:nvPicPr>
        <p:blipFill>
          <a:blip r:embed="rId2"/>
          <a:stretch>
            <a:fillRect/>
          </a:stretch>
        </p:blipFill>
        <p:spPr>
          <a:xfrm>
            <a:off x="152400" y="6286500"/>
            <a:ext cx="3834387" cy="1150316"/>
          </a:xfrm>
          <a:prstGeom prst="rect">
            <a:avLst/>
          </a:prstGeom>
        </p:spPr>
      </p:pic>
      <p:sp>
        <p:nvSpPr>
          <p:cNvPr id="5" name="Vertical Title 4"/>
          <p:cNvSpPr>
            <a:spLocks noGrp="1"/>
          </p:cNvSpPr>
          <p:nvPr>
            <p:ph type="title"/>
          </p:nvPr>
        </p:nvSpPr>
        <p:spPr>
          <a:xfrm>
            <a:off x="457200" y="374650"/>
            <a:ext cx="8305800" cy="730250"/>
          </a:xfr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697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White">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a:off x="0" y="0"/>
            <a:ext cx="9144000" cy="6858000"/>
          </a:xfrm>
          <a:prstGeom prst="rect">
            <a:avLst/>
          </a:prstGeom>
          <a:solidFill>
            <a:schemeClr val="bg1"/>
          </a:solidFill>
          <a:ln w="9525">
            <a:solidFill>
              <a:srgbClr val="FFFFFF"/>
            </a:solidFill>
            <a:round/>
            <a:headEnd/>
            <a:tailEnd/>
          </a:ln>
        </p:spPr>
        <p:txBody>
          <a:bodyPr/>
          <a:lstStyle/>
          <a:p>
            <a:endParaRPr lang="en-US" dirty="0"/>
          </a:p>
        </p:txBody>
      </p:sp>
      <p:sp>
        <p:nvSpPr>
          <p:cNvPr id="14" name="Rectangle 13"/>
          <p:cNvSpPr/>
          <p:nvPr userDrawn="1"/>
        </p:nvSpPr>
        <p:spPr bwMode="auto">
          <a:xfrm>
            <a:off x="0" y="6400800"/>
            <a:ext cx="9144000"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charset="0"/>
            </a:endParaRPr>
          </a:p>
        </p:txBody>
      </p:sp>
      <p:pic>
        <p:nvPicPr>
          <p:cNvPr id="20" name="Picture 19" descr="openaccess_white.ai"/>
          <p:cNvPicPr>
            <a:picLocks noChangeAspect="1"/>
          </p:cNvPicPr>
          <p:nvPr userDrawn="1"/>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7960232" y="6498165"/>
            <a:ext cx="866268" cy="272840"/>
          </a:xfrm>
          <a:prstGeom prst="rect">
            <a:avLst/>
          </a:prstGeom>
        </p:spPr>
      </p:pic>
      <p:pic>
        <p:nvPicPr>
          <p:cNvPr id="21" name="Picture 20" descr="PLOS_logo.eps"/>
          <p:cNvPicPr>
            <a:picLocks noChangeAspect="1"/>
          </p:cNvPicPr>
          <p:nvPr userDrawn="1"/>
        </p:nvPicPr>
        <p:blipFill>
          <a:blip r:embed="rId3"/>
          <a:stretch>
            <a:fillRect/>
          </a:stretch>
        </p:blipFill>
        <p:spPr>
          <a:xfrm>
            <a:off x="152400" y="6286500"/>
            <a:ext cx="3834387" cy="1150316"/>
          </a:xfrm>
          <a:prstGeom prst="rect">
            <a:avLst/>
          </a:prstGeom>
        </p:spPr>
      </p:pic>
      <p:sp>
        <p:nvSpPr>
          <p:cNvPr id="22" name="Title 1"/>
          <p:cNvSpPr>
            <a:spLocks noGrp="1"/>
          </p:cNvSpPr>
          <p:nvPr>
            <p:ph type="ctrTitle" hasCustomPrompt="1"/>
          </p:nvPr>
        </p:nvSpPr>
        <p:spPr>
          <a:xfrm>
            <a:off x="457200" y="2161543"/>
            <a:ext cx="8229600" cy="832886"/>
          </a:xfrm>
        </p:spPr>
        <p:txBody>
          <a:bodyPr anchor="b" anchorCtr="0">
            <a:normAutofit/>
          </a:bodyPr>
          <a:lstStyle>
            <a:lvl1pPr algn="ctr">
              <a:tabLst/>
              <a:defRPr sz="3600" b="1" baseline="0">
                <a:solidFill>
                  <a:schemeClr val="accent1"/>
                </a:solidFill>
              </a:defRPr>
            </a:lvl1pPr>
          </a:lstStyle>
          <a:p>
            <a:r>
              <a:rPr lang="en-US" dirty="0" smtClean="0"/>
              <a:t>Master Title Style: Option 2</a:t>
            </a:r>
            <a:endParaRPr lang="en-US" dirty="0"/>
          </a:p>
        </p:txBody>
      </p:sp>
      <p:sp>
        <p:nvSpPr>
          <p:cNvPr id="23" name="Subtitle 2"/>
          <p:cNvSpPr>
            <a:spLocks noGrp="1"/>
          </p:cNvSpPr>
          <p:nvPr>
            <p:ph type="subTitle" idx="1"/>
          </p:nvPr>
        </p:nvSpPr>
        <p:spPr>
          <a:xfrm>
            <a:off x="457200" y="2892829"/>
            <a:ext cx="8229600" cy="764771"/>
          </a:xfrm>
        </p:spPr>
        <p:txBody>
          <a:bodyPr>
            <a:normAutofit/>
          </a:bodyPr>
          <a:lstStyle>
            <a:lvl1pPr marL="0" indent="0" algn="ctr">
              <a:buNone/>
              <a:defRPr sz="28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24" name="Text Placeholder 10"/>
          <p:cNvSpPr>
            <a:spLocks noGrp="1"/>
          </p:cNvSpPr>
          <p:nvPr>
            <p:ph type="body" sz="quarter" idx="10" hasCustomPrompt="1"/>
          </p:nvPr>
        </p:nvSpPr>
        <p:spPr>
          <a:xfrm>
            <a:off x="455613" y="3551238"/>
            <a:ext cx="8229600" cy="660400"/>
          </a:xfrm>
        </p:spPr>
        <p:txBody>
          <a:bodyPr>
            <a:normAutofit/>
          </a:bodyPr>
          <a:lstStyle>
            <a:lvl1pPr algn="ctr">
              <a:buNone/>
              <a:defRPr sz="26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Presenter </a:t>
            </a:r>
            <a:r>
              <a:rPr lang="en-US" dirty="0" err="1" smtClean="0"/>
              <a:t>Name(s</a:t>
            </a:r>
            <a:r>
              <a:rPr lang="en-US" dirty="0" smtClean="0"/>
              <a:t>)</a:t>
            </a:r>
          </a:p>
        </p:txBody>
      </p:sp>
      <p:sp>
        <p:nvSpPr>
          <p:cNvPr id="25" name="Text Placeholder 17"/>
          <p:cNvSpPr>
            <a:spLocks noGrp="1"/>
          </p:cNvSpPr>
          <p:nvPr>
            <p:ph type="body" sz="quarter" idx="12" hasCustomPrompt="1"/>
          </p:nvPr>
        </p:nvSpPr>
        <p:spPr>
          <a:xfrm>
            <a:off x="2251075" y="4127500"/>
            <a:ext cx="4632832" cy="914400"/>
          </a:xfrm>
        </p:spPr>
        <p:txBody>
          <a:bodyPr>
            <a:normAutofit/>
          </a:bodyPr>
          <a:lstStyle>
            <a:lvl1pPr algn="ctr">
              <a:buNone/>
              <a:defRPr sz="2400">
                <a:solidFill>
                  <a:schemeClr val="accent1"/>
                </a:solidFill>
              </a:defRPr>
            </a:lvl1pPr>
          </a:lstStyle>
          <a:p>
            <a:pPr lvl="0"/>
            <a:r>
              <a:rPr lang="en-US" dirty="0" smtClean="0"/>
              <a:t>Date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34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spTree>
      <p:nvGrpSpPr>
        <p:cNvPr id="1" name=""/>
        <p:cNvGrpSpPr/>
        <p:nvPr/>
      </p:nvGrpSpPr>
      <p:grpSpPr>
        <a:xfrm>
          <a:off x="0" y="0"/>
          <a:ext cx="0" cy="0"/>
          <a:chOff x="0" y="0"/>
          <a:chExt cx="0" cy="0"/>
        </a:xfrm>
      </p:grpSpPr>
      <p:sp>
        <p:nvSpPr>
          <p:cNvPr id="9" name="Rectangle 1"/>
          <p:cNvSpPr>
            <a:spLocks noChangeArrowheads="1"/>
          </p:cNvSpPr>
          <p:nvPr userDrawn="1"/>
        </p:nvSpPr>
        <p:spPr bwMode="auto">
          <a:xfrm>
            <a:off x="0" y="1157400"/>
            <a:ext cx="9144000" cy="5700599"/>
          </a:xfrm>
          <a:prstGeom prst="rect">
            <a:avLst/>
          </a:prstGeom>
          <a:solidFill>
            <a:schemeClr val="bg1"/>
          </a:solidFill>
          <a:ln w="9525">
            <a:solidFill>
              <a:srgbClr val="FFFFFF"/>
            </a:solidFill>
            <a:round/>
            <a:headEnd/>
            <a:tailEnd/>
          </a:ln>
        </p:spPr>
        <p:txBody>
          <a:bodyPr/>
          <a:lstStyle/>
          <a:p>
            <a:endParaRPr lang="en-US" dirty="0"/>
          </a:p>
        </p:txBody>
      </p:sp>
      <p:sp>
        <p:nvSpPr>
          <p:cNvPr id="11" name="Rectangle 10"/>
          <p:cNvSpPr/>
          <p:nvPr userDrawn="1"/>
        </p:nvSpPr>
        <p:spPr>
          <a:xfrm>
            <a:off x="0" y="1861775"/>
            <a:ext cx="9144000" cy="3078525"/>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dirty="0">
              <a:ln>
                <a:noFill/>
              </a:ln>
              <a:solidFill>
                <a:schemeClr val="tx1"/>
              </a:solidFill>
              <a:effectLst/>
            </a:endParaRPr>
          </a:p>
        </p:txBody>
      </p:sp>
      <p:sp>
        <p:nvSpPr>
          <p:cNvPr id="10" name="Title 1"/>
          <p:cNvSpPr>
            <a:spLocks noGrp="1"/>
          </p:cNvSpPr>
          <p:nvPr>
            <p:ph type="ctrTitle" hasCustomPrompt="1"/>
          </p:nvPr>
        </p:nvSpPr>
        <p:spPr>
          <a:xfrm>
            <a:off x="469900" y="2644143"/>
            <a:ext cx="8229600" cy="832886"/>
          </a:xfrm>
        </p:spPr>
        <p:txBody>
          <a:bodyPr anchor="b" anchorCtr="0">
            <a:normAutofit/>
          </a:bodyPr>
          <a:lstStyle>
            <a:lvl1pPr algn="ctr">
              <a:tabLst/>
              <a:defRPr sz="3200" b="1" i="0">
                <a:solidFill>
                  <a:schemeClr val="bg1"/>
                </a:solidFill>
              </a:defRPr>
            </a:lvl1pPr>
          </a:lstStyle>
          <a:p>
            <a:r>
              <a:rPr lang="en-US" dirty="0" smtClean="0"/>
              <a:t>This is a Section Title</a:t>
            </a:r>
            <a:endParaRPr lang="en-US" dirty="0"/>
          </a:p>
        </p:txBody>
      </p:sp>
      <p:sp>
        <p:nvSpPr>
          <p:cNvPr id="15" name="Subtitle 2"/>
          <p:cNvSpPr>
            <a:spLocks noGrp="1"/>
          </p:cNvSpPr>
          <p:nvPr>
            <p:ph type="subTitle" idx="1"/>
          </p:nvPr>
        </p:nvSpPr>
        <p:spPr>
          <a:xfrm>
            <a:off x="469900" y="3388129"/>
            <a:ext cx="8229600" cy="952500"/>
          </a:xfrm>
        </p:spPr>
        <p:txBody>
          <a:bodyPr>
            <a:normAutofit/>
          </a:bodyPr>
          <a:lstStyle>
            <a:lvl1pPr marL="0" indent="0" algn="ctr">
              <a:buNone/>
              <a:defRPr sz="2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7" name="Rectangle 6"/>
          <p:cNvSpPr/>
          <p:nvPr userDrawn="1"/>
        </p:nvSpPr>
        <p:spPr bwMode="auto">
          <a:xfrm>
            <a:off x="0" y="6400800"/>
            <a:ext cx="9144000"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charset="0"/>
            </a:endParaRPr>
          </a:p>
        </p:txBody>
      </p:sp>
      <p:pic>
        <p:nvPicPr>
          <p:cNvPr id="8" name="Picture 7" descr="PLOS_logo.eps"/>
          <p:cNvPicPr>
            <a:picLocks noChangeAspect="1"/>
          </p:cNvPicPr>
          <p:nvPr userDrawn="1"/>
        </p:nvPicPr>
        <p:blipFill>
          <a:blip r:embed="rId2"/>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401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4213"/>
            <a:ext cx="8228013" cy="73141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49909"/>
            <a:ext cx="8228013" cy="44853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B3491D9-1A07-DD4F-B66E-B8A1D1BB0437}" type="slidenum">
              <a:rPr lang="en-US" smtClean="0"/>
              <a:pPr/>
              <a:t>‹#›</a:t>
            </a:fld>
            <a:endParaRPr lang="en-US" dirty="0"/>
          </a:p>
        </p:txBody>
      </p:sp>
      <p:pic>
        <p:nvPicPr>
          <p:cNvPr id="5" name="Picture 4" descr="PLOS_logo.eps"/>
          <p:cNvPicPr>
            <a:picLocks noChangeAspect="1"/>
          </p:cNvPicPr>
          <p:nvPr userDrawn="1"/>
        </p:nvPicPr>
        <p:blipFill>
          <a:blip r:embed="rId2"/>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603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77413"/>
            <a:ext cx="8305800" cy="731413"/>
          </a:xfrm>
        </p:spPr>
        <p:txBody>
          <a:bodyPr/>
          <a:lstStyle/>
          <a:p>
            <a:r>
              <a:rPr lang="en-US" dirty="0" smtClean="0"/>
              <a:t>Click to edit Master title style and if you have to go to the next line</a:t>
            </a:r>
            <a:endParaRPr lang="en-US" dirty="0"/>
          </a:p>
        </p:txBody>
      </p:sp>
      <p:sp>
        <p:nvSpPr>
          <p:cNvPr id="3" name="Content Placeholder 2"/>
          <p:cNvSpPr>
            <a:spLocks noGrp="1"/>
          </p:cNvSpPr>
          <p:nvPr>
            <p:ph sz="half" idx="1" hasCustomPrompt="1"/>
          </p:nvPr>
        </p:nvSpPr>
        <p:spPr>
          <a:xfrm>
            <a:off x="457200" y="1698625"/>
            <a:ext cx="3978275" cy="339566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Click to edit content</a:t>
            </a:r>
          </a:p>
        </p:txBody>
      </p:sp>
      <p:sp>
        <p:nvSpPr>
          <p:cNvPr id="4" name="Content Placeholder 3"/>
          <p:cNvSpPr>
            <a:spLocks noGrp="1"/>
          </p:cNvSpPr>
          <p:nvPr>
            <p:ph sz="half" idx="2" hasCustomPrompt="1"/>
          </p:nvPr>
        </p:nvSpPr>
        <p:spPr>
          <a:xfrm>
            <a:off x="4700588" y="1698625"/>
            <a:ext cx="3986212" cy="3395663"/>
          </a:xfrm>
        </p:spPr>
        <p:txBody>
          <a:bodyPr>
            <a:normAutofit/>
          </a:bodyPr>
          <a:lstStyle>
            <a:lvl1pPr marL="0" indent="0">
              <a:buNone/>
              <a:defRPr sz="2400" baseline="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content</a:t>
            </a:r>
            <a:endParaRPr lang="en-US" dirty="0"/>
          </a:p>
        </p:txBody>
      </p:sp>
      <p:sp>
        <p:nvSpPr>
          <p:cNvPr id="7" name="Slide Number Placeholder 6"/>
          <p:cNvSpPr>
            <a:spLocks noGrp="1"/>
          </p:cNvSpPr>
          <p:nvPr>
            <p:ph type="sldNum" sz="quarter" idx="12"/>
          </p:nvPr>
        </p:nvSpPr>
        <p:spPr/>
        <p:txBody>
          <a:bodyPr/>
          <a:lstStyle/>
          <a:p>
            <a:fld id="{0B3491D9-1A07-DD4F-B66E-B8A1D1BB0437}" type="slidenum">
              <a:rPr lang="en-US" smtClean="0"/>
              <a:pPr/>
              <a:t>‹#›</a:t>
            </a:fld>
            <a:endParaRPr lang="en-US" dirty="0"/>
          </a:p>
        </p:txBody>
      </p:sp>
      <p:sp>
        <p:nvSpPr>
          <p:cNvPr id="8" name="Text Placeholder 3"/>
          <p:cNvSpPr>
            <a:spLocks noGrp="1"/>
          </p:cNvSpPr>
          <p:nvPr>
            <p:ph type="body" sz="half" idx="17"/>
          </p:nvPr>
        </p:nvSpPr>
        <p:spPr>
          <a:xfrm>
            <a:off x="457199" y="5444108"/>
            <a:ext cx="3978275"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24"/>
          <p:cNvSpPr>
            <a:spLocks noGrp="1"/>
          </p:cNvSpPr>
          <p:nvPr>
            <p:ph type="body" sz="quarter" idx="21" hasCustomPrompt="1"/>
          </p:nvPr>
        </p:nvSpPr>
        <p:spPr>
          <a:xfrm>
            <a:off x="457199" y="5097162"/>
            <a:ext cx="3978275" cy="332862"/>
          </a:xfrm>
        </p:spPr>
        <p:txBody>
          <a:bodyPr>
            <a:noAutofit/>
          </a:bodyPr>
          <a:lstStyle>
            <a:lvl1pPr marL="0" indent="0">
              <a:buNone/>
              <a:defRPr sz="2000" b="1" i="0">
                <a:solidFill>
                  <a:schemeClr val="accent1"/>
                </a:solidFill>
                <a:latin typeface="+mj-lt"/>
              </a:defRPr>
            </a:lvl1pPr>
          </a:lstStyle>
          <a:p>
            <a:r>
              <a:rPr lang="en-US" dirty="0" smtClean="0"/>
              <a:t>Click to edit Master title style</a:t>
            </a:r>
            <a:endParaRPr lang="en-US" dirty="0"/>
          </a:p>
        </p:txBody>
      </p:sp>
      <p:sp>
        <p:nvSpPr>
          <p:cNvPr id="11" name="Text Placeholder 3"/>
          <p:cNvSpPr>
            <a:spLocks noGrp="1"/>
          </p:cNvSpPr>
          <p:nvPr>
            <p:ph type="body" sz="half" idx="22"/>
          </p:nvPr>
        </p:nvSpPr>
        <p:spPr>
          <a:xfrm>
            <a:off x="4700588" y="5444108"/>
            <a:ext cx="3978275"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ext Placeholder 24"/>
          <p:cNvSpPr>
            <a:spLocks noGrp="1"/>
          </p:cNvSpPr>
          <p:nvPr>
            <p:ph type="body" sz="quarter" idx="23" hasCustomPrompt="1"/>
          </p:nvPr>
        </p:nvSpPr>
        <p:spPr>
          <a:xfrm>
            <a:off x="4700588" y="5097162"/>
            <a:ext cx="3978275" cy="332862"/>
          </a:xfrm>
        </p:spPr>
        <p:txBody>
          <a:bodyPr>
            <a:noAutofit/>
          </a:bodyPr>
          <a:lstStyle>
            <a:lvl1pPr marL="0" indent="0">
              <a:buNone/>
              <a:defRPr sz="2000" b="1" i="0">
                <a:solidFill>
                  <a:schemeClr val="accent1"/>
                </a:solidFill>
                <a:latin typeface="+mj-lt"/>
              </a:defRPr>
            </a:lvl1pPr>
          </a:lstStyle>
          <a:p>
            <a:r>
              <a:rPr lang="en-US" dirty="0" smtClean="0"/>
              <a:t>Click to edit Master title style</a:t>
            </a:r>
            <a:endParaRPr lang="en-US" dirty="0"/>
          </a:p>
        </p:txBody>
      </p:sp>
      <p:pic>
        <p:nvPicPr>
          <p:cNvPr id="13" name="Picture 12" descr="PLOS_logo.eps"/>
          <p:cNvPicPr>
            <a:picLocks noChangeAspect="1"/>
          </p:cNvPicPr>
          <p:nvPr userDrawn="1"/>
        </p:nvPicPr>
        <p:blipFill>
          <a:blip r:embed="rId2"/>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2289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51771"/>
            <a:ext cx="3978275" cy="3951288"/>
          </a:xfrm>
        </p:spPr>
        <p:txBody>
          <a:bodyPr/>
          <a:lstStyle>
            <a:lvl1pPr>
              <a:defRPr sz="2400"/>
            </a:lvl1pPr>
            <a:lvl2pPr>
              <a:defRPr sz="2000"/>
            </a:lvl2pPr>
            <a:lvl3pPr>
              <a:defRPr sz="18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4"/>
          </p:nvPr>
        </p:nvSpPr>
        <p:spPr>
          <a:xfrm>
            <a:off x="4700588" y="1551771"/>
            <a:ext cx="3986212" cy="3951288"/>
          </a:xfrm>
        </p:spPr>
        <p:txBody>
          <a:bodyPr/>
          <a:lstStyle>
            <a:lvl1pPr>
              <a:defRPr sz="2400"/>
            </a:lvl1pPr>
            <a:lvl2pPr>
              <a:defRPr sz="2000"/>
            </a:lvl2pPr>
            <a:lvl3pPr>
              <a:defRPr sz="18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0B3491D9-1A07-DD4F-B66E-B8A1D1BB0437}" type="slidenum">
              <a:rPr lang="en-US" smtClean="0"/>
              <a:pPr/>
              <a:t>‹#›</a:t>
            </a:fld>
            <a:endParaRPr lang="en-US" dirty="0"/>
          </a:p>
        </p:txBody>
      </p:sp>
      <p:pic>
        <p:nvPicPr>
          <p:cNvPr id="7" name="Picture 6" descr="PLOS_logo.eps"/>
          <p:cNvPicPr>
            <a:picLocks noChangeAspect="1"/>
          </p:cNvPicPr>
          <p:nvPr userDrawn="1"/>
        </p:nvPicPr>
        <p:blipFill>
          <a:blip r:embed="rId2"/>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500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5238" y="5090448"/>
            <a:ext cx="5486400" cy="311252"/>
          </a:xfrm>
        </p:spPr>
        <p:txBody>
          <a:bodyPr anchor="t" anchorCtr="0">
            <a:noAutofit/>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470024"/>
            <a:ext cx="8228013" cy="3387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238" y="5406216"/>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B3491D9-1A07-DD4F-B66E-B8A1D1BB0437}" type="slidenum">
              <a:rPr lang="en-US" smtClean="0"/>
              <a:pPr/>
              <a:t>‹#›</a:t>
            </a:fld>
            <a:endParaRPr lang="en-US" dirty="0"/>
          </a:p>
        </p:txBody>
      </p:sp>
      <p:sp>
        <p:nvSpPr>
          <p:cNvPr id="10" name="Text Placeholder 9"/>
          <p:cNvSpPr>
            <a:spLocks noGrp="1"/>
          </p:cNvSpPr>
          <p:nvPr>
            <p:ph type="body" sz="quarter" idx="14" hasCustomPrompt="1"/>
          </p:nvPr>
        </p:nvSpPr>
        <p:spPr>
          <a:xfrm>
            <a:off x="457200" y="600075"/>
            <a:ext cx="8228013" cy="514350"/>
          </a:xfrm>
        </p:spPr>
        <p:txBody>
          <a:bodyPr anchor="b">
            <a:normAutofit/>
          </a:bodyPr>
          <a:lstStyle>
            <a:lvl1pPr marL="0" indent="0">
              <a:buNone/>
              <a:defRPr sz="3200" b="1" baseline="0">
                <a:solidFill>
                  <a:schemeClr val="accent1"/>
                </a:solidFill>
              </a:defRPr>
            </a:lvl1pPr>
          </a:lstStyle>
          <a:p>
            <a:pPr lvl="0"/>
            <a:r>
              <a:rPr lang="en-US" dirty="0" smtClean="0"/>
              <a:t>Click to edit Master title style</a:t>
            </a:r>
            <a:endParaRPr lang="en-US" dirty="0"/>
          </a:p>
        </p:txBody>
      </p:sp>
      <p:pic>
        <p:nvPicPr>
          <p:cNvPr id="8" name="Picture 7" descr="PLOS_logo.eps"/>
          <p:cNvPicPr>
            <a:picLocks noChangeAspect="1"/>
          </p:cNvPicPr>
          <p:nvPr userDrawn="1"/>
        </p:nvPicPr>
        <p:blipFill>
          <a:blip r:embed="rId2"/>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757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4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710327"/>
            <a:ext cx="1863587" cy="2536235"/>
          </a:xfrm>
        </p:spPr>
        <p:txBody>
          <a:bodyPr>
            <a:normAutofit/>
          </a:bodyPr>
          <a:lstStyle>
            <a:lvl1pPr marL="0" indent="0">
              <a:buNone/>
              <a:defRPr sz="24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endParaRPr lang="en-US" dirty="0"/>
          </a:p>
        </p:txBody>
      </p:sp>
      <p:sp>
        <p:nvSpPr>
          <p:cNvPr id="9" name="Slide Number Placeholder 8"/>
          <p:cNvSpPr>
            <a:spLocks noGrp="1"/>
          </p:cNvSpPr>
          <p:nvPr>
            <p:ph type="sldNum" sz="quarter" idx="12"/>
          </p:nvPr>
        </p:nvSpPr>
        <p:spPr/>
        <p:txBody>
          <a:bodyPr/>
          <a:lstStyle/>
          <a:p>
            <a:fld id="{0B3491D9-1A07-DD4F-B66E-B8A1D1BB0437}" type="slidenum">
              <a:rPr lang="en-US" smtClean="0"/>
              <a:pPr/>
              <a:t>‹#›</a:t>
            </a:fld>
            <a:endParaRPr lang="en-US" dirty="0"/>
          </a:p>
        </p:txBody>
      </p:sp>
      <p:sp>
        <p:nvSpPr>
          <p:cNvPr id="10" name="Content Placeholder 3"/>
          <p:cNvSpPr>
            <a:spLocks noGrp="1"/>
          </p:cNvSpPr>
          <p:nvPr>
            <p:ph sz="half" idx="14"/>
          </p:nvPr>
        </p:nvSpPr>
        <p:spPr>
          <a:xfrm>
            <a:off x="2578675" y="1710327"/>
            <a:ext cx="1863587" cy="2536235"/>
          </a:xfrm>
        </p:spPr>
        <p:txBody>
          <a:bodyPr>
            <a:normAutofit/>
          </a:bodyPr>
          <a:lstStyle>
            <a:lvl1pPr marL="0" indent="0">
              <a:buNone/>
              <a:defRPr sz="24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endParaRPr lang="en-US" dirty="0"/>
          </a:p>
        </p:txBody>
      </p:sp>
      <p:sp>
        <p:nvSpPr>
          <p:cNvPr id="12" name="Content Placeholder 3"/>
          <p:cNvSpPr>
            <a:spLocks noGrp="1"/>
          </p:cNvSpPr>
          <p:nvPr>
            <p:ph sz="half" idx="15"/>
          </p:nvPr>
        </p:nvSpPr>
        <p:spPr>
          <a:xfrm>
            <a:off x="4700150" y="1710327"/>
            <a:ext cx="1863587" cy="2536235"/>
          </a:xfrm>
        </p:spPr>
        <p:txBody>
          <a:bodyPr>
            <a:normAutofit/>
          </a:bodyPr>
          <a:lstStyle>
            <a:lvl1pPr marL="0" indent="0">
              <a:buNone/>
              <a:defRPr sz="24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endParaRPr lang="en-US" dirty="0"/>
          </a:p>
        </p:txBody>
      </p:sp>
      <p:sp>
        <p:nvSpPr>
          <p:cNvPr id="13" name="Content Placeholder 3"/>
          <p:cNvSpPr>
            <a:spLocks noGrp="1"/>
          </p:cNvSpPr>
          <p:nvPr>
            <p:ph sz="half" idx="16"/>
          </p:nvPr>
        </p:nvSpPr>
        <p:spPr>
          <a:xfrm>
            <a:off x="6821626" y="1710327"/>
            <a:ext cx="1863587" cy="2536235"/>
          </a:xfrm>
        </p:spPr>
        <p:txBody>
          <a:bodyPr>
            <a:normAutofit/>
          </a:bodyPr>
          <a:lstStyle>
            <a:lvl1pPr marL="0" indent="0">
              <a:buNone/>
              <a:defRPr sz="24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endParaRPr lang="en-US" dirty="0"/>
          </a:p>
        </p:txBody>
      </p:sp>
      <p:sp>
        <p:nvSpPr>
          <p:cNvPr id="15" name="Text Placeholder 3"/>
          <p:cNvSpPr>
            <a:spLocks noGrp="1"/>
          </p:cNvSpPr>
          <p:nvPr>
            <p:ph type="body" sz="half" idx="17"/>
          </p:nvPr>
        </p:nvSpPr>
        <p:spPr>
          <a:xfrm>
            <a:off x="449259" y="5028429"/>
            <a:ext cx="1855549"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9" name="Text Placeholder 3"/>
          <p:cNvSpPr>
            <a:spLocks noGrp="1"/>
          </p:cNvSpPr>
          <p:nvPr>
            <p:ph type="body" sz="half" idx="18"/>
          </p:nvPr>
        </p:nvSpPr>
        <p:spPr>
          <a:xfrm>
            <a:off x="2580093" y="5028429"/>
            <a:ext cx="1855549"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ext Placeholder 3"/>
          <p:cNvSpPr>
            <a:spLocks noGrp="1"/>
          </p:cNvSpPr>
          <p:nvPr>
            <p:ph type="body" sz="half" idx="19"/>
          </p:nvPr>
        </p:nvSpPr>
        <p:spPr>
          <a:xfrm>
            <a:off x="4701111" y="5028429"/>
            <a:ext cx="1855549"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3" name="Text Placeholder 3"/>
          <p:cNvSpPr>
            <a:spLocks noGrp="1"/>
          </p:cNvSpPr>
          <p:nvPr>
            <p:ph type="body" sz="half" idx="20"/>
          </p:nvPr>
        </p:nvSpPr>
        <p:spPr>
          <a:xfrm>
            <a:off x="6821626" y="5028429"/>
            <a:ext cx="1855549"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5" name="Text Placeholder 24"/>
          <p:cNvSpPr>
            <a:spLocks noGrp="1"/>
          </p:cNvSpPr>
          <p:nvPr>
            <p:ph type="body" sz="quarter" idx="21" hasCustomPrompt="1"/>
          </p:nvPr>
        </p:nvSpPr>
        <p:spPr>
          <a:xfrm>
            <a:off x="457200" y="4462462"/>
            <a:ext cx="1863587" cy="485780"/>
          </a:xfrm>
        </p:spPr>
        <p:txBody>
          <a:bodyPr>
            <a:noAutofit/>
          </a:bodyPr>
          <a:lstStyle>
            <a:lvl1pPr marL="0" indent="0">
              <a:buNone/>
              <a:defRPr sz="1800" b="1" i="0">
                <a:solidFill>
                  <a:schemeClr val="accent1"/>
                </a:solidFill>
                <a:latin typeface="+mj-lt"/>
              </a:defRPr>
            </a:lvl1pPr>
          </a:lstStyle>
          <a:p>
            <a:r>
              <a:rPr lang="en-US" dirty="0" smtClean="0"/>
              <a:t>Click to edit Master title style</a:t>
            </a:r>
            <a:endParaRPr lang="en-US" dirty="0"/>
          </a:p>
        </p:txBody>
      </p:sp>
      <p:sp>
        <p:nvSpPr>
          <p:cNvPr id="26" name="Text Placeholder 24"/>
          <p:cNvSpPr>
            <a:spLocks noGrp="1"/>
          </p:cNvSpPr>
          <p:nvPr>
            <p:ph type="body" sz="quarter" idx="22" hasCustomPrompt="1"/>
          </p:nvPr>
        </p:nvSpPr>
        <p:spPr>
          <a:xfrm>
            <a:off x="2580093" y="4462462"/>
            <a:ext cx="1863587" cy="485780"/>
          </a:xfrm>
        </p:spPr>
        <p:txBody>
          <a:bodyPr>
            <a:noAutofit/>
          </a:bodyPr>
          <a:lstStyle>
            <a:lvl1pPr marL="0" indent="0">
              <a:buNone/>
              <a:defRPr sz="1800" b="1" i="0">
                <a:solidFill>
                  <a:schemeClr val="accent1"/>
                </a:solidFill>
                <a:latin typeface="+mj-lt"/>
              </a:defRPr>
            </a:lvl1pPr>
          </a:lstStyle>
          <a:p>
            <a:r>
              <a:rPr lang="en-US" dirty="0" smtClean="0"/>
              <a:t>Click to edit Master title style</a:t>
            </a:r>
            <a:endParaRPr lang="en-US" dirty="0"/>
          </a:p>
        </p:txBody>
      </p:sp>
      <p:sp>
        <p:nvSpPr>
          <p:cNvPr id="27" name="Text Placeholder 24"/>
          <p:cNvSpPr>
            <a:spLocks noGrp="1"/>
          </p:cNvSpPr>
          <p:nvPr>
            <p:ph type="body" sz="quarter" idx="23" hasCustomPrompt="1"/>
          </p:nvPr>
        </p:nvSpPr>
        <p:spPr>
          <a:xfrm>
            <a:off x="4701111" y="4462462"/>
            <a:ext cx="1863587" cy="485780"/>
          </a:xfrm>
        </p:spPr>
        <p:txBody>
          <a:bodyPr>
            <a:noAutofit/>
          </a:bodyPr>
          <a:lstStyle>
            <a:lvl1pPr marL="0" indent="0">
              <a:buNone/>
              <a:defRPr sz="1800" b="1" i="0">
                <a:solidFill>
                  <a:schemeClr val="accent1"/>
                </a:solidFill>
                <a:latin typeface="+mj-lt"/>
              </a:defRPr>
            </a:lvl1pPr>
          </a:lstStyle>
          <a:p>
            <a:r>
              <a:rPr lang="en-US" dirty="0" smtClean="0"/>
              <a:t>Click to edit Master title style</a:t>
            </a:r>
            <a:endParaRPr lang="en-US" dirty="0"/>
          </a:p>
        </p:txBody>
      </p:sp>
      <p:sp>
        <p:nvSpPr>
          <p:cNvPr id="28" name="Text Placeholder 24"/>
          <p:cNvSpPr>
            <a:spLocks noGrp="1"/>
          </p:cNvSpPr>
          <p:nvPr>
            <p:ph type="body" sz="quarter" idx="24" hasCustomPrompt="1"/>
          </p:nvPr>
        </p:nvSpPr>
        <p:spPr>
          <a:xfrm>
            <a:off x="6821626" y="4462462"/>
            <a:ext cx="1863587" cy="485780"/>
          </a:xfrm>
        </p:spPr>
        <p:txBody>
          <a:bodyPr>
            <a:noAutofit/>
          </a:bodyPr>
          <a:lstStyle>
            <a:lvl1pPr marL="0" indent="0">
              <a:buNone/>
              <a:defRPr sz="1800" b="1" i="0">
                <a:solidFill>
                  <a:schemeClr val="accent1"/>
                </a:solidFill>
                <a:latin typeface="+mj-lt"/>
              </a:defRPr>
            </a:lvl1pPr>
          </a:lstStyle>
          <a:p>
            <a:r>
              <a:rPr lang="en-US" dirty="0" smtClean="0"/>
              <a:t>Click to edit Master title style</a:t>
            </a:r>
            <a:endParaRPr lang="en-US" dirty="0"/>
          </a:p>
        </p:txBody>
      </p:sp>
      <p:pic>
        <p:nvPicPr>
          <p:cNvPr id="16" name="Picture 15" descr="PLOS_logo.eps"/>
          <p:cNvPicPr>
            <a:picLocks noChangeAspect="1"/>
          </p:cNvPicPr>
          <p:nvPr userDrawn="1"/>
        </p:nvPicPr>
        <p:blipFill>
          <a:blip r:embed="rId2"/>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237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3491D9-1A07-DD4F-B66E-B8A1D1BB0437}" type="slidenum">
              <a:rPr lang="en-US" smtClean="0"/>
              <a:pPr/>
              <a:t>‹#›</a:t>
            </a:fld>
            <a:endParaRPr lang="en-US" dirty="0"/>
          </a:p>
        </p:txBody>
      </p:sp>
      <p:sp>
        <p:nvSpPr>
          <p:cNvPr id="8" name="Table Placeholder 7"/>
          <p:cNvSpPr>
            <a:spLocks noGrp="1"/>
          </p:cNvSpPr>
          <p:nvPr>
            <p:ph type="tbl" sz="quarter" idx="13"/>
          </p:nvPr>
        </p:nvSpPr>
        <p:spPr>
          <a:xfrm>
            <a:off x="457200" y="1476375"/>
            <a:ext cx="8228013" cy="4367214"/>
          </a:xfrm>
        </p:spPr>
        <p:txBody>
          <a:bodyPr/>
          <a:lstStyle>
            <a:lvl1pPr marL="0" indent="0">
              <a:buNone/>
              <a:defRPr/>
            </a:lvl1pPr>
          </a:lstStyle>
          <a:p>
            <a:endParaRPr lang="en-US" dirty="0"/>
          </a:p>
        </p:txBody>
      </p:sp>
      <p:sp>
        <p:nvSpPr>
          <p:cNvPr id="9" name="Title 1"/>
          <p:cNvSpPr>
            <a:spLocks noGrp="1"/>
          </p:cNvSpPr>
          <p:nvPr>
            <p:ph type="title"/>
          </p:nvPr>
        </p:nvSpPr>
        <p:spPr>
          <a:xfrm>
            <a:off x="457200" y="374213"/>
            <a:ext cx="8305800" cy="731413"/>
          </a:xfrm>
        </p:spPr>
        <p:txBody>
          <a:bodyPr/>
          <a:lstStyle/>
          <a:p>
            <a:r>
              <a:rPr lang="en-US" dirty="0" smtClean="0"/>
              <a:t>Click to edit Master title style</a:t>
            </a:r>
            <a:endParaRPr lang="en-US" dirty="0"/>
          </a:p>
        </p:txBody>
      </p:sp>
      <p:pic>
        <p:nvPicPr>
          <p:cNvPr id="5" name="Picture 4" descr="PLOS_logo.eps"/>
          <p:cNvPicPr>
            <a:picLocks noChangeAspect="1"/>
          </p:cNvPicPr>
          <p:nvPr userDrawn="1"/>
        </p:nvPicPr>
        <p:blipFill>
          <a:blip r:embed="rId2"/>
          <a:stretch>
            <a:fillRect/>
          </a:stretch>
        </p:blipFill>
        <p:spPr>
          <a:xfrm>
            <a:off x="152400" y="6286500"/>
            <a:ext cx="3834387" cy="11503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64724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4213"/>
            <a:ext cx="8305800" cy="731413"/>
          </a:xfrm>
          <a:prstGeom prst="rect">
            <a:avLst/>
          </a:prstGeom>
          <a:ln>
            <a:solidFill>
              <a:schemeClr val="bg1">
                <a:alpha val="0"/>
              </a:schemeClr>
            </a:solidFill>
          </a:ln>
        </p:spPr>
        <p:txBody>
          <a:bodyPr vert="horz" lIns="0" tIns="45720" rIns="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49909"/>
            <a:ext cx="8305800" cy="4485319"/>
          </a:xfrm>
          <a:prstGeom prst="rect">
            <a:avLst/>
          </a:prstGeom>
          <a:ln>
            <a:solidFill>
              <a:schemeClr val="bg1">
                <a:alpha val="0"/>
              </a:schemeClr>
            </a:solidFill>
          </a:ln>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bwMode="auto">
          <a:xfrm>
            <a:off x="0" y="6400800"/>
            <a:ext cx="9144000"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charset="0"/>
            </a:endParaRPr>
          </a:p>
        </p:txBody>
      </p:sp>
      <p:sp>
        <p:nvSpPr>
          <p:cNvPr id="6" name="Slide Number Placeholder 5"/>
          <p:cNvSpPr>
            <a:spLocks noGrp="1"/>
          </p:cNvSpPr>
          <p:nvPr>
            <p:ph type="sldNum" sz="quarter" idx="4"/>
          </p:nvPr>
        </p:nvSpPr>
        <p:spPr>
          <a:xfrm>
            <a:off x="8062413" y="6400800"/>
            <a:ext cx="660900" cy="365125"/>
          </a:xfrm>
          <a:prstGeom prst="rect">
            <a:avLst/>
          </a:prstGeom>
        </p:spPr>
        <p:txBody>
          <a:bodyPr vert="horz" lIns="0" tIns="45720" rIns="0" bIns="45720" rtlCol="0" anchor="ctr"/>
          <a:lstStyle>
            <a:lvl1pPr algn="r">
              <a:defRPr sz="800">
                <a:solidFill>
                  <a:schemeClr val="bg1"/>
                </a:solidFill>
              </a:defRPr>
            </a:lvl1pPr>
          </a:lstStyle>
          <a:p>
            <a:fld id="{0B3491D9-1A07-DD4F-B66E-B8A1D1BB043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3794930"/>
      </p:ext>
    </p:extLst>
  </p:cSld>
  <p:clrMap bg1="lt1" tx1="dk1" bg2="lt2" tx2="dk2" accent1="accent1" accent2="accent2" accent3="accent3" accent4="accent4" accent5="accent5" accent6="accent6" hlink="hlink" folHlink="folHlink"/>
  <p:sldLayoutIdLst>
    <p:sldLayoutId id="2147483887" r:id="rId1"/>
    <p:sldLayoutId id="2147483898" r:id="rId2"/>
    <p:sldLayoutId id="2147483889" r:id="rId3"/>
    <p:sldLayoutId id="2147483888" r:id="rId4"/>
    <p:sldLayoutId id="2147483890" r:id="rId5"/>
    <p:sldLayoutId id="2147483891" r:id="rId6"/>
    <p:sldLayoutId id="2147483895" r:id="rId7"/>
    <p:sldLayoutId id="2147483896" r:id="rId8"/>
    <p:sldLayoutId id="2147483897" r:id="rId9"/>
    <p:sldLayoutId id="2147483892" r:id="rId10"/>
    <p:sldLayoutId id="2147483893" r:id="rId11"/>
    <p:sldLayoutId id="2147483900" r:id="rId12"/>
    <p:sldLayoutId id="2147483901" r:id="rId13"/>
    <p:sldLayoutId id="2147483902" r:id="rId14"/>
  </p:sldLayoutIdLst>
  <p:hf hdr="0"/>
  <p:txStyles>
    <p:titleStyle>
      <a:lvl1pPr algn="l" defTabSz="457200" rtl="0" eaLnBrk="1" latinLnBrk="0" hangingPunct="1">
        <a:spcBef>
          <a:spcPct val="0"/>
        </a:spcBef>
        <a:buNone/>
        <a:defRPr sz="3200" b="1" i="0" kern="1200">
          <a:solidFill>
            <a:schemeClr val="accent1"/>
          </a:solidFill>
          <a:latin typeface="+mj-lt"/>
          <a:ea typeface="+mj-ea"/>
          <a:cs typeface="+mj-cs"/>
        </a:defRPr>
      </a:lvl1pPr>
    </p:titleStyle>
    <p:bodyStyle>
      <a:lvl1pPr marL="346075" indent="-346075" algn="l" defTabSz="457200" rtl="0" eaLnBrk="1" latinLnBrk="0" hangingPunct="1">
        <a:spcBef>
          <a:spcPct val="20000"/>
        </a:spcBef>
        <a:buFont typeface="Arial"/>
        <a:buChar char="•"/>
        <a:defRPr sz="28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ww.plosone.org/search/simple?searchName=&amp;weekly=&amp;monthly=&amp;startPage=0&amp;pageSize=15&amp;filterKeyword=&amp;resultView=&amp;query=national+university+of+singapore&amp;sort=Most+cited,+all+time&amp;filterStartDate=&amp;filterEndDate=&amp;filterJournals=PLoSONE" TargetMode="External"/><Relationship Id="rId4" Type="http://schemas.openxmlformats.org/officeDocument/2006/relationships/image" Target="../media/image16.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hyperlink" Target="http://www.plosone.org/search/simple?searchName=&amp;weekly=&amp;monthly=&amp;startPage=0&amp;pageSize=15&amp;filterKeyword=&amp;resultView=&amp;query=national+university+of+singapore&amp;sort=Most+cited,+all+time&amp;filterStartDate=&amp;filterEndDate=&amp;filterJournals=PLoSONE" TargetMode="External"/><Relationship Id="rId4"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image" Target="../media/image2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1.xml"/><Relationship Id="rId2"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hyperlink" Target="http://cameronneylon.net/blog/network-enabled-research/"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hyperlink" Target="http://dx.doi.org/10.1371/journal.pmed.1000058" TargetMode="External"/><Relationship Id="rId8" Type="http://schemas.openxmlformats.org/officeDocument/2006/relationships/hyperlink" Target="http://dx.doi.org/10.1371/journal.pmed.1000097" TargetMode="External"/><Relationship Id="rId9" Type="http://schemas.openxmlformats.org/officeDocument/2006/relationships/hyperlink" Target="http://dx.doi.org/10.1371/journal.pmed.0050045" TargetMode="External"/><Relationship Id="rId10" Type="http://schemas.openxmlformats.org/officeDocument/2006/relationships/hyperlink" Target="http://dx.doi.org/10.1371/journal.pmed.0050029" TargetMode="External"/><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8" name="Picture 4" descr="P:\ALM\Website\ALM Logo for banner.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1821656"/>
            <a:ext cx="9144000" cy="283964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ctrTitle"/>
          </p:nvPr>
        </p:nvSpPr>
        <p:spPr>
          <a:xfrm>
            <a:off x="3095625" y="1810123"/>
            <a:ext cx="5857875" cy="1470049"/>
          </a:xfrm>
        </p:spPr>
        <p:txBody>
          <a:bodyPr>
            <a:normAutofit/>
          </a:bodyPr>
          <a:lstStyle/>
          <a:p>
            <a:r>
              <a:rPr lang="en-US" sz="4400" dirty="0" err="1" smtClean="0"/>
              <a:t>Altmetrics</a:t>
            </a:r>
            <a:r>
              <a:rPr lang="en-US" sz="4400" dirty="0" smtClean="0"/>
              <a:t> Applied</a:t>
            </a:r>
            <a:r>
              <a:rPr lang="en-US" sz="3600" dirty="0" smtClean="0"/>
              <a:t/>
            </a:r>
            <a:br>
              <a:rPr lang="en-US" sz="3600" dirty="0" smtClean="0"/>
            </a:br>
            <a:r>
              <a:rPr lang="en-US" sz="3600" dirty="0" smtClean="0"/>
              <a:t>Fiesole 2013</a:t>
            </a:r>
            <a:endParaRPr lang="en-US" sz="3600" dirty="0"/>
          </a:p>
        </p:txBody>
      </p:sp>
      <p:sp>
        <p:nvSpPr>
          <p:cNvPr id="3" name="Subtitle 2"/>
          <p:cNvSpPr>
            <a:spLocks noGrp="1"/>
          </p:cNvSpPr>
          <p:nvPr>
            <p:ph type="subTitle" idx="1"/>
          </p:nvPr>
        </p:nvSpPr>
        <p:spPr>
          <a:xfrm>
            <a:off x="3554016" y="3589734"/>
            <a:ext cx="5113227" cy="321469"/>
          </a:xfrm>
        </p:spPr>
        <p:txBody>
          <a:bodyPr>
            <a:noAutofit/>
          </a:bodyPr>
          <a:lstStyle/>
          <a:p>
            <a:pPr algn="r"/>
            <a:r>
              <a:rPr lang="en-US" sz="2400" dirty="0" smtClean="0"/>
              <a:t>Jennifer Lin</a:t>
            </a:r>
          </a:p>
          <a:p>
            <a:pPr algn="r"/>
            <a:r>
              <a:rPr lang="en-US" sz="2400" dirty="0" err="1" smtClean="0"/>
              <a:t>Sr</a:t>
            </a:r>
            <a:r>
              <a:rPr lang="en-US" sz="2400" dirty="0" smtClean="0"/>
              <a:t> Product Manager, PLOS</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92490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35000" y="492125"/>
            <a:ext cx="8088313" cy="4893648"/>
          </a:xfrm>
          <a:prstGeom prst="rect">
            <a:avLst/>
          </a:prstGeom>
          <a:noFill/>
        </p:spPr>
        <p:txBody>
          <a:bodyPr wrap="square" rtlCol="0">
            <a:spAutoFit/>
          </a:bodyPr>
          <a:lstStyle/>
          <a:p>
            <a:r>
              <a:rPr lang="en-US" sz="3200" b="1" dirty="0" smtClean="0">
                <a:solidFill>
                  <a:schemeClr val="accent1"/>
                </a:solidFill>
                <a:latin typeface="+mj-lt"/>
                <a:ea typeface="+mj-ea"/>
                <a:cs typeface="+mj-cs"/>
                <a:sym typeface="Arial Bold" charset="0"/>
              </a:rPr>
              <a:t>Article-Level Metrics: </a:t>
            </a:r>
          </a:p>
          <a:p>
            <a:endParaRPr lang="en-US" sz="2800" dirty="0" smtClean="0">
              <a:solidFill>
                <a:srgbClr val="656458"/>
              </a:solidFill>
            </a:endParaRPr>
          </a:p>
          <a:p>
            <a:pPr marL="285750" indent="-285750">
              <a:buFont typeface="Arial"/>
              <a:buChar char="•"/>
            </a:pPr>
            <a:r>
              <a:rPr lang="en-US" sz="2800" dirty="0" smtClean="0">
                <a:solidFill>
                  <a:srgbClr val="656458"/>
                </a:solidFill>
              </a:rPr>
              <a:t>Diverse and efficient measurement</a:t>
            </a:r>
          </a:p>
          <a:p>
            <a:pPr marL="285750" indent="-285750">
              <a:buFont typeface="Arial"/>
              <a:buChar char="•"/>
            </a:pPr>
            <a:endParaRPr lang="en-US" sz="2800" dirty="0" smtClean="0">
              <a:solidFill>
                <a:srgbClr val="656458"/>
              </a:solidFill>
            </a:endParaRPr>
          </a:p>
          <a:p>
            <a:pPr marL="285750" indent="-285750">
              <a:buFont typeface="Arial"/>
              <a:buChar char="•"/>
            </a:pPr>
            <a:r>
              <a:rPr lang="en-US" sz="2800" dirty="0" smtClean="0">
                <a:solidFill>
                  <a:srgbClr val="656458"/>
                </a:solidFill>
              </a:rPr>
              <a:t>Increased diversity without losing traditional value</a:t>
            </a:r>
          </a:p>
          <a:p>
            <a:pPr marL="285750" indent="-285750">
              <a:buFont typeface="Arial"/>
              <a:buChar char="•"/>
            </a:pPr>
            <a:endParaRPr lang="en-US" sz="2800" dirty="0" smtClean="0">
              <a:solidFill>
                <a:srgbClr val="656458"/>
              </a:solidFill>
            </a:endParaRPr>
          </a:p>
          <a:p>
            <a:pPr marL="285750" indent="-285750">
              <a:buFont typeface="Arial"/>
              <a:buChar char="•"/>
            </a:pPr>
            <a:r>
              <a:rPr lang="en-US" sz="2800" dirty="0" smtClean="0">
                <a:solidFill>
                  <a:srgbClr val="656458"/>
                </a:solidFill>
              </a:rPr>
              <a:t>Accelerated measurement response</a:t>
            </a:r>
          </a:p>
          <a:p>
            <a:pPr marL="285750" indent="-285750">
              <a:buFont typeface="Arial"/>
              <a:buChar char="•"/>
            </a:pPr>
            <a:endParaRPr lang="en-US" sz="2800" dirty="0" smtClean="0">
              <a:solidFill>
                <a:srgbClr val="656458"/>
              </a:solidFill>
            </a:endParaRPr>
          </a:p>
          <a:p>
            <a:pPr marL="285750" indent="-285750"/>
            <a:endParaRPr lang="en-US" sz="2800" dirty="0" smtClean="0">
              <a:solidFill>
                <a:srgbClr val="656458"/>
              </a:solidFill>
            </a:endParaRPr>
          </a:p>
          <a:p>
            <a:pPr marL="285750" indent="-285750">
              <a:buFont typeface="Arial"/>
              <a:buChar char="•"/>
            </a:pPr>
            <a:r>
              <a:rPr lang="en-US" sz="2800" dirty="0" smtClean="0">
                <a:solidFill>
                  <a:srgbClr val="656458"/>
                </a:solidFill>
              </a:rPr>
              <a:t>Flexibly accommodates varied uses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p:cNvPicPr>
            <a:picLocks noChangeAspect="1"/>
          </p:cNvPicPr>
          <p:nvPr/>
        </p:nvPicPr>
        <p:blipFill rotWithShape="1">
          <a:blip r:embed="rId3"/>
          <a:srcRect l="3712" t="12537" r="1423" b="3456"/>
          <a:stretch/>
        </p:blipFill>
        <p:spPr>
          <a:xfrm>
            <a:off x="1571625" y="1845385"/>
            <a:ext cx="6490788" cy="4023497"/>
          </a:xfrm>
          <a:prstGeom prst="rect">
            <a:avLst/>
          </a:prstGeom>
          <a:ln>
            <a:noFill/>
          </a:ln>
        </p:spPr>
      </p:pic>
      <p:sp>
        <p:nvSpPr>
          <p:cNvPr id="5" name="Textfeld 4"/>
          <p:cNvSpPr txBox="1"/>
          <p:nvPr/>
        </p:nvSpPr>
        <p:spPr>
          <a:xfrm>
            <a:off x="892069" y="1498711"/>
            <a:ext cx="7170344" cy="461665"/>
          </a:xfrm>
          <a:prstGeom prst="rect">
            <a:avLst/>
          </a:prstGeom>
          <a:noFill/>
        </p:spPr>
        <p:txBody>
          <a:bodyPr wrap="square" rtlCol="0">
            <a:spAutoFit/>
          </a:bodyPr>
          <a:lstStyle/>
          <a:p>
            <a:r>
              <a:rPr lang="de-DE" sz="1200" dirty="0" smtClean="0">
                <a:solidFill>
                  <a:srgbClr val="656458"/>
                </a:solidFill>
              </a:rPr>
              <a:t>Rectangle size correlates with total views (HTML and PDF) from PLOS website. Color intensity correlates with number of Scopus citations.</a:t>
            </a:r>
            <a:endParaRPr lang="de-DE" sz="1200" dirty="0">
              <a:solidFill>
                <a:srgbClr val="656458"/>
              </a:solidFill>
            </a:endParaRPr>
          </a:p>
        </p:txBody>
      </p:sp>
      <p:sp>
        <p:nvSpPr>
          <p:cNvPr id="4" name="Textfeld 3"/>
          <p:cNvSpPr txBox="1"/>
          <p:nvPr/>
        </p:nvSpPr>
        <p:spPr>
          <a:xfrm>
            <a:off x="892443" y="1050925"/>
            <a:ext cx="5671069" cy="400110"/>
          </a:xfrm>
          <a:prstGeom prst="rect">
            <a:avLst/>
          </a:prstGeom>
          <a:noFill/>
        </p:spPr>
        <p:txBody>
          <a:bodyPr wrap="none" rtlCol="0">
            <a:spAutoFit/>
          </a:bodyPr>
          <a:lstStyle/>
          <a:p>
            <a:r>
              <a:rPr lang="de-DE" sz="2000" b="1" dirty="0" smtClean="0">
                <a:solidFill>
                  <a:srgbClr val="656458"/>
                </a:solidFill>
              </a:rPr>
              <a:t>Doris Duke Foundation funded PLOS articles</a:t>
            </a:r>
            <a:endParaRPr lang="de-DE" sz="2000" b="1" dirty="0">
              <a:solidFill>
                <a:srgbClr val="656458"/>
              </a:solidFill>
            </a:endParaRPr>
          </a:p>
        </p:txBody>
      </p:sp>
      <p:sp>
        <p:nvSpPr>
          <p:cNvPr id="2" name="Rectangle 1"/>
          <p:cNvSpPr/>
          <p:nvPr/>
        </p:nvSpPr>
        <p:spPr>
          <a:xfrm>
            <a:off x="2038513" y="5876550"/>
            <a:ext cx="5109091" cy="369332"/>
          </a:xfrm>
          <a:prstGeom prst="rect">
            <a:avLst/>
          </a:prstGeom>
        </p:spPr>
        <p:txBody>
          <a:bodyPr wrap="none">
            <a:spAutoFit/>
          </a:bodyPr>
          <a:lstStyle/>
          <a:p>
            <a:r>
              <a:rPr lang="en-US" dirty="0">
                <a:solidFill>
                  <a:srgbClr val="0F28EF"/>
                </a:solidFill>
              </a:rPr>
              <a:t>Article Usage </a:t>
            </a:r>
            <a:r>
              <a:rPr lang="en-US" dirty="0" smtClean="0">
                <a:solidFill>
                  <a:srgbClr val="0F28EF"/>
                </a:solidFill>
              </a:rPr>
              <a:t>and Citations by </a:t>
            </a:r>
            <a:r>
              <a:rPr lang="en-US" dirty="0">
                <a:solidFill>
                  <a:srgbClr val="0F28EF"/>
                </a:solidFill>
              </a:rPr>
              <a:t>Subject Category</a:t>
            </a:r>
          </a:p>
        </p:txBody>
      </p:sp>
      <p:sp>
        <p:nvSpPr>
          <p:cNvPr id="9" name="Text Box 1030"/>
          <p:cNvSpPr txBox="1">
            <a:spLocks noChangeArrowheads="1"/>
          </p:cNvSpPr>
          <p:nvPr/>
        </p:nvSpPr>
        <p:spPr bwMode="auto">
          <a:xfrm>
            <a:off x="492125" y="315914"/>
            <a:ext cx="8140700" cy="113876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35" tIns="45718" rIns="91435" bIns="45718">
            <a:spAutoFit/>
          </a:bodyPr>
          <a:lstStyle>
            <a:lvl1pPr>
              <a:defRPr sz="2400">
                <a:solidFill>
                  <a:schemeClr val="tx1"/>
                </a:solidFill>
                <a:latin typeface="Lucida Grande CY" pitchFamily="1" charset="-52"/>
                <a:ea typeface="ＭＳ Ｐゴシック" pitchFamily="1" charset="-128"/>
              </a:defRPr>
            </a:lvl1pPr>
            <a:lvl2pPr marL="37931725" indent="-37474525">
              <a:defRPr sz="2400">
                <a:solidFill>
                  <a:schemeClr val="tx1"/>
                </a:solidFill>
                <a:latin typeface="Lucida Grande CY" pitchFamily="1" charset="-52"/>
                <a:ea typeface="ＭＳ Ｐゴシック" pitchFamily="1" charset="-128"/>
              </a:defRPr>
            </a:lvl2pPr>
            <a:lvl3pPr>
              <a:defRPr sz="2400">
                <a:solidFill>
                  <a:schemeClr val="tx1"/>
                </a:solidFill>
                <a:latin typeface="Lucida Grande CY" pitchFamily="1" charset="-52"/>
                <a:ea typeface="ＭＳ Ｐゴシック" pitchFamily="1" charset="-128"/>
              </a:defRPr>
            </a:lvl3pPr>
            <a:lvl4pPr>
              <a:defRPr sz="2400">
                <a:solidFill>
                  <a:schemeClr val="tx1"/>
                </a:solidFill>
                <a:latin typeface="Lucida Grande CY" pitchFamily="1" charset="-52"/>
                <a:ea typeface="ＭＳ Ｐゴシック" pitchFamily="1" charset="-128"/>
              </a:defRPr>
            </a:lvl4pPr>
            <a:lvl5pPr>
              <a:defRPr sz="2400">
                <a:solidFill>
                  <a:schemeClr val="tx1"/>
                </a:solidFill>
                <a:latin typeface="Lucida Grande CY" pitchFamily="1" charset="-52"/>
                <a:ea typeface="ＭＳ Ｐゴシック" pitchFamily="1" charset="-128"/>
              </a:defRPr>
            </a:lvl5pPr>
            <a:lvl6pPr marL="457200" eaLnBrk="0" fontAlgn="base" hangingPunct="0">
              <a:spcBef>
                <a:spcPct val="0"/>
              </a:spcBef>
              <a:spcAft>
                <a:spcPct val="0"/>
              </a:spcAft>
              <a:defRPr sz="2400">
                <a:solidFill>
                  <a:schemeClr val="tx1"/>
                </a:solidFill>
                <a:latin typeface="Lucida Grande CY" pitchFamily="1" charset="-52"/>
                <a:ea typeface="ＭＳ Ｐゴシック" pitchFamily="1" charset="-128"/>
              </a:defRPr>
            </a:lvl6pPr>
            <a:lvl7pPr marL="914400" eaLnBrk="0" fontAlgn="base" hangingPunct="0">
              <a:spcBef>
                <a:spcPct val="0"/>
              </a:spcBef>
              <a:spcAft>
                <a:spcPct val="0"/>
              </a:spcAft>
              <a:defRPr sz="2400">
                <a:solidFill>
                  <a:schemeClr val="tx1"/>
                </a:solidFill>
                <a:latin typeface="Lucida Grande CY" pitchFamily="1" charset="-52"/>
                <a:ea typeface="ＭＳ Ｐゴシック" pitchFamily="1" charset="-128"/>
              </a:defRPr>
            </a:lvl7pPr>
            <a:lvl8pPr marL="1371600" eaLnBrk="0" fontAlgn="base" hangingPunct="0">
              <a:spcBef>
                <a:spcPct val="0"/>
              </a:spcBef>
              <a:spcAft>
                <a:spcPct val="0"/>
              </a:spcAft>
              <a:defRPr sz="2400">
                <a:solidFill>
                  <a:schemeClr val="tx1"/>
                </a:solidFill>
                <a:latin typeface="Lucida Grande CY" pitchFamily="1" charset="-52"/>
                <a:ea typeface="ＭＳ Ｐゴシック" pitchFamily="1" charset="-128"/>
              </a:defRPr>
            </a:lvl8pPr>
            <a:lvl9pPr marL="1828800" eaLnBrk="0" fontAlgn="base" hangingPunct="0">
              <a:spcBef>
                <a:spcPct val="0"/>
              </a:spcBef>
              <a:spcAft>
                <a:spcPct val="0"/>
              </a:spcAft>
              <a:defRPr sz="2400">
                <a:solidFill>
                  <a:schemeClr val="tx1"/>
                </a:solidFill>
                <a:latin typeface="Lucida Grande CY" pitchFamily="1" charset="-52"/>
                <a:ea typeface="ＭＳ Ｐゴシック" pitchFamily="1" charset="-128"/>
              </a:defRPr>
            </a:lvl9pPr>
          </a:lstStyle>
          <a:p>
            <a:r>
              <a:rPr lang="en-US" sz="3200" b="1" dirty="0" err="1" smtClean="0">
                <a:latin typeface="Candara" pitchFamily="1" charset="0"/>
              </a:rPr>
              <a:t>ALMs</a:t>
            </a:r>
            <a:r>
              <a:rPr lang="en-US" sz="3200" b="1" dirty="0" smtClean="0">
                <a:latin typeface="Candara" pitchFamily="1" charset="0"/>
              </a:rPr>
              <a:t> reveal </a:t>
            </a:r>
            <a:r>
              <a:rPr lang="en-US" sz="3600" b="1" i="1" dirty="0" smtClean="0">
                <a:latin typeface="Candara" pitchFamily="1" charset="0"/>
              </a:rPr>
              <a:t>what </a:t>
            </a:r>
            <a:r>
              <a:rPr lang="en-US" sz="3200" b="1" dirty="0" smtClean="0">
                <a:latin typeface="Candara" pitchFamily="1" charset="0"/>
              </a:rPr>
              <a:t>articles are used</a:t>
            </a:r>
          </a:p>
          <a:p>
            <a:endParaRPr lang="en-US" sz="3200" dirty="0" smtClean="0">
              <a:latin typeface="Candara" pitchFamily="1"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1594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1"/>
          <p:cNvSpPr>
            <a:spLocks/>
          </p:cNvSpPr>
          <p:nvPr/>
        </p:nvSpPr>
        <p:spPr bwMode="auto">
          <a:xfrm>
            <a:off x="361156" y="-65484"/>
            <a:ext cx="8324453" cy="120550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lstStyle/>
          <a:p>
            <a:pPr algn="l"/>
            <a:r>
              <a:rPr lang="en-US" sz="3200" b="1" dirty="0" err="1" smtClean="0">
                <a:latin typeface="+mj-lt"/>
                <a:ea typeface="+mj-ea"/>
                <a:cs typeface="+mj-cs"/>
                <a:sym typeface="Arial Bold" charset="0"/>
              </a:rPr>
              <a:t>ALMs</a:t>
            </a:r>
            <a:r>
              <a:rPr lang="en-US" sz="3200" b="1" dirty="0" smtClean="0">
                <a:latin typeface="+mj-lt"/>
                <a:ea typeface="+mj-ea"/>
                <a:cs typeface="+mj-cs"/>
                <a:sym typeface="Arial Bold" charset="0"/>
              </a:rPr>
              <a:t> reveal </a:t>
            </a:r>
            <a:r>
              <a:rPr lang="en-US" sz="3600" b="1" i="1" dirty="0" smtClean="0">
                <a:latin typeface="+mj-lt"/>
                <a:ea typeface="+mj-ea"/>
                <a:cs typeface="+mj-cs"/>
                <a:sym typeface="Arial Bold" charset="0"/>
              </a:rPr>
              <a:t>where </a:t>
            </a:r>
            <a:r>
              <a:rPr lang="en-US" sz="3200" b="1" dirty="0">
                <a:latin typeface="+mj-lt"/>
                <a:ea typeface="+mj-ea"/>
                <a:cs typeface="+mj-cs"/>
                <a:sym typeface="Arial Bold" charset="0"/>
              </a:rPr>
              <a:t>articles are used</a:t>
            </a:r>
          </a:p>
        </p:txBody>
      </p:sp>
      <p:grpSp>
        <p:nvGrpSpPr>
          <p:cNvPr id="2" name="Group 1"/>
          <p:cNvGrpSpPr/>
          <p:nvPr/>
        </p:nvGrpSpPr>
        <p:grpSpPr>
          <a:xfrm>
            <a:off x="364884" y="1000125"/>
            <a:ext cx="6778866" cy="2906293"/>
            <a:chOff x="203200" y="1737218"/>
            <a:chExt cx="12663654" cy="6305539"/>
          </a:xfrm>
        </p:grpSpPr>
        <p:sp>
          <p:nvSpPr>
            <p:cNvPr id="7" name="Textfeld 6"/>
            <p:cNvSpPr txBox="1"/>
            <p:nvPr/>
          </p:nvSpPr>
          <p:spPr>
            <a:xfrm>
              <a:off x="1355712" y="1737218"/>
              <a:ext cx="10989913" cy="952663"/>
            </a:xfrm>
            <a:prstGeom prst="rect">
              <a:avLst/>
            </a:prstGeom>
            <a:noFill/>
          </p:spPr>
          <p:txBody>
            <a:bodyPr wrap="none" lIns="130046" tIns="65023" rIns="130046" bIns="65023" rtlCol="0">
              <a:spAutoFit/>
            </a:bodyPr>
            <a:lstStyle/>
            <a:p>
              <a:r>
                <a:rPr lang="de-DE" sz="2000" b="1" dirty="0">
                  <a:solidFill>
                    <a:schemeClr val="accent1"/>
                  </a:solidFill>
                </a:rPr>
                <a:t>Alzheimer‘s Association funded PLOS articles</a:t>
              </a:r>
            </a:p>
          </p:txBody>
        </p:sp>
        <p:sp>
          <p:nvSpPr>
            <p:cNvPr id="8" name="Textfeld 7"/>
            <p:cNvSpPr txBox="1"/>
            <p:nvPr/>
          </p:nvSpPr>
          <p:spPr>
            <a:xfrm>
              <a:off x="602605" y="2273046"/>
              <a:ext cx="12264249" cy="685560"/>
            </a:xfrm>
            <a:prstGeom prst="rect">
              <a:avLst/>
            </a:prstGeom>
            <a:noFill/>
          </p:spPr>
          <p:txBody>
            <a:bodyPr wrap="square" lIns="130046" tIns="65023" rIns="130046" bIns="65023" rtlCol="0">
              <a:spAutoFit/>
            </a:bodyPr>
            <a:lstStyle/>
            <a:p>
              <a:r>
                <a:rPr lang="en-US" sz="1200" dirty="0">
                  <a:solidFill>
                    <a:schemeClr val="tx2">
                      <a:lumMod val="60000"/>
                      <a:lumOff val="40000"/>
                    </a:schemeClr>
                  </a:solidFill>
                </a:rPr>
                <a:t>Geolocation of 410 authors for 84 articles</a:t>
              </a:r>
              <a:endParaRPr lang="de-DE" sz="1200" dirty="0">
                <a:solidFill>
                  <a:schemeClr val="tx2">
                    <a:lumMod val="60000"/>
                    <a:lumOff val="40000"/>
                  </a:schemeClr>
                </a:solidFill>
              </a:endParaRPr>
            </a:p>
          </p:txBody>
        </p:sp>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03200" y="2936037"/>
              <a:ext cx="12410015" cy="5106720"/>
            </a:xfrm>
            <a:prstGeom prst="rect">
              <a:avLst/>
            </a:prstGeom>
          </p:spPr>
        </p:pic>
      </p:grpSp>
      <p:pic>
        <p:nvPicPr>
          <p:cNvPr id="12" name="Picture 1033" descr="Picture 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96162" y="3651250"/>
            <a:ext cx="4582737" cy="2495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 name="Rectangle 2"/>
          <p:cNvSpPr>
            <a:spLocks/>
          </p:cNvSpPr>
          <p:nvPr/>
        </p:nvSpPr>
        <p:spPr bwMode="auto">
          <a:xfrm>
            <a:off x="361156" y="3735586"/>
            <a:ext cx="4554141" cy="134838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lstStyle/>
          <a:p>
            <a:pPr algn="l"/>
            <a:r>
              <a:rPr lang="en-US" sz="3200" b="1" dirty="0">
                <a:sym typeface="Arial Bold" charset="0"/>
              </a:rPr>
              <a:t>ALMs reveal </a:t>
            </a:r>
            <a:r>
              <a:rPr lang="en-US" sz="3600" b="1" i="1" dirty="0">
                <a:sym typeface="Arial Bold" charset="0"/>
              </a:rPr>
              <a:t>how</a:t>
            </a:r>
            <a:r>
              <a:rPr lang="en-US" sz="3600" b="1" i="1" dirty="0" smtClean="0">
                <a:sym typeface="Arial Bold" charset="0"/>
              </a:rPr>
              <a:t> </a:t>
            </a:r>
            <a:r>
              <a:rPr lang="en-US" sz="3200" b="1" dirty="0" smtClean="0">
                <a:sym typeface="Arial Bold" charset="0"/>
              </a:rPr>
              <a:t>is used</a:t>
            </a:r>
            <a:endParaRPr lang="en-US" sz="3200" b="1" dirty="0">
              <a:sym typeface="Arial Bold"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47331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23901" y="269875"/>
          <a:ext cx="10582275" cy="6359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09569" name="Title 1"/>
          <p:cNvSpPr>
            <a:spLocks noGrp="1"/>
          </p:cNvSpPr>
          <p:nvPr>
            <p:ph type="title"/>
          </p:nvPr>
        </p:nvSpPr>
        <p:spPr>
          <a:xfrm>
            <a:off x="479425" y="0"/>
            <a:ext cx="8229600" cy="841375"/>
          </a:xfrm>
        </p:spPr>
        <p:txBody>
          <a:bodyPr>
            <a:normAutofit/>
          </a:bodyPr>
          <a:lstStyle/>
          <a:p>
            <a:r>
              <a:rPr lang="en-US" dirty="0" err="1" smtClean="0">
                <a:solidFill>
                  <a:srgbClr val="1448F2"/>
                </a:solidFill>
              </a:rPr>
              <a:t>Altmetrics</a:t>
            </a:r>
            <a:r>
              <a:rPr lang="en-US" dirty="0" smtClean="0">
                <a:solidFill>
                  <a:srgbClr val="1448F2"/>
                </a:solidFill>
              </a:rPr>
              <a:t> Applied - PLOS Journals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604871" y="6660431"/>
            <a:ext cx="118318" cy="107156"/>
          </a:xfrm>
          <a:prstGeom prst="rect">
            <a:avLst/>
          </a:prstGeom>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12700">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dist="35921" dir="2700000" algn="ctr" rotWithShape="0">
                    <a:srgbClr val="808080"/>
                  </a:outerShdw>
                </a:effectLst>
              </a14:hiddenEffects>
            </a:ext>
          </a:extLst>
        </p:spPr>
        <p:txBody>
          <a:bodyPr lIns="64291" tIns="32146" rIns="64291" bIns="32146"/>
          <a:lstStyle/>
          <a:p>
            <a:fld id="{69419D7B-4547-BC49-B45D-19E00EB0245D}" type="slidenum">
              <a:rPr lang="en-US"/>
              <a:pPr/>
              <a:t>14</a:t>
            </a:fld>
            <a:endParaRPr lang="en-US"/>
          </a:p>
        </p:txBody>
      </p:sp>
      <p:sp>
        <p:nvSpPr>
          <p:cNvPr id="25603" name="Rectangle 1"/>
          <p:cNvSpPr>
            <a:spLocks/>
          </p:cNvSpPr>
          <p:nvPr/>
        </p:nvSpPr>
        <p:spPr bwMode="auto">
          <a:xfrm>
            <a:off x="0" y="6402586"/>
            <a:ext cx="9152930" cy="455414"/>
          </a:xfrm>
          <a:prstGeom prst="rect">
            <a:avLst/>
          </a:prstGeom>
          <a:solidFill>
            <a:schemeClr val="accent1"/>
          </a:solidFill>
          <a:ln w="9525">
            <a:noFill/>
            <a:round/>
            <a:headEnd/>
            <a:tailEnd/>
          </a:ln>
        </p:spPr>
        <p:txBody>
          <a:bodyPr lIns="0" tIns="0" rIns="0" bIns="0">
            <a:prstTxWarp prst="textNoShape">
              <a:avLst/>
            </a:prstTxWarp>
          </a:bodyPr>
          <a:lstStyle/>
          <a:p>
            <a:endParaRPr lang="en-US"/>
          </a:p>
        </p:txBody>
      </p:sp>
      <p:pic>
        <p:nvPicPr>
          <p:cNvPr id="25604" name="Picture 2"/>
          <p:cNvPicPr>
            <a:picLocks noChangeAspect="1" noChangeArrowheads="1"/>
          </p:cNvPicPr>
          <p:nvPr/>
        </p:nvPicPr>
        <p:blipFill>
          <a:blip r:embed="rId3"/>
          <a:srcRect/>
          <a:stretch>
            <a:fillRect/>
          </a:stretch>
        </p:blipFill>
        <p:spPr bwMode="auto">
          <a:xfrm>
            <a:off x="151805" y="6286500"/>
            <a:ext cx="3834185" cy="1149697"/>
          </a:xfrm>
          <a:prstGeom prst="rect">
            <a:avLst/>
          </a:prstGeom>
          <a:noFill/>
          <a:ln w="12700" cap="rnd">
            <a:noFill/>
            <a:round/>
            <a:headEnd/>
            <a:tailEnd/>
          </a:ln>
        </p:spPr>
      </p:pic>
      <p:sp>
        <p:nvSpPr>
          <p:cNvPr id="25605" name="Rectangle 3"/>
          <p:cNvSpPr>
            <a:spLocks noGrp="1" noChangeArrowheads="1"/>
          </p:cNvSpPr>
          <p:nvPr>
            <p:ph type="title"/>
          </p:nvPr>
        </p:nvSpPr>
        <p:spPr>
          <a:xfrm>
            <a:off x="504156" y="117078"/>
            <a:ext cx="8536781" cy="1347267"/>
          </a:xfrm>
        </p:spPr>
        <p:txBody>
          <a:bodyPr>
            <a:noAutofit/>
          </a:bodyPr>
          <a:lstStyle/>
          <a:p>
            <a:pPr eaLnBrk="1" hangingPunct="1"/>
            <a:r>
              <a:rPr lang="en-US" dirty="0" smtClean="0">
                <a:solidFill>
                  <a:srgbClr val="1448F2"/>
                </a:solidFill>
              </a:rPr>
              <a:t>Integration of ALM into discovery and evaluation is work in progress</a:t>
            </a:r>
          </a:p>
        </p:txBody>
      </p:sp>
      <p:pic>
        <p:nvPicPr>
          <p:cNvPr id="25607" name="Picture 5"/>
          <p:cNvPicPr>
            <a:picLocks noChangeAspect="1" noChangeArrowheads="1"/>
          </p:cNvPicPr>
          <p:nvPr/>
        </p:nvPicPr>
        <p:blipFill>
          <a:blip r:embed="rId4"/>
          <a:srcRect/>
          <a:stretch>
            <a:fillRect/>
          </a:stretch>
        </p:blipFill>
        <p:spPr bwMode="auto">
          <a:xfrm>
            <a:off x="1884164" y="1696640"/>
            <a:ext cx="4962674" cy="4464844"/>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63"/>
            <a:ext cx="8228013" cy="731413"/>
          </a:xfrm>
        </p:spPr>
        <p:txBody>
          <a:bodyPr/>
          <a:lstStyle/>
          <a:p>
            <a:r>
              <a:rPr lang="en-US" dirty="0" err="1" smtClean="0"/>
              <a:t>ALMs</a:t>
            </a:r>
            <a:r>
              <a:rPr lang="en-US" dirty="0" smtClean="0"/>
              <a:t> at work</a:t>
            </a:r>
            <a:endParaRPr lang="en-US" dirty="0"/>
          </a:p>
        </p:txBody>
      </p:sp>
      <p:sp>
        <p:nvSpPr>
          <p:cNvPr id="4" name="Slide Number Placeholder 3"/>
          <p:cNvSpPr>
            <a:spLocks noGrp="1"/>
          </p:cNvSpPr>
          <p:nvPr>
            <p:ph type="sldNum" sz="quarter" idx="12"/>
          </p:nvPr>
        </p:nvSpPr>
        <p:spPr/>
        <p:txBody>
          <a:bodyPr/>
          <a:lstStyle/>
          <a:p>
            <a:fld id="{0B3491D9-1A07-DD4F-B66E-B8A1D1BB0437}" type="slidenum">
              <a:rPr lang="en-US" smtClean="0"/>
              <a:pPr/>
              <a:t>15</a:t>
            </a:fld>
            <a:endParaRPr lang="en-US" dirty="0"/>
          </a:p>
        </p:txBody>
      </p:sp>
      <p:sp>
        <p:nvSpPr>
          <p:cNvPr id="5" name="Text Placeholder 1"/>
          <p:cNvSpPr txBox="1">
            <a:spLocks/>
          </p:cNvSpPr>
          <p:nvPr/>
        </p:nvSpPr>
        <p:spPr>
          <a:xfrm>
            <a:off x="274638" y="1069975"/>
            <a:ext cx="5809750" cy="5954450"/>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1200" cap="none" spc="0" normalizeH="0" baseline="0" noProof="0" dirty="0" smtClean="0">
                <a:ln>
                  <a:noFill/>
                </a:ln>
                <a:solidFill>
                  <a:srgbClr val="656458"/>
                </a:solidFill>
                <a:effectLst/>
                <a:uLnTx/>
                <a:uFillTx/>
                <a:latin typeface="+mj-lt"/>
                <a:ea typeface="+mn-ea"/>
                <a:cs typeface="+mn-cs"/>
              </a:rPr>
              <a:t>article signposts</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1200" cap="none" spc="0" normalizeH="0" baseline="0" noProof="0" dirty="0" smtClean="0">
                <a:ln>
                  <a:noFill/>
                </a:ln>
                <a:solidFill>
                  <a:srgbClr val="656458"/>
                </a:solidFill>
                <a:effectLst/>
                <a:uLnTx/>
                <a:uFillTx/>
                <a:latin typeface="+mj-lt"/>
                <a:ea typeface="+mn-ea"/>
                <a:cs typeface="+mn-cs"/>
              </a:rPr>
              <a:t>search result listings</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1200" cap="none" spc="0" normalizeH="0" baseline="0" noProof="0" dirty="0" smtClean="0">
                <a:ln>
                  <a:noFill/>
                </a:ln>
                <a:solidFill>
                  <a:srgbClr val="656458"/>
                </a:solidFill>
                <a:effectLst/>
                <a:uLnTx/>
                <a:uFillTx/>
                <a:latin typeface="+mj-lt"/>
                <a:ea typeface="+mn-ea"/>
                <a:cs typeface="+mn-cs"/>
              </a:rPr>
              <a:t>sorting search results</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1200" cap="none" spc="0" normalizeH="0" baseline="0" noProof="0" dirty="0" smtClean="0">
                <a:ln>
                  <a:noFill/>
                </a:ln>
                <a:solidFill>
                  <a:srgbClr val="656458"/>
                </a:solidFill>
                <a:effectLst/>
                <a:uLnTx/>
                <a:uFillTx/>
                <a:latin typeface="+mj-lt"/>
                <a:ea typeface="+mn-ea"/>
                <a:cs typeface="+mn-cs"/>
              </a:rPr>
              <a:t>related content author listings</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1200" cap="none" spc="0" normalizeH="0" baseline="0" noProof="0" dirty="0" smtClean="0">
                <a:ln>
                  <a:noFill/>
                </a:ln>
                <a:solidFill>
                  <a:srgbClr val="656458"/>
                </a:solidFill>
                <a:effectLst/>
                <a:uLnTx/>
                <a:uFillTx/>
                <a:latin typeface="+mj-lt"/>
                <a:ea typeface="+mn-ea"/>
                <a:cs typeface="+mn-cs"/>
              </a:rPr>
              <a:t>RSS feeds</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1200" cap="none" spc="0" normalizeH="0" baseline="0" noProof="0" dirty="0" smtClean="0">
                <a:ln>
                  <a:noFill/>
                </a:ln>
                <a:solidFill>
                  <a:srgbClr val="656458"/>
                </a:solidFill>
                <a:effectLst/>
                <a:uLnTx/>
                <a:uFillTx/>
                <a:latin typeface="+mj-lt"/>
                <a:ea typeface="+mn-ea"/>
                <a:cs typeface="+mn-cs"/>
              </a:rPr>
              <a:t>[article recommendations]</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1200" cap="none" spc="0" normalizeH="0" baseline="0" noProof="0" dirty="0" smtClean="0">
                <a:ln>
                  <a:noFill/>
                </a:ln>
                <a:solidFill>
                  <a:srgbClr val="656458"/>
                </a:solidFill>
                <a:effectLst/>
                <a:uLnTx/>
                <a:uFillTx/>
                <a:latin typeface="+mj-lt"/>
                <a:ea typeface="+mn-ea"/>
                <a:cs typeface="+mn-cs"/>
              </a:rPr>
              <a:t>[researcher profiles]</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3200" b="0" i="0" u="none" strike="noStrike" kern="1200" cap="none" spc="0" normalizeH="0" baseline="0" noProof="0" dirty="0" smtClean="0">
                <a:ln>
                  <a:noFill/>
                </a:ln>
                <a:solidFill>
                  <a:srgbClr val="656458"/>
                </a:solidFill>
                <a:effectLst/>
                <a:uLnTx/>
                <a:uFillTx/>
                <a:latin typeface="+mj-lt"/>
                <a:ea typeface="+mn-ea"/>
                <a:cs typeface="+mn-cs"/>
              </a:rPr>
              <a:t>[editor assignments]</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endParaRPr kumimoji="0" lang="en-US" sz="3200" b="0" i="0" u="none" strike="noStrike" kern="1200" cap="none" spc="0" normalizeH="0" baseline="0" noProof="0" dirty="0" smtClean="0">
              <a:ln>
                <a:noFill/>
              </a:ln>
              <a:solidFill>
                <a:srgbClr val="656458"/>
              </a:solidFill>
              <a:effectLst/>
              <a:uLnTx/>
              <a:uFillTx/>
              <a:latin typeface="+mj-lt"/>
              <a:ea typeface="+mn-ea"/>
              <a:cs typeface="+mn-cs"/>
            </a:endParaRP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3200" b="0" i="0" u="none" strike="noStrike" kern="1200" cap="none" spc="0" normalizeH="0" baseline="0" noProof="0" dirty="0">
              <a:ln>
                <a:noFill/>
              </a:ln>
              <a:solidFill>
                <a:srgbClr val="656458"/>
              </a:solidFill>
              <a:effectLst/>
              <a:uLnTx/>
              <a:uFillTx/>
              <a:latin typeface="+mj-lt"/>
              <a:ea typeface="+mn-ea"/>
              <a:cs typeface="+mn-cs"/>
            </a:endParaRPr>
          </a:p>
        </p:txBody>
      </p:sp>
      <p:pic>
        <p:nvPicPr>
          <p:cNvPr id="7" name="Content Placeholder 6"/>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6185"/>
          <a:stretch>
            <a:fillRect/>
          </a:stretch>
        </p:blipFill>
        <p:spPr>
          <a:xfrm>
            <a:off x="5449388" y="105084"/>
            <a:ext cx="3733800" cy="6641791"/>
          </a:xfrm>
          <a:prstGeom prst="rect">
            <a:avLst/>
          </a:prstGeom>
          <a:ln>
            <a:solidFill>
              <a:schemeClr val="tx2">
                <a:alpha val="0"/>
              </a:schemeClr>
            </a:solid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PLOS ONE : accelerating the publication of peer-reviewed science-OK2.png">
            <a:hlinkClick r:id="rId3"/>
          </p:cNvPr>
          <p:cNvPicPr>
            <a:picLocks noChangeAspect="1"/>
          </p:cNvPicPr>
          <p:nvPr/>
        </p:nvPicPr>
        <p:blipFill>
          <a:blip r:embed="rId4"/>
          <a:srcRect t="9491"/>
          <a:stretch>
            <a:fillRect/>
          </a:stretch>
        </p:blipFill>
        <p:spPr>
          <a:xfrm>
            <a:off x="491314" y="79375"/>
            <a:ext cx="8247874" cy="6207125"/>
          </a:xfrm>
          <a:prstGeom prst="rect">
            <a:avLst/>
          </a:prstGeom>
        </p:spPr>
      </p:pic>
      <p:sp>
        <p:nvSpPr>
          <p:cNvPr id="9" name="Oval 8"/>
          <p:cNvSpPr/>
          <p:nvPr/>
        </p:nvSpPr>
        <p:spPr>
          <a:xfrm>
            <a:off x="6334125" y="666750"/>
            <a:ext cx="2047875" cy="6032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55650" y="4699000"/>
            <a:ext cx="2419350" cy="6032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LOS ONE : accelerating the publication of peer-reviewed science-OK3.png">
            <a:hlinkClick r:id="rId3"/>
          </p:cNvPr>
          <p:cNvPicPr>
            <a:picLocks noChangeAspect="1"/>
          </p:cNvPicPr>
          <p:nvPr/>
        </p:nvPicPr>
        <p:blipFill>
          <a:blip r:embed="rId4"/>
          <a:srcRect l="9722" r="8681"/>
          <a:stretch>
            <a:fillRect/>
          </a:stretch>
        </p:blipFill>
        <p:spPr>
          <a:xfrm>
            <a:off x="39182" y="293214"/>
            <a:ext cx="9104817" cy="5877364"/>
          </a:xfrm>
          <a:prstGeom prst="rect">
            <a:avLst/>
          </a:prstGeom>
        </p:spPr>
      </p:pic>
      <p:sp>
        <p:nvSpPr>
          <p:cNvPr id="10" name="Oval 9"/>
          <p:cNvSpPr/>
          <p:nvPr/>
        </p:nvSpPr>
        <p:spPr>
          <a:xfrm>
            <a:off x="777875" y="5080000"/>
            <a:ext cx="2419350" cy="6032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572250" y="920750"/>
            <a:ext cx="2047875" cy="6032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3491D9-1A07-DD4F-B66E-B8A1D1BB0437}" type="slidenum">
              <a:rPr lang="en-US" smtClean="0"/>
              <a:pPr/>
              <a:t>18</a:t>
            </a:fld>
            <a:endParaRPr lang="en-US" dirty="0"/>
          </a:p>
        </p:txBody>
      </p:sp>
      <p:pic>
        <p:nvPicPr>
          <p:cNvPr id="10" name="Picture 9" descr="PLOS Medicine: Why Most Published Research Findings Are False.png"/>
          <p:cNvPicPr>
            <a:picLocks noChangeAspect="1"/>
          </p:cNvPicPr>
          <p:nvPr/>
        </p:nvPicPr>
        <p:blipFill>
          <a:blip r:embed="rId2">
            <a:lum bright="-16000"/>
          </a:blip>
          <a:srcRect l="14063" t="6295" r="11828"/>
          <a:stretch>
            <a:fillRect/>
          </a:stretch>
        </p:blipFill>
        <p:spPr>
          <a:xfrm>
            <a:off x="444500" y="587376"/>
            <a:ext cx="7949905" cy="5765800"/>
          </a:xfrm>
          <a:prstGeom prst="rect">
            <a:avLst/>
          </a:prstGeom>
        </p:spPr>
      </p:pic>
      <p:pic>
        <p:nvPicPr>
          <p:cNvPr id="12" name="Picture 11" descr="singposts.png"/>
          <p:cNvPicPr>
            <a:picLocks noChangeAspect="1"/>
          </p:cNvPicPr>
          <p:nvPr/>
        </p:nvPicPr>
        <p:blipFill>
          <a:blip r:embed="rId3"/>
          <a:stretch>
            <a:fillRect/>
          </a:stretch>
        </p:blipFill>
        <p:spPr>
          <a:xfrm>
            <a:off x="4984750" y="1262403"/>
            <a:ext cx="3563937" cy="775946"/>
          </a:xfrm>
          <a:prstGeom prst="rect">
            <a:avLst/>
          </a:prstGeom>
          <a:ln>
            <a:solidFill>
              <a:srgbClr val="1448F2"/>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3491D9-1A07-DD4F-B66E-B8A1D1BB0437}" type="slidenum">
              <a:rPr lang="en-US" smtClean="0"/>
              <a:pPr/>
              <a:t>19</a:t>
            </a:fld>
            <a:endParaRPr lang="en-US"/>
          </a:p>
        </p:txBody>
      </p:sp>
      <p:pic>
        <p:nvPicPr>
          <p:cNvPr id="2050" name="Picture 2"/>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3451"/>
          <a:stretch/>
        </p:blipFill>
        <p:spPr bwMode="auto">
          <a:xfrm>
            <a:off x="323850" y="466725"/>
            <a:ext cx="6046788" cy="5581650"/>
          </a:xfrm>
          <a:prstGeom prst="rect">
            <a:avLst/>
          </a:prstGeom>
          <a:noFill/>
          <a:ln w="9525">
            <a:no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
        <p:nvSpPr>
          <p:cNvPr id="4" name="Content Placeholder 3"/>
          <p:cNvSpPr>
            <a:spLocks noGrp="1"/>
          </p:cNvSpPr>
          <p:nvPr>
            <p:ph sz="half" idx="2"/>
          </p:nvPr>
        </p:nvSpPr>
        <p:spPr>
          <a:xfrm>
            <a:off x="6038850" y="3733800"/>
            <a:ext cx="2943225" cy="2667000"/>
          </a:xfrm>
        </p:spPr>
        <p:txBody>
          <a:bodyPr>
            <a:normAutofit/>
          </a:bodyPr>
          <a:lstStyle/>
          <a:p>
            <a:pPr marL="114300" indent="-114300">
              <a:buFont typeface="Arial" pitchFamily="34" charset="0"/>
              <a:buChar char="•"/>
            </a:pPr>
            <a:r>
              <a:rPr lang="en-US" sz="2000" dirty="0" smtClean="0"/>
              <a:t>Average usage: </a:t>
            </a:r>
            <a:r>
              <a:rPr lang="en-US" sz="2000" dirty="0" smtClean="0"/>
              <a:t>c</a:t>
            </a:r>
            <a:r>
              <a:rPr lang="en-US" sz="2000" dirty="0" smtClean="0"/>
              <a:t>alculation </a:t>
            </a:r>
            <a:r>
              <a:rPr lang="en-US" sz="2000" dirty="0" smtClean="0"/>
              <a:t>for 1</a:t>
            </a:r>
            <a:r>
              <a:rPr lang="en-US" sz="2000" baseline="30000" dirty="0" smtClean="0"/>
              <a:t>st</a:t>
            </a:r>
            <a:r>
              <a:rPr lang="en-US" sz="2000" dirty="0" smtClean="0"/>
              <a:t> &amp; 2</a:t>
            </a:r>
            <a:r>
              <a:rPr lang="en-US" sz="2000" baseline="30000" dirty="0" smtClean="0"/>
              <a:t>nd</a:t>
            </a:r>
            <a:r>
              <a:rPr lang="en-US" sz="2000" dirty="0" smtClean="0"/>
              <a:t> level subject categories available</a:t>
            </a:r>
          </a:p>
          <a:p>
            <a:pPr marL="114300" indent="-114300">
              <a:buFont typeface="Arial" pitchFamily="34" charset="0"/>
              <a:buChar char="•"/>
            </a:pPr>
            <a:r>
              <a:rPr lang="en-US" sz="2000" dirty="0" smtClean="0"/>
              <a:t>Incorporates papers of same publication year</a:t>
            </a:r>
          </a:p>
          <a:p>
            <a:pPr marL="114300" indent="-114300">
              <a:buFont typeface="Arial" pitchFamily="34" charset="0"/>
              <a:buChar char="•"/>
            </a:pPr>
            <a:r>
              <a:rPr lang="en-US" sz="2000" dirty="0" smtClean="0"/>
              <a:t>Full reference set displayed (link)</a:t>
            </a:r>
            <a:endParaRPr lang="en-US" sz="2000" dirty="0"/>
          </a:p>
        </p:txBody>
      </p:sp>
      <p:sp>
        <p:nvSpPr>
          <p:cNvPr id="8" name="Frame 7"/>
          <p:cNvSpPr/>
          <p:nvPr/>
        </p:nvSpPr>
        <p:spPr>
          <a:xfrm>
            <a:off x="1778000" y="3317875"/>
            <a:ext cx="2174875" cy="254000"/>
          </a:xfrm>
          <a:prstGeom prst="frame">
            <a:avLst/>
          </a:prstGeom>
          <a:solidFill>
            <a:srgbClr val="800000"/>
          </a:solidFill>
          <a:ln w="635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Left-Right Arrow 8"/>
          <p:cNvSpPr/>
          <p:nvPr/>
        </p:nvSpPr>
        <p:spPr>
          <a:xfrm>
            <a:off x="5111750" y="4492624"/>
            <a:ext cx="736600" cy="142875"/>
          </a:xfrm>
          <a:prstGeom prst="lef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a:spLocks noGrp="1"/>
          </p:cNvSpPr>
          <p:nvPr>
            <p:ph sz="half" idx="2"/>
          </p:nvPr>
        </p:nvSpPr>
        <p:spPr>
          <a:xfrm>
            <a:off x="6032500" y="2854325"/>
            <a:ext cx="2943225" cy="908050"/>
          </a:xfrm>
        </p:spPr>
        <p:txBody>
          <a:bodyPr>
            <a:normAutofit/>
          </a:bodyPr>
          <a:lstStyle/>
          <a:p>
            <a:pPr marL="114300" indent="-114300">
              <a:buFont typeface="Arial" pitchFamily="34" charset="0"/>
              <a:buChar char="•"/>
            </a:pPr>
            <a:r>
              <a:rPr lang="en-US" sz="2000" dirty="0" smtClean="0"/>
              <a:t>Views-downloads ratio</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6329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91D9-1A07-DD4F-B66E-B8A1D1BB0437}" type="slidenum">
              <a:rPr lang="en-US" smtClean="0"/>
              <a:pPr/>
              <a:t>2</a:t>
            </a:fld>
            <a:endParaRPr lang="en-US" dirty="0"/>
          </a:p>
        </p:txBody>
      </p:sp>
      <p:sp>
        <p:nvSpPr>
          <p:cNvPr id="3" name="Title 2"/>
          <p:cNvSpPr>
            <a:spLocks noGrp="1"/>
          </p:cNvSpPr>
          <p:nvPr>
            <p:ph type="title"/>
          </p:nvPr>
        </p:nvSpPr>
        <p:spPr>
          <a:xfrm>
            <a:off x="457200" y="136525"/>
            <a:ext cx="8305800" cy="730250"/>
          </a:xfrm>
        </p:spPr>
        <p:txBody>
          <a:bodyPr/>
          <a:lstStyle/>
          <a:p>
            <a:r>
              <a:rPr lang="en-US" dirty="0" smtClean="0"/>
              <a:t>PLOS: Brief History</a:t>
            </a:r>
            <a:endParaRPr lang="en-US" dirty="0"/>
          </a:p>
        </p:txBody>
      </p:sp>
      <p:sp>
        <p:nvSpPr>
          <p:cNvPr id="4" name="Rectangle 3"/>
          <p:cNvSpPr/>
          <p:nvPr/>
        </p:nvSpPr>
        <p:spPr>
          <a:xfrm>
            <a:off x="457200" y="1453714"/>
            <a:ext cx="8266113" cy="3539430"/>
          </a:xfrm>
          <a:prstGeom prst="rect">
            <a:avLst/>
          </a:prstGeom>
        </p:spPr>
        <p:txBody>
          <a:bodyPr wrap="square">
            <a:spAutoFit/>
          </a:bodyPr>
          <a:lstStyle/>
          <a:p>
            <a:pPr marL="571500" indent="-571500">
              <a:buFont typeface="Arial" pitchFamily="34" charset="0"/>
              <a:buChar char="•"/>
            </a:pPr>
            <a:r>
              <a:rPr lang="en-US" sz="3200" dirty="0" smtClean="0">
                <a:solidFill>
                  <a:schemeClr val="tx2"/>
                </a:solidFill>
              </a:rPr>
              <a:t>Founded in 2003 as an open access publisher, Public Library of Science</a:t>
            </a:r>
          </a:p>
          <a:p>
            <a:pPr marL="571500" indent="-571500">
              <a:buFont typeface="Arial" pitchFamily="34" charset="0"/>
              <a:buChar char="•"/>
            </a:pPr>
            <a:r>
              <a:rPr lang="en-US" sz="3200" dirty="0" smtClean="0">
                <a:solidFill>
                  <a:schemeClr val="tx2"/>
                </a:solidFill>
              </a:rPr>
              <a:t>Seven journals today in life sciences &amp; biomedical science</a:t>
            </a:r>
          </a:p>
          <a:p>
            <a:pPr marL="571500" indent="-571500">
              <a:buFont typeface="Arial" pitchFamily="34" charset="0"/>
              <a:buChar char="•"/>
            </a:pPr>
            <a:r>
              <a:rPr lang="en-US" sz="3200" dirty="0" smtClean="0">
                <a:solidFill>
                  <a:schemeClr val="tx2"/>
                </a:solidFill>
              </a:rPr>
              <a:t>Published 80k+ articles to date</a:t>
            </a:r>
          </a:p>
          <a:p>
            <a:pPr marL="571500" indent="-571500">
              <a:buFont typeface="Arial" pitchFamily="34" charset="0"/>
              <a:buChar char="•"/>
            </a:pPr>
            <a:r>
              <a:rPr lang="en-US" sz="3200" dirty="0" smtClean="0">
                <a:solidFill>
                  <a:schemeClr val="tx2"/>
                </a:solidFill>
              </a:rPr>
              <a:t>Mission: transform scholarly communications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B3491D9-1A07-DD4F-B66E-B8A1D1BB0437}" type="slidenum">
              <a:rPr lang="en-US" smtClean="0"/>
              <a:pPr/>
              <a:t>20</a:t>
            </a:fld>
            <a:endParaRPr lang="en-US"/>
          </a:p>
        </p:txBody>
      </p:sp>
      <p:sp>
        <p:nvSpPr>
          <p:cNvPr id="8" name="Text Placeholder 7"/>
          <p:cNvSpPr>
            <a:spLocks noGrp="1"/>
          </p:cNvSpPr>
          <p:nvPr>
            <p:ph type="body" sz="half" idx="22"/>
          </p:nvPr>
        </p:nvSpPr>
        <p:spPr>
          <a:xfrm>
            <a:off x="-3871912" y="2500883"/>
            <a:ext cx="3978275" cy="804862"/>
          </a:xfrm>
        </p:spPr>
        <p:txBody>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133" b="2141"/>
          <a:stretch/>
        </p:blipFill>
        <p:spPr bwMode="auto">
          <a:xfrm>
            <a:off x="282990" y="85724"/>
            <a:ext cx="3561573" cy="668020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11" name="Title 1"/>
          <p:cNvSpPr>
            <a:spLocks noGrp="1"/>
          </p:cNvSpPr>
          <p:nvPr>
            <p:ph type="title"/>
          </p:nvPr>
        </p:nvSpPr>
        <p:spPr>
          <a:xfrm>
            <a:off x="4095749" y="24963"/>
            <a:ext cx="4143375" cy="731413"/>
          </a:xfrm>
        </p:spPr>
        <p:txBody>
          <a:bodyPr/>
          <a:lstStyle/>
          <a:p>
            <a:r>
              <a:rPr lang="en-US" dirty="0" smtClean="0"/>
              <a:t>ALM Reports</a:t>
            </a:r>
            <a:endParaRPr lang="en-US" dirty="0"/>
          </a:p>
        </p:txBody>
      </p:sp>
      <p:sp>
        <p:nvSpPr>
          <p:cNvPr id="10" name="Rectangle 9"/>
          <p:cNvSpPr/>
          <p:nvPr/>
        </p:nvSpPr>
        <p:spPr>
          <a:xfrm>
            <a:off x="3962399" y="1013936"/>
            <a:ext cx="4943476" cy="5386090"/>
          </a:xfrm>
          <a:prstGeom prst="rect">
            <a:avLst/>
          </a:prstGeom>
        </p:spPr>
        <p:txBody>
          <a:bodyPr wrap="square">
            <a:spAutoFit/>
          </a:bodyPr>
          <a:lstStyle/>
          <a:p>
            <a:r>
              <a:rPr lang="en-US" sz="2200" dirty="0" smtClean="0">
                <a:solidFill>
                  <a:schemeClr val="tx2"/>
                </a:solidFill>
              </a:rPr>
              <a:t>The ALM Reports application allows researchers, institutions</a:t>
            </a:r>
            <a:r>
              <a:rPr lang="en-US" sz="2200" dirty="0">
                <a:solidFill>
                  <a:schemeClr val="tx2"/>
                </a:solidFill>
              </a:rPr>
              <a:t> </a:t>
            </a:r>
            <a:r>
              <a:rPr lang="en-US" sz="2200" dirty="0" smtClean="0">
                <a:solidFill>
                  <a:schemeClr val="tx2"/>
                </a:solidFill>
              </a:rPr>
              <a:t>&amp; funders to: </a:t>
            </a:r>
          </a:p>
          <a:p>
            <a:pPr marL="342900" indent="-342900">
              <a:buFont typeface="Arial" pitchFamily="34" charset="0"/>
              <a:buChar char="•"/>
            </a:pPr>
            <a:r>
              <a:rPr lang="en-US" sz="2200" dirty="0" smtClean="0">
                <a:solidFill>
                  <a:schemeClr val="tx2"/>
                </a:solidFill>
              </a:rPr>
              <a:t>create </a:t>
            </a:r>
            <a:r>
              <a:rPr lang="en-US" sz="2200" dirty="0">
                <a:solidFill>
                  <a:schemeClr val="tx2"/>
                </a:solidFill>
              </a:rPr>
              <a:t>a report of the ALMs for a single or set of PLOS </a:t>
            </a:r>
            <a:r>
              <a:rPr lang="en-US" sz="2200" dirty="0" smtClean="0">
                <a:solidFill>
                  <a:schemeClr val="tx2"/>
                </a:solidFill>
              </a:rPr>
              <a:t>articles  </a:t>
            </a:r>
          </a:p>
          <a:p>
            <a:pPr marL="342900" indent="-342900">
              <a:buFont typeface="Arial" pitchFamily="34" charset="0"/>
              <a:buChar char="•"/>
            </a:pPr>
            <a:r>
              <a:rPr lang="en-US" sz="2200" dirty="0" smtClean="0">
                <a:solidFill>
                  <a:schemeClr val="tx2"/>
                </a:solidFill>
              </a:rPr>
              <a:t>view </a:t>
            </a:r>
            <a:r>
              <a:rPr lang="en-US" sz="2200" dirty="0">
                <a:solidFill>
                  <a:schemeClr val="tx2"/>
                </a:solidFill>
              </a:rPr>
              <a:t>a summary of the metrics along with an accompanying set of data visualizations. </a:t>
            </a:r>
            <a:endParaRPr lang="en-US" sz="2200" dirty="0" smtClean="0">
              <a:solidFill>
                <a:schemeClr val="tx2"/>
              </a:solidFill>
            </a:endParaRPr>
          </a:p>
          <a:p>
            <a:pPr marL="342900" indent="-342900">
              <a:buFont typeface="Arial" pitchFamily="34" charset="0"/>
              <a:buChar char="•"/>
            </a:pPr>
            <a:endParaRPr lang="en-US" sz="1000" dirty="0" smtClean="0">
              <a:solidFill>
                <a:schemeClr val="tx2"/>
              </a:solidFill>
            </a:endParaRPr>
          </a:p>
          <a:p>
            <a:r>
              <a:rPr lang="en-US" sz="2200" dirty="0" smtClean="0">
                <a:solidFill>
                  <a:schemeClr val="tx2"/>
                </a:solidFill>
              </a:rPr>
              <a:t>Users will be able to search based on: </a:t>
            </a:r>
          </a:p>
          <a:p>
            <a:pPr marL="342900" indent="-342900">
              <a:buFont typeface="Arial" pitchFamily="34" charset="0"/>
              <a:buChar char="•"/>
            </a:pPr>
            <a:r>
              <a:rPr lang="en-US" sz="2200" dirty="0">
                <a:solidFill>
                  <a:schemeClr val="tx2"/>
                </a:solidFill>
              </a:rPr>
              <a:t>k</a:t>
            </a:r>
            <a:r>
              <a:rPr lang="en-US" sz="2200" dirty="0" smtClean="0">
                <a:solidFill>
                  <a:schemeClr val="tx2"/>
                </a:solidFill>
              </a:rPr>
              <a:t>eyword</a:t>
            </a:r>
          </a:p>
          <a:p>
            <a:pPr marL="342900" indent="-342900">
              <a:buFont typeface="Arial" pitchFamily="34" charset="0"/>
              <a:buChar char="•"/>
            </a:pPr>
            <a:r>
              <a:rPr lang="en-US" sz="2200" dirty="0" smtClean="0">
                <a:solidFill>
                  <a:schemeClr val="tx2"/>
                </a:solidFill>
              </a:rPr>
              <a:t>author name &amp; country </a:t>
            </a:r>
          </a:p>
          <a:p>
            <a:pPr marL="342900" indent="-342900">
              <a:buFont typeface="Arial" pitchFamily="34" charset="0"/>
              <a:buChar char="•"/>
            </a:pPr>
            <a:r>
              <a:rPr lang="en-US" sz="2200" dirty="0">
                <a:solidFill>
                  <a:schemeClr val="tx2"/>
                </a:solidFill>
              </a:rPr>
              <a:t>i</a:t>
            </a:r>
            <a:r>
              <a:rPr lang="en-US" sz="2200" dirty="0" smtClean="0">
                <a:solidFill>
                  <a:schemeClr val="tx2"/>
                </a:solidFill>
              </a:rPr>
              <a:t>nstitution</a:t>
            </a:r>
          </a:p>
          <a:p>
            <a:pPr marL="342900" indent="-342900">
              <a:buFont typeface="Arial" pitchFamily="34" charset="0"/>
              <a:buChar char="•"/>
            </a:pPr>
            <a:r>
              <a:rPr lang="en-US" sz="2200" dirty="0" smtClean="0">
                <a:solidFill>
                  <a:schemeClr val="tx2"/>
                </a:solidFill>
              </a:rPr>
              <a:t>publication date</a:t>
            </a:r>
          </a:p>
          <a:p>
            <a:pPr marL="342900" indent="-342900">
              <a:buFont typeface="Arial" pitchFamily="34" charset="0"/>
              <a:buChar char="•"/>
            </a:pPr>
            <a:r>
              <a:rPr lang="en-US" sz="2200" dirty="0" smtClean="0">
                <a:solidFill>
                  <a:schemeClr val="tx2"/>
                </a:solidFill>
              </a:rPr>
              <a:t>subject areas</a:t>
            </a:r>
          </a:p>
          <a:p>
            <a:pPr marL="342900" indent="-342900">
              <a:buFont typeface="Arial" pitchFamily="34" charset="0"/>
              <a:buChar char="•"/>
            </a:pPr>
            <a:r>
              <a:rPr lang="en-US" sz="2200" dirty="0" smtClean="0">
                <a:solidFill>
                  <a:schemeClr val="tx2"/>
                </a:solidFill>
              </a:rPr>
              <a:t>funder</a:t>
            </a:r>
          </a:p>
          <a:p>
            <a:endParaRPr lang="en-US" sz="1000" dirty="0" smtClean="0">
              <a:solidFill>
                <a:schemeClr val="tx2"/>
              </a:solidFill>
            </a:endParaRPr>
          </a:p>
          <a:p>
            <a:r>
              <a:rPr lang="en-US" b="1" i="1" dirty="0" err="1" smtClean="0">
                <a:solidFill>
                  <a:schemeClr val="tx2"/>
                </a:solidFill>
              </a:rPr>
              <a:t>almreports.plos.org</a:t>
            </a:r>
            <a:endParaRPr lang="en-US" b="1" i="1" dirty="0">
              <a:solidFill>
                <a:schemeClr val="tx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089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B3491D9-1A07-DD4F-B66E-B8A1D1BB0437}" type="slidenum">
              <a:rPr lang="en-US" smtClean="0"/>
              <a:pPr/>
              <a:t>21</a:t>
            </a:fld>
            <a:endParaRPr lang="en-US"/>
          </a:p>
        </p:txBody>
      </p:sp>
      <p:pic>
        <p:nvPicPr>
          <p:cNvPr id="4098"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8125" y="1409700"/>
            <a:ext cx="5277697" cy="46101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7559" b="2771"/>
          <a:stretch/>
        </p:blipFill>
        <p:spPr bwMode="auto">
          <a:xfrm>
            <a:off x="6038850" y="191147"/>
            <a:ext cx="2849251" cy="641855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12" name="Title 1"/>
          <p:cNvSpPr>
            <a:spLocks noGrp="1"/>
          </p:cNvSpPr>
          <p:nvPr>
            <p:ph type="title"/>
          </p:nvPr>
        </p:nvSpPr>
        <p:spPr>
          <a:xfrm>
            <a:off x="409575" y="19194"/>
            <a:ext cx="4143375" cy="731413"/>
          </a:xfrm>
        </p:spPr>
        <p:txBody>
          <a:bodyPr/>
          <a:lstStyle/>
          <a:p>
            <a:r>
              <a:rPr lang="en-US" dirty="0" smtClean="0"/>
              <a:t>ALM Reports</a:t>
            </a:r>
            <a:endParaRPr lang="en-US" dirty="0"/>
          </a:p>
        </p:txBody>
      </p:sp>
      <p:sp>
        <p:nvSpPr>
          <p:cNvPr id="10" name="Rectangle 9"/>
          <p:cNvSpPr/>
          <p:nvPr/>
        </p:nvSpPr>
        <p:spPr>
          <a:xfrm>
            <a:off x="409575" y="882134"/>
            <a:ext cx="5524500" cy="369332"/>
          </a:xfrm>
          <a:prstGeom prst="rect">
            <a:avLst/>
          </a:prstGeom>
        </p:spPr>
        <p:txBody>
          <a:bodyPr wrap="square">
            <a:spAutoFit/>
          </a:bodyPr>
          <a:lstStyle/>
          <a:p>
            <a:pPr algn="just"/>
            <a:r>
              <a:rPr lang="en-US" b="1" dirty="0" smtClean="0">
                <a:solidFill>
                  <a:schemeClr val="tx2"/>
                </a:solidFill>
              </a:rPr>
              <a:t>Metrics                                          Visualizations </a:t>
            </a:r>
            <a:endParaRPr lang="en-US" b="1" dirty="0">
              <a:solidFill>
                <a:schemeClr val="tx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8294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73062" y="1137048"/>
            <a:ext cx="7913688" cy="3262432"/>
          </a:xfrm>
          <a:prstGeom prst="rect">
            <a:avLst/>
          </a:prstGeom>
          <a:noFill/>
        </p:spPr>
        <p:txBody>
          <a:bodyPr wrap="square" rtlCol="0">
            <a:spAutoFit/>
          </a:bodyPr>
          <a:lstStyle/>
          <a:p>
            <a:r>
              <a:rPr lang="en-US" sz="2400" dirty="0" smtClean="0">
                <a:solidFill>
                  <a:schemeClr val="tx2"/>
                </a:solidFill>
              </a:rPr>
              <a:t>Researchers use ALMs in various ways to track and communicate the progress of their work*:</a:t>
            </a:r>
          </a:p>
          <a:p>
            <a:endParaRPr lang="en-US" b="1" dirty="0" smtClean="0">
              <a:solidFill>
                <a:schemeClr val="tx2"/>
              </a:solidFill>
            </a:endParaRPr>
          </a:p>
          <a:p>
            <a:r>
              <a:rPr lang="en-US" sz="2400" b="1" dirty="0" smtClean="0">
                <a:solidFill>
                  <a:schemeClr val="tx2"/>
                </a:solidFill>
              </a:rPr>
              <a:t>With Whom? </a:t>
            </a:r>
          </a:p>
          <a:p>
            <a:r>
              <a:rPr lang="en-US" sz="2400" dirty="0" smtClean="0">
                <a:solidFill>
                  <a:schemeClr val="tx2"/>
                </a:solidFill>
              </a:rPr>
              <a:t>University administrators, funding organizations (program managers), research collaborators, public relations departments &amp; other promotion outlets</a:t>
            </a:r>
          </a:p>
          <a:p>
            <a:endParaRPr lang="en-US" dirty="0" smtClean="0">
              <a:solidFill>
                <a:schemeClr val="tx2"/>
              </a:solidFill>
            </a:endParaRPr>
          </a:p>
          <a:p>
            <a:r>
              <a:rPr lang="en-US" sz="2400" b="1" dirty="0" smtClean="0">
                <a:solidFill>
                  <a:schemeClr val="tx2"/>
                </a:solidFill>
              </a:rPr>
              <a:t>How? </a:t>
            </a:r>
            <a:r>
              <a:rPr lang="en-US" sz="2400" dirty="0" smtClean="0">
                <a:solidFill>
                  <a:schemeClr val="tx2"/>
                </a:solidFill>
              </a:rPr>
              <a:t> </a:t>
            </a:r>
          </a:p>
        </p:txBody>
      </p:sp>
      <p:sp>
        <p:nvSpPr>
          <p:cNvPr id="5" name="Rectangle 2"/>
          <p:cNvSpPr txBox="1">
            <a:spLocks noChangeArrowheads="1"/>
          </p:cNvSpPr>
          <p:nvPr/>
        </p:nvSpPr>
        <p:spPr>
          <a:xfrm>
            <a:off x="381000" y="339725"/>
            <a:ext cx="8421688" cy="1143000"/>
          </a:xfrm>
          <a:prstGeom prst="rect">
            <a:avLst/>
          </a:prstGeom>
        </p:spPr>
        <p:txBody>
          <a:bodyP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fontAlgn="base">
              <a:spcBef>
                <a:spcPct val="0"/>
              </a:spcBef>
              <a:spcAft>
                <a:spcPct val="0"/>
              </a:spcAft>
              <a:defRPr sz="2800" b="1">
                <a:solidFill>
                  <a:schemeClr val="accent2"/>
                </a:solidFill>
                <a:latin typeface="Verdana" pitchFamily="34" charset="0"/>
              </a:defRPr>
            </a:lvl6pPr>
            <a:lvl7pPr marL="914400" algn="l" rtl="0" fontAlgn="base">
              <a:spcBef>
                <a:spcPct val="0"/>
              </a:spcBef>
              <a:spcAft>
                <a:spcPct val="0"/>
              </a:spcAft>
              <a:defRPr sz="2800" b="1">
                <a:solidFill>
                  <a:schemeClr val="accent2"/>
                </a:solidFill>
                <a:latin typeface="Verdana" pitchFamily="34" charset="0"/>
              </a:defRPr>
            </a:lvl7pPr>
            <a:lvl8pPr marL="1371600" algn="l" rtl="0" fontAlgn="base">
              <a:spcBef>
                <a:spcPct val="0"/>
              </a:spcBef>
              <a:spcAft>
                <a:spcPct val="0"/>
              </a:spcAft>
              <a:defRPr sz="2800" b="1">
                <a:solidFill>
                  <a:schemeClr val="accent2"/>
                </a:solidFill>
                <a:latin typeface="Verdana" pitchFamily="34" charset="0"/>
              </a:defRPr>
            </a:lvl8pPr>
            <a:lvl9pPr marL="1828800" algn="l" rtl="0" fontAlgn="base">
              <a:spcBef>
                <a:spcPct val="0"/>
              </a:spcBef>
              <a:spcAft>
                <a:spcPct val="0"/>
              </a:spcAft>
              <a:defRPr sz="2800" b="1">
                <a:solidFill>
                  <a:schemeClr val="accent2"/>
                </a:solidFill>
                <a:latin typeface="Verdana" pitchFamily="34" charset="0"/>
              </a:defRPr>
            </a:lvl9pPr>
          </a:lstStyle>
          <a:p>
            <a:pPr eaLnBrk="1" hangingPunct="1"/>
            <a:r>
              <a:rPr lang="en-GB" sz="3200" dirty="0" smtClean="0">
                <a:solidFill>
                  <a:schemeClr val="accent1"/>
                </a:solidFill>
              </a:rPr>
              <a:t>Expanding</a:t>
            </a:r>
            <a:r>
              <a:rPr lang="en-GB" sz="3200" dirty="0" smtClean="0">
                <a:solidFill>
                  <a:schemeClr val="tx1"/>
                </a:solidFill>
              </a:rPr>
              <a:t> </a:t>
            </a:r>
            <a:r>
              <a:rPr lang="en-GB" sz="3200" dirty="0" smtClean="0">
                <a:solidFill>
                  <a:schemeClr val="accent1"/>
                </a:solidFill>
              </a:rPr>
              <a:t>utilization outside PLOS</a:t>
            </a:r>
            <a:endParaRPr lang="en-GB" sz="3200" dirty="0">
              <a:solidFill>
                <a:schemeClr val="accent1"/>
              </a:solidFill>
            </a:endParaRPr>
          </a:p>
        </p:txBody>
      </p:sp>
      <p:graphicFrame>
        <p:nvGraphicFramePr>
          <p:cNvPr id="7" name="Table 6"/>
          <p:cNvGraphicFramePr>
            <a:graphicFrameLocks noGrp="1"/>
          </p:cNvGraphicFramePr>
          <p:nvPr/>
        </p:nvGraphicFramePr>
        <p:xfrm>
          <a:off x="373062" y="4299783"/>
          <a:ext cx="8310563" cy="1920240"/>
        </p:xfrm>
        <a:graphic>
          <a:graphicData uri="http://schemas.openxmlformats.org/drawingml/2006/table">
            <a:tbl>
              <a:tblPr firstRow="1" bandRow="1">
                <a:tableStyleId>{5C22544A-7EE6-4342-B048-85BDC9FD1C3A}</a:tableStyleId>
              </a:tblPr>
              <a:tblGrid>
                <a:gridCol w="3730625"/>
                <a:gridCol w="4579938"/>
              </a:tblGrid>
              <a:tr h="370840">
                <a:tc>
                  <a:txBody>
                    <a:bodyPr/>
                    <a:lstStyle/>
                    <a:p>
                      <a:r>
                        <a:rPr lang="en-US" sz="2000" b="0" dirty="0" smtClean="0">
                          <a:solidFill>
                            <a:schemeClr val="tx2"/>
                          </a:solidFill>
                        </a:rPr>
                        <a:t>Formally: </a:t>
                      </a:r>
                    </a:p>
                    <a:p>
                      <a:pPr marL="174625" indent="-174625">
                        <a:buFont typeface="Arial"/>
                        <a:buChar char="•"/>
                      </a:pPr>
                      <a:r>
                        <a:rPr lang="en-US" sz="2000" b="0" dirty="0" smtClean="0">
                          <a:solidFill>
                            <a:schemeClr val="tx2"/>
                          </a:solidFill>
                        </a:rPr>
                        <a:t>Curriculum Vitae</a:t>
                      </a:r>
                    </a:p>
                    <a:p>
                      <a:pPr marL="174625" indent="-174625">
                        <a:buFont typeface="Arial"/>
                        <a:buChar char="•"/>
                      </a:pPr>
                      <a:r>
                        <a:rPr lang="en-US" sz="2000" b="0" dirty="0" smtClean="0">
                          <a:solidFill>
                            <a:schemeClr val="tx2"/>
                          </a:solidFill>
                        </a:rPr>
                        <a:t>grant &amp; funding applications</a:t>
                      </a:r>
                    </a:p>
                    <a:p>
                      <a:pPr marL="174625" indent="-174625">
                        <a:buFont typeface="Arial"/>
                        <a:buChar char="•"/>
                      </a:pPr>
                      <a:r>
                        <a:rPr lang="en-US" sz="2000" b="0" dirty="0" smtClean="0">
                          <a:solidFill>
                            <a:schemeClr val="tx2"/>
                          </a:solidFill>
                        </a:rPr>
                        <a:t>research assessments</a:t>
                      </a:r>
                    </a:p>
                    <a:p>
                      <a:pPr marL="174625" indent="-174625">
                        <a:buFont typeface="Arial"/>
                        <a:buChar char="•"/>
                      </a:pPr>
                      <a:r>
                        <a:rPr lang="en-US" sz="2000" b="0" dirty="0" smtClean="0">
                          <a:solidFill>
                            <a:schemeClr val="tx2"/>
                          </a:solidFill>
                        </a:rPr>
                        <a:t>progress &amp; merit report</a:t>
                      </a:r>
                    </a:p>
                    <a:p>
                      <a:pPr marL="174625" indent="-174625">
                        <a:buFont typeface="Arial"/>
                        <a:buChar char="•"/>
                      </a:pPr>
                      <a:r>
                        <a:rPr lang="en-US" sz="2000" b="0" dirty="0" smtClean="0">
                          <a:solidFill>
                            <a:schemeClr val="tx2"/>
                          </a:solidFill>
                        </a:rPr>
                        <a:t>research reports</a:t>
                      </a: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u="none" dirty="0" smtClean="0">
                          <a:solidFill>
                            <a:schemeClr val="tx2"/>
                          </a:solidFill>
                        </a:rPr>
                        <a:t>Informally:</a:t>
                      </a:r>
                    </a:p>
                    <a:p>
                      <a:pPr marL="174625" marR="0" indent="-174625" algn="l" defTabSz="457200" rtl="0" eaLnBrk="1" fontAlgn="auto" latinLnBrk="0" hangingPunct="1">
                        <a:lnSpc>
                          <a:spcPct val="100000"/>
                        </a:lnSpc>
                        <a:spcBef>
                          <a:spcPts val="0"/>
                        </a:spcBef>
                        <a:spcAft>
                          <a:spcPts val="0"/>
                        </a:spcAft>
                        <a:buClrTx/>
                        <a:buSzTx/>
                        <a:buFont typeface="Arial"/>
                        <a:buChar char="•"/>
                        <a:tabLst/>
                        <a:defRPr/>
                      </a:pPr>
                      <a:r>
                        <a:rPr lang="en-US" sz="2000" b="0" u="none" dirty="0" smtClean="0">
                          <a:solidFill>
                            <a:schemeClr val="tx2"/>
                          </a:solidFill>
                        </a:rPr>
                        <a:t>blogs,</a:t>
                      </a:r>
                    </a:p>
                    <a:p>
                      <a:pPr marL="174625" marR="0" indent="-174625" algn="l" defTabSz="457200" rtl="0" eaLnBrk="1" fontAlgn="auto" latinLnBrk="0" hangingPunct="1">
                        <a:lnSpc>
                          <a:spcPct val="100000"/>
                        </a:lnSpc>
                        <a:spcBef>
                          <a:spcPts val="0"/>
                        </a:spcBef>
                        <a:spcAft>
                          <a:spcPts val="0"/>
                        </a:spcAft>
                        <a:buClrTx/>
                        <a:buSzTx/>
                        <a:buFont typeface="Arial"/>
                        <a:buChar char="•"/>
                        <a:tabLst/>
                        <a:defRPr/>
                      </a:pPr>
                      <a:r>
                        <a:rPr lang="en-US" sz="2000" b="0" u="none" dirty="0" smtClean="0">
                          <a:solidFill>
                            <a:schemeClr val="tx2"/>
                          </a:solidFill>
                        </a:rPr>
                        <a:t>presentations,</a:t>
                      </a:r>
                    </a:p>
                    <a:p>
                      <a:pPr marL="174625" marR="0" indent="-174625" algn="l" defTabSz="457200" rtl="0" eaLnBrk="1" fontAlgn="auto" latinLnBrk="0" hangingPunct="1">
                        <a:lnSpc>
                          <a:spcPct val="100000"/>
                        </a:lnSpc>
                        <a:spcBef>
                          <a:spcPts val="0"/>
                        </a:spcBef>
                        <a:spcAft>
                          <a:spcPts val="0"/>
                        </a:spcAft>
                        <a:buClrTx/>
                        <a:buSzTx/>
                        <a:buFont typeface="Arial"/>
                        <a:buChar char="•"/>
                        <a:tabLst/>
                        <a:defRPr/>
                      </a:pPr>
                      <a:r>
                        <a:rPr lang="en-US" sz="2000" b="0" u="none" dirty="0" smtClean="0">
                          <a:solidFill>
                            <a:schemeClr val="tx2"/>
                          </a:solidFill>
                        </a:rPr>
                        <a:t>twitter</a:t>
                      </a:r>
                    </a:p>
                    <a:p>
                      <a:pPr marL="174625" marR="0" indent="-174625" algn="l" defTabSz="457200" rtl="0" eaLnBrk="1" fontAlgn="auto" latinLnBrk="0" hangingPunct="1">
                        <a:lnSpc>
                          <a:spcPct val="100000"/>
                        </a:lnSpc>
                        <a:spcBef>
                          <a:spcPts val="0"/>
                        </a:spcBef>
                        <a:spcAft>
                          <a:spcPts val="0"/>
                        </a:spcAft>
                        <a:buClrTx/>
                        <a:buSzTx/>
                        <a:buFont typeface="Arial"/>
                        <a:buChar char="•"/>
                        <a:tabLst/>
                        <a:defRPr/>
                      </a:pPr>
                      <a:r>
                        <a:rPr lang="en-US" sz="2000" b="0" u="none" dirty="0" smtClean="0">
                          <a:solidFill>
                            <a:schemeClr val="tx2"/>
                          </a:solidFill>
                        </a:rPr>
                        <a:t>web postings, conversations</a:t>
                      </a:r>
                    </a:p>
                    <a:p>
                      <a:pPr marL="174625" marR="0" indent="-174625" algn="l" defTabSz="457200" rtl="0" eaLnBrk="1" fontAlgn="auto" latinLnBrk="0" hangingPunct="1">
                        <a:lnSpc>
                          <a:spcPct val="100000"/>
                        </a:lnSpc>
                        <a:spcBef>
                          <a:spcPts val="0"/>
                        </a:spcBef>
                        <a:spcAft>
                          <a:spcPts val="0"/>
                        </a:spcAft>
                        <a:buClrTx/>
                        <a:buSzTx/>
                        <a:buFont typeface="Arial"/>
                        <a:buChar char="•"/>
                        <a:tabLst/>
                        <a:defRPr/>
                      </a:pPr>
                      <a:r>
                        <a:rPr lang="en-US" sz="2000" b="0" u="none" dirty="0" smtClean="0">
                          <a:solidFill>
                            <a:schemeClr val="tx2"/>
                          </a:solidFill>
                        </a:rPr>
                        <a:t>personal</a:t>
                      </a:r>
                      <a:r>
                        <a:rPr lang="en-US" sz="2000" b="0" u="none" baseline="0" dirty="0" smtClean="0">
                          <a:solidFill>
                            <a:schemeClr val="tx2"/>
                          </a:solidFill>
                        </a:rPr>
                        <a:t> article management tools</a:t>
                      </a:r>
                      <a:endParaRPr lang="en-US" sz="2000" b="0" u="none" dirty="0" smtClean="0">
                        <a:solidFill>
                          <a:schemeClr val="tx2"/>
                        </a:solidFill>
                      </a:endParaRPr>
                    </a:p>
                  </a:txBody>
                  <a:tcPr>
                    <a:noFill/>
                  </a:tcPr>
                </a:tc>
              </a:tr>
            </a:tbl>
          </a:graphicData>
        </a:graphic>
      </p:graphicFrame>
      <p:sp>
        <p:nvSpPr>
          <p:cNvPr id="6" name="Rectangle 5"/>
          <p:cNvSpPr/>
          <p:nvPr/>
        </p:nvSpPr>
        <p:spPr>
          <a:xfrm>
            <a:off x="6000750" y="2286000"/>
            <a:ext cx="3143250" cy="369332"/>
          </a:xfrm>
          <a:prstGeom prst="rect">
            <a:avLst/>
          </a:prstGeom>
        </p:spPr>
        <p:txBody>
          <a:bodyPr wrap="square">
            <a:spAutoFit/>
          </a:bodyPr>
          <a:lstStyle/>
          <a:p>
            <a:r>
              <a:rPr lang="en-US" i="1" dirty="0" smtClean="0">
                <a:solidFill>
                  <a:schemeClr val="tx2"/>
                </a:solidFill>
              </a:rPr>
              <a:t>* Author survey, July 2012</a:t>
            </a:r>
            <a:endParaRPr lang="en-US"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3"/>
            <a:ext cx="8228013" cy="731413"/>
          </a:xfrm>
        </p:spPr>
        <p:txBody>
          <a:bodyPr>
            <a:normAutofit/>
          </a:bodyPr>
          <a:lstStyle/>
          <a:p>
            <a:r>
              <a:rPr lang="en-US" dirty="0" smtClean="0"/>
              <a:t>Expanding</a:t>
            </a:r>
            <a:r>
              <a:rPr lang="en-US" dirty="0" smtClean="0">
                <a:solidFill>
                  <a:schemeClr val="tx1"/>
                </a:solidFill>
              </a:rPr>
              <a:t> </a:t>
            </a:r>
            <a:r>
              <a:rPr lang="en-US" dirty="0" smtClean="0"/>
              <a:t>utilization within PLOS</a:t>
            </a:r>
          </a:p>
        </p:txBody>
      </p:sp>
      <p:sp>
        <p:nvSpPr>
          <p:cNvPr id="3" name="Content Placeholder 2"/>
          <p:cNvSpPr>
            <a:spLocks noGrp="1"/>
          </p:cNvSpPr>
          <p:nvPr>
            <p:ph idx="1"/>
          </p:nvPr>
        </p:nvSpPr>
        <p:spPr>
          <a:xfrm>
            <a:off x="457200" y="756376"/>
            <a:ext cx="8228013" cy="5644424"/>
          </a:xfrm>
        </p:spPr>
        <p:txBody>
          <a:bodyPr>
            <a:noAutofit/>
          </a:bodyPr>
          <a:lstStyle/>
          <a:p>
            <a:pPr>
              <a:buNone/>
            </a:pPr>
            <a:r>
              <a:rPr lang="en-US" sz="1300" b="1" dirty="0" smtClean="0"/>
              <a:t>Improve Business Intelligence</a:t>
            </a:r>
            <a:endParaRPr lang="en-US" sz="1300" dirty="0" smtClean="0"/>
          </a:p>
          <a:p>
            <a:pPr lvl="0" fontAlgn="base"/>
            <a:r>
              <a:rPr lang="en-US" sz="1300" dirty="0" smtClean="0"/>
              <a:t>Strategically invest in trending areas and break into nearby market segments</a:t>
            </a:r>
          </a:p>
          <a:p>
            <a:pPr lvl="0" fontAlgn="base"/>
            <a:r>
              <a:rPr lang="en-US" sz="1300" dirty="0" smtClean="0"/>
              <a:t>Optimize publicity efforts with more targeted campaigns (Call For Papers, conference presence, etc.) </a:t>
            </a:r>
          </a:p>
          <a:p>
            <a:pPr lvl="0" fontAlgn="base"/>
            <a:r>
              <a:rPr lang="en-US" sz="1300" dirty="0" smtClean="0"/>
              <a:t>Increase revenue stream by launching new collections of papers in areas of interest </a:t>
            </a:r>
          </a:p>
          <a:p>
            <a:pPr lvl="0" fontAlgn="base"/>
            <a:r>
              <a:rPr lang="en-US" sz="1300" dirty="0" smtClean="0"/>
              <a:t>Find new fields growing at the intersections between communities of interest</a:t>
            </a:r>
          </a:p>
          <a:p>
            <a:pPr lvl="0" fontAlgn="base"/>
            <a:r>
              <a:rPr lang="en-US" sz="1300" dirty="0" smtClean="0"/>
              <a:t>Expand advertising revenue with customized paid advertising </a:t>
            </a:r>
          </a:p>
          <a:p>
            <a:pPr lvl="0" fontAlgn="base"/>
            <a:r>
              <a:rPr lang="en-US" sz="1300" dirty="0" smtClean="0"/>
              <a:t>Improve marketing messages to communities of interest with data-driven decisions on everything from cover design to marketing text </a:t>
            </a:r>
          </a:p>
          <a:p>
            <a:pPr lvl="0" fontAlgn="base"/>
            <a:r>
              <a:rPr lang="en-US" sz="1300" dirty="0" smtClean="0"/>
              <a:t>Enhance direct marketing efforts for improved circulation and paid subscription rates (as applicable)</a:t>
            </a:r>
          </a:p>
          <a:p>
            <a:pPr>
              <a:buNone/>
            </a:pPr>
            <a:r>
              <a:rPr lang="en-US" sz="1300" b="1" dirty="0" smtClean="0"/>
              <a:t>Deepen Editorial Capacities</a:t>
            </a:r>
          </a:p>
          <a:p>
            <a:r>
              <a:rPr lang="en-US" sz="1300" dirty="0" smtClean="0"/>
              <a:t>Conduct cross journal analysis: identify what to focus on and what is lacking across published content</a:t>
            </a:r>
          </a:p>
          <a:p>
            <a:pPr lvl="0" fontAlgn="base"/>
            <a:r>
              <a:rPr lang="en-US" sz="1300" dirty="0" smtClean="0"/>
              <a:t>Manage and negotiate journal relationships and workflows when dealing with overlapping content areas</a:t>
            </a:r>
          </a:p>
          <a:p>
            <a:pPr lvl="0" fontAlgn="base"/>
            <a:r>
              <a:rPr lang="en-US" sz="1300" dirty="0" smtClean="0"/>
              <a:t>Assess the strength and validity of previous editorial decisions re: publication using a data-driven approach</a:t>
            </a:r>
          </a:p>
          <a:p>
            <a:pPr lvl="0" fontAlgn="base"/>
            <a:r>
              <a:rPr lang="en-US" sz="1300" dirty="0" smtClean="0"/>
              <a:t>Strategically direct invest editorial resources to promote new research of interest in growing fields</a:t>
            </a:r>
          </a:p>
          <a:p>
            <a:pPr lvl="0" fontAlgn="base"/>
            <a:r>
              <a:rPr lang="en-US" sz="1300" dirty="0" smtClean="0"/>
              <a:t>Identify promotion opportunities for papers and authors (writing press releases, front matter content, editorial overviews, etc.)</a:t>
            </a:r>
          </a:p>
          <a:p>
            <a:pPr lvl="0" fontAlgn="base"/>
            <a:r>
              <a:rPr lang="en-US" sz="1300" dirty="0" smtClean="0"/>
              <a:t>Uncover potential new authors</a:t>
            </a:r>
          </a:p>
          <a:p>
            <a:pPr>
              <a:buNone/>
            </a:pPr>
            <a:r>
              <a:rPr lang="en-US" sz="1300" b="1" dirty="0" smtClean="0"/>
              <a:t>Deliver a Richer Product</a:t>
            </a:r>
            <a:endParaRPr lang="en-US" sz="1300" dirty="0" smtClean="0"/>
          </a:p>
          <a:p>
            <a:pPr lvl="0" fontAlgn="base"/>
            <a:r>
              <a:rPr lang="en-US" sz="1300" dirty="0" smtClean="0"/>
              <a:t>Maximize front matter visibility with more valuable content </a:t>
            </a:r>
          </a:p>
          <a:p>
            <a:pPr lvl="0" fontAlgn="base"/>
            <a:r>
              <a:rPr lang="en-US" sz="1300" dirty="0" smtClean="0"/>
              <a:t>Create more targeted editorial overviews </a:t>
            </a:r>
          </a:p>
          <a:p>
            <a:pPr lvl="0" fontAlgn="base"/>
            <a:r>
              <a:rPr lang="en-US" sz="1300" dirty="0" smtClean="0"/>
              <a:t>Enhance press reviews and promotional content for high-impact papers</a:t>
            </a:r>
          </a:p>
          <a:p>
            <a:pPr>
              <a:buNone/>
            </a:pPr>
            <a:r>
              <a:rPr lang="en-US" sz="1300" b="1" dirty="0" smtClean="0"/>
              <a:t>Streamline Publishing Operations</a:t>
            </a:r>
            <a:endParaRPr lang="en-US" sz="1300" dirty="0" smtClean="0"/>
          </a:p>
          <a:p>
            <a:pPr lvl="0" fontAlgn="base"/>
            <a:r>
              <a:rPr lang="en-US" sz="1300" dirty="0" smtClean="0"/>
              <a:t>Effectively source papers in editorial board selection and reviewer assignments </a:t>
            </a:r>
          </a:p>
          <a:p>
            <a:pPr>
              <a:buNone/>
            </a:pPr>
            <a:endParaRPr lang="en-US" sz="1300" dirty="0"/>
          </a:p>
        </p:txBody>
      </p:sp>
      <p:sp>
        <p:nvSpPr>
          <p:cNvPr id="4" name="Slide Number Placeholder 3"/>
          <p:cNvSpPr>
            <a:spLocks noGrp="1"/>
          </p:cNvSpPr>
          <p:nvPr>
            <p:ph type="sldNum" sz="quarter" idx="12"/>
          </p:nvPr>
        </p:nvSpPr>
        <p:spPr/>
        <p:txBody>
          <a:bodyPr/>
          <a:lstStyle/>
          <a:p>
            <a:fld id="{0B3491D9-1A07-DD4F-B66E-B8A1D1BB0437}"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88"/>
            <a:ext cx="8228013" cy="731413"/>
          </a:xfrm>
        </p:spPr>
        <p:txBody>
          <a:bodyPr/>
          <a:lstStyle/>
          <a:p>
            <a:r>
              <a:rPr lang="en-US" dirty="0" err="1" smtClean="0"/>
              <a:t>Altmetrics</a:t>
            </a:r>
            <a:r>
              <a:rPr lang="en-US" dirty="0" smtClean="0"/>
              <a:t> on the horizon</a:t>
            </a:r>
            <a:endParaRPr lang="en-US" dirty="0"/>
          </a:p>
        </p:txBody>
      </p:sp>
      <p:sp>
        <p:nvSpPr>
          <p:cNvPr id="4" name="Slide Number Placeholder 3"/>
          <p:cNvSpPr>
            <a:spLocks noGrp="1"/>
          </p:cNvSpPr>
          <p:nvPr>
            <p:ph type="sldNum" sz="quarter" idx="12"/>
          </p:nvPr>
        </p:nvSpPr>
        <p:spPr/>
        <p:txBody>
          <a:bodyPr/>
          <a:lstStyle/>
          <a:p>
            <a:fld id="{0B3491D9-1A07-DD4F-B66E-B8A1D1BB0437}" type="slidenum">
              <a:rPr lang="en-US" smtClean="0"/>
              <a:pPr/>
              <a:t>24</a:t>
            </a:fld>
            <a:endParaRPr lang="en-US" dirty="0"/>
          </a:p>
        </p:txBody>
      </p:sp>
      <p:sp>
        <p:nvSpPr>
          <p:cNvPr id="6" name="TextBox 5"/>
          <p:cNvSpPr txBox="1"/>
          <p:nvPr/>
        </p:nvSpPr>
        <p:spPr>
          <a:xfrm>
            <a:off x="4960278" y="1396188"/>
            <a:ext cx="3703578" cy="2106218"/>
          </a:xfrm>
          <a:prstGeom prst="rect">
            <a:avLst/>
          </a:prstGeom>
          <a:noFill/>
          <a:ln>
            <a:noFill/>
          </a:ln>
        </p:spPr>
        <p:txBody>
          <a:bodyPr wrap="none" lIns="182880" tIns="146304" rIns="182880" bIns="146304" rtlCol="0">
            <a:spAutoFit/>
          </a:bodyPr>
          <a:lstStyle/>
          <a:p>
            <a:pPr>
              <a:lnSpc>
                <a:spcPct val="90000"/>
              </a:lnSpc>
              <a:spcAft>
                <a:spcPts val="600"/>
              </a:spcAft>
              <a:buFont typeface="Arial"/>
              <a:buChar char="•"/>
            </a:pPr>
            <a:r>
              <a:rPr lang="en-US" sz="2800" dirty="0" smtClean="0">
                <a:solidFill>
                  <a:srgbClr val="656458"/>
                </a:solidFill>
              </a:rPr>
              <a:t> Researcher CV</a:t>
            </a:r>
          </a:p>
          <a:p>
            <a:pPr>
              <a:lnSpc>
                <a:spcPct val="90000"/>
              </a:lnSpc>
              <a:spcAft>
                <a:spcPts val="600"/>
              </a:spcAft>
            </a:pPr>
            <a:endParaRPr lang="en-US" sz="1200" dirty="0" smtClean="0">
              <a:solidFill>
                <a:srgbClr val="656458"/>
              </a:solidFill>
            </a:endParaRPr>
          </a:p>
          <a:p>
            <a:pPr>
              <a:lnSpc>
                <a:spcPct val="90000"/>
              </a:lnSpc>
              <a:spcAft>
                <a:spcPts val="600"/>
              </a:spcAft>
              <a:buFont typeface="Arial"/>
              <a:buChar char="•"/>
            </a:pPr>
            <a:r>
              <a:rPr lang="en-US" sz="2800" dirty="0" smtClean="0">
                <a:solidFill>
                  <a:srgbClr val="656458"/>
                </a:solidFill>
              </a:rPr>
              <a:t> Tenure Portfolio</a:t>
            </a:r>
          </a:p>
          <a:p>
            <a:pPr>
              <a:lnSpc>
                <a:spcPct val="90000"/>
              </a:lnSpc>
              <a:spcAft>
                <a:spcPts val="600"/>
              </a:spcAft>
            </a:pPr>
            <a:endParaRPr lang="en-US" sz="1200" dirty="0" smtClean="0">
              <a:solidFill>
                <a:srgbClr val="656458"/>
              </a:solidFill>
            </a:endParaRPr>
          </a:p>
          <a:p>
            <a:pPr>
              <a:lnSpc>
                <a:spcPct val="90000"/>
              </a:lnSpc>
              <a:spcAft>
                <a:spcPts val="600"/>
              </a:spcAft>
              <a:buFont typeface="Arial"/>
              <a:buChar char="•"/>
            </a:pPr>
            <a:r>
              <a:rPr lang="en-US" sz="2800" dirty="0" smtClean="0">
                <a:solidFill>
                  <a:srgbClr val="656458"/>
                </a:solidFill>
              </a:rPr>
              <a:t> Funding Application</a:t>
            </a:r>
          </a:p>
        </p:txBody>
      </p:sp>
      <p:grpSp>
        <p:nvGrpSpPr>
          <p:cNvPr id="13" name="Group 12"/>
          <p:cNvGrpSpPr/>
          <p:nvPr/>
        </p:nvGrpSpPr>
        <p:grpSpPr>
          <a:xfrm>
            <a:off x="125413" y="1242146"/>
            <a:ext cx="2900130" cy="2589125"/>
            <a:chOff x="125413" y="2147021"/>
            <a:chExt cx="2900130" cy="2589125"/>
          </a:xfrm>
        </p:grpSpPr>
        <p:pic>
          <p:nvPicPr>
            <p:cNvPr id="10" name="Picture 9" descr="mockup2.gif"/>
            <p:cNvPicPr>
              <a:picLocks noChangeAspect="1"/>
            </p:cNvPicPr>
            <p:nvPr/>
          </p:nvPicPr>
          <p:blipFill>
            <a:blip r:embed="rId2"/>
            <a:stretch>
              <a:fillRect/>
            </a:stretch>
          </p:blipFill>
          <p:spPr>
            <a:xfrm>
              <a:off x="125413" y="2147021"/>
              <a:ext cx="2900130" cy="2589125"/>
            </a:xfrm>
            <a:prstGeom prst="rect">
              <a:avLst/>
            </a:prstGeom>
            <a:ln>
              <a:solidFill>
                <a:schemeClr val="tx2"/>
              </a:solidFill>
            </a:ln>
          </p:spPr>
        </p:pic>
        <p:sp>
          <p:nvSpPr>
            <p:cNvPr id="11" name="TextBox 10"/>
            <p:cNvSpPr txBox="1"/>
            <p:nvPr/>
          </p:nvSpPr>
          <p:spPr>
            <a:xfrm>
              <a:off x="233362" y="2483952"/>
              <a:ext cx="1223138" cy="521168"/>
            </a:xfrm>
            <a:prstGeom prst="rect">
              <a:avLst/>
            </a:prstGeom>
            <a:solidFill>
              <a:schemeClr val="bg1">
                <a:lumMod val="95000"/>
              </a:schemeClr>
            </a:solidFill>
            <a:ln>
              <a:noFill/>
            </a:ln>
          </p:spPr>
          <p:txBody>
            <a:bodyPr wrap="square" lIns="182880" tIns="146304" rIns="182880" bIns="146304" rtlCol="0">
              <a:spAutoFit/>
            </a:bodyPr>
            <a:lstStyle/>
            <a:p>
              <a:pPr>
                <a:lnSpc>
                  <a:spcPct val="90000"/>
                </a:lnSpc>
                <a:spcAft>
                  <a:spcPts val="600"/>
                </a:spcAft>
              </a:pPr>
              <a:r>
                <a:rPr lang="en-US" sz="1600" b="1" dirty="0" err="1" smtClean="0">
                  <a:gradFill>
                    <a:gsLst>
                      <a:gs pos="2917">
                        <a:schemeClr val="tx1"/>
                      </a:gs>
                      <a:gs pos="30000">
                        <a:schemeClr val="tx1"/>
                      </a:gs>
                    </a:gsLst>
                    <a:lin ang="5400000" scaled="0"/>
                  </a:gradFill>
                  <a:latin typeface="Chalkduster"/>
                  <a:cs typeface="Chalkduster"/>
                </a:rPr>
                <a:t>myCV</a:t>
              </a:r>
              <a:endParaRPr lang="en-US" sz="1600" b="1" dirty="0" smtClean="0">
                <a:gradFill>
                  <a:gsLst>
                    <a:gs pos="2917">
                      <a:schemeClr val="tx1"/>
                    </a:gs>
                    <a:gs pos="30000">
                      <a:schemeClr val="tx1"/>
                    </a:gs>
                  </a:gsLst>
                  <a:lin ang="5400000" scaled="0"/>
                </a:gradFill>
                <a:latin typeface="Chalkduster"/>
                <a:cs typeface="Chalkduster"/>
              </a:endParaRPr>
            </a:p>
          </p:txBody>
        </p:sp>
      </p:grpSp>
      <p:pic>
        <p:nvPicPr>
          <p:cNvPr id="9" name="Picture 8" descr="mockup1.jpg"/>
          <p:cNvPicPr>
            <a:picLocks/>
          </p:cNvPicPr>
          <p:nvPr/>
        </p:nvPicPr>
        <p:blipFill>
          <a:blip r:embed="rId3"/>
          <a:srcRect t="6423" b="22764"/>
          <a:stretch>
            <a:fillRect/>
          </a:stretch>
        </p:blipFill>
        <p:spPr>
          <a:xfrm>
            <a:off x="1653943" y="2242271"/>
            <a:ext cx="2743200" cy="2589126"/>
          </a:xfrm>
          <a:prstGeom prst="rect">
            <a:avLst/>
          </a:prstGeom>
          <a:ln w="6350" cmpd="sng">
            <a:solidFill>
              <a:schemeClr val="tx2"/>
            </a:solidFill>
          </a:ln>
        </p:spPr>
      </p:pic>
      <p:pic>
        <p:nvPicPr>
          <p:cNvPr id="12" name="Picture 11"/>
          <p:cNvPicPr>
            <a:picLocks/>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4466"/>
          <a:stretch/>
        </p:blipFill>
        <p:spPr>
          <a:xfrm>
            <a:off x="3150342" y="3811674"/>
            <a:ext cx="2743200" cy="2589126"/>
          </a:xfrm>
          <a:prstGeom prst="rect">
            <a:avLst/>
          </a:prstGeom>
          <a:ln>
            <a:solidFill>
              <a:schemeClr val="tx2"/>
            </a:solid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713"/>
            <a:ext cx="8228013" cy="731413"/>
          </a:xfrm>
        </p:spPr>
        <p:txBody>
          <a:bodyPr/>
          <a:lstStyle/>
          <a:p>
            <a:r>
              <a:rPr lang="en-US" dirty="0" smtClean="0"/>
              <a:t>No simple solution…</a:t>
            </a:r>
            <a:endParaRPr lang="en-US" dirty="0"/>
          </a:p>
        </p:txBody>
      </p:sp>
      <p:sp>
        <p:nvSpPr>
          <p:cNvPr id="4" name="Slide Number Placeholder 3"/>
          <p:cNvSpPr>
            <a:spLocks noGrp="1"/>
          </p:cNvSpPr>
          <p:nvPr>
            <p:ph type="sldNum" sz="quarter" idx="12"/>
          </p:nvPr>
        </p:nvSpPr>
        <p:spPr/>
        <p:txBody>
          <a:bodyPr/>
          <a:lstStyle/>
          <a:p>
            <a:fld id="{0B3491D9-1A07-DD4F-B66E-B8A1D1BB0437}" type="slidenum">
              <a:rPr lang="en-US" smtClean="0"/>
              <a:pPr/>
              <a:t>25</a:t>
            </a:fld>
            <a:endParaRPr lang="en-US" dirty="0"/>
          </a:p>
        </p:txBody>
      </p:sp>
      <p:pic>
        <p:nvPicPr>
          <p:cNvPr id="5" name="Picture 4" descr="a_field_lies_fallow_with_weeds_and_grass_growing_in_it_many_farmers_leave_some_fields_fallow_for__CB011246.jpg"/>
          <p:cNvPicPr>
            <a:picLocks noChangeAspect="1"/>
          </p:cNvPicPr>
          <p:nvPr/>
        </p:nvPicPr>
        <p:blipFill>
          <a:blip r:embed="rId2"/>
          <a:srcRect t="7649" b="5595"/>
          <a:stretch>
            <a:fillRect/>
          </a:stretch>
        </p:blipFill>
        <p:spPr>
          <a:xfrm>
            <a:off x="0" y="1031875"/>
            <a:ext cx="9144000" cy="5365750"/>
          </a:xfrm>
          <a:prstGeom prst="rect">
            <a:avLst/>
          </a:prstGeom>
        </p:spPr>
      </p:pic>
      <p:sp>
        <p:nvSpPr>
          <p:cNvPr id="3" name="Content Placeholder 2"/>
          <p:cNvSpPr>
            <a:spLocks noGrp="1"/>
          </p:cNvSpPr>
          <p:nvPr>
            <p:ph idx="1"/>
          </p:nvPr>
        </p:nvSpPr>
        <p:spPr>
          <a:xfrm>
            <a:off x="527050" y="2280606"/>
            <a:ext cx="8228013" cy="4485319"/>
          </a:xfrm>
        </p:spPr>
        <p:txBody>
          <a:bodyPr>
            <a:normAutofit/>
          </a:bodyPr>
          <a:lstStyle/>
          <a:p>
            <a:pPr>
              <a:buNone/>
            </a:pPr>
            <a:endParaRPr lang="en-US" sz="3200" b="1" dirty="0" smtClean="0">
              <a:solidFill>
                <a:schemeClr val="bg1"/>
              </a:solidFill>
              <a:latin typeface="+mj-lt"/>
              <a:ea typeface="+mj-ea"/>
              <a:cs typeface="+mj-cs"/>
            </a:endParaRPr>
          </a:p>
          <a:p>
            <a:pPr>
              <a:buNone/>
            </a:pPr>
            <a:endParaRPr lang="en-US" sz="3200" b="1" dirty="0" smtClean="0">
              <a:solidFill>
                <a:schemeClr val="bg1"/>
              </a:solidFill>
              <a:latin typeface="+mj-lt"/>
              <a:ea typeface="+mj-ea"/>
              <a:cs typeface="+mj-cs"/>
            </a:endParaRPr>
          </a:p>
          <a:p>
            <a:pPr>
              <a:buNone/>
            </a:pPr>
            <a:r>
              <a:rPr lang="en-US" sz="4000" b="1" dirty="0" smtClean="0">
                <a:solidFill>
                  <a:schemeClr val="bg1"/>
                </a:solidFill>
                <a:latin typeface="+mj-lt"/>
                <a:ea typeface="+mj-ea"/>
                <a:cs typeface="+mj-cs"/>
              </a:rPr>
              <a:t>But </a:t>
            </a:r>
            <a:r>
              <a:rPr lang="en-US" sz="4000" b="1" dirty="0" smtClean="0">
                <a:solidFill>
                  <a:schemeClr val="bg1"/>
                </a:solidFill>
                <a:latin typeface="+mj-lt"/>
                <a:ea typeface="+mj-ea"/>
                <a:cs typeface="+mj-cs"/>
              </a:rPr>
              <a:t>that’s where</a:t>
            </a:r>
            <a:r>
              <a:rPr lang="en-US" sz="4000" b="1" dirty="0" smtClean="0">
                <a:solidFill>
                  <a:schemeClr val="bg1"/>
                </a:solidFill>
                <a:latin typeface="+mj-lt"/>
                <a:ea typeface="+mj-ea"/>
                <a:cs typeface="+mj-cs"/>
              </a:rPr>
              <a:t> opportunity lies.</a:t>
            </a:r>
            <a:endParaRPr lang="en-US" sz="4000" b="1" dirty="0" smtClean="0">
              <a:solidFill>
                <a:schemeClr val="bg1"/>
              </a:solidFill>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963"/>
            <a:ext cx="8228013" cy="731413"/>
          </a:xfrm>
        </p:spPr>
        <p:txBody>
          <a:bodyPr/>
          <a:lstStyle/>
          <a:p>
            <a:r>
              <a:rPr lang="en-US" dirty="0" smtClean="0"/>
              <a:t>Next steps</a:t>
            </a:r>
            <a:endParaRPr lang="en-US" dirty="0"/>
          </a:p>
        </p:txBody>
      </p:sp>
      <p:sp>
        <p:nvSpPr>
          <p:cNvPr id="4" name="Slide Number Placeholder 3"/>
          <p:cNvSpPr>
            <a:spLocks noGrp="1"/>
          </p:cNvSpPr>
          <p:nvPr>
            <p:ph type="sldNum" sz="quarter" idx="12"/>
          </p:nvPr>
        </p:nvSpPr>
        <p:spPr/>
        <p:txBody>
          <a:bodyPr/>
          <a:lstStyle/>
          <a:p>
            <a:fld id="{0B3491D9-1A07-DD4F-B66E-B8A1D1BB0437}" type="slidenum">
              <a:rPr lang="en-US" smtClean="0"/>
              <a:pPr/>
              <a:t>26</a:t>
            </a:fld>
            <a:endParaRPr lang="en-US" dirty="0"/>
          </a:p>
        </p:txBody>
      </p:sp>
      <p:sp>
        <p:nvSpPr>
          <p:cNvPr id="6" name="Content Placeholder 2"/>
          <p:cNvSpPr>
            <a:spLocks noGrp="1"/>
          </p:cNvSpPr>
          <p:nvPr>
            <p:ph sz="quarter" idx="4294967295"/>
          </p:nvPr>
        </p:nvSpPr>
        <p:spPr>
          <a:xfrm>
            <a:off x="274638" y="1555214"/>
            <a:ext cx="8662987" cy="4565352"/>
          </a:xfrm>
          <a:prstGeom prst="rect">
            <a:avLst/>
          </a:prstGeom>
        </p:spPr>
        <p:txBody>
          <a:bodyPr/>
          <a:lstStyle/>
          <a:p>
            <a:pPr marL="558800" indent="-336550"/>
            <a:r>
              <a:rPr lang="en-US" dirty="0" smtClean="0"/>
              <a:t>Coordination &amp; standardization between data aggregators</a:t>
            </a:r>
          </a:p>
          <a:p>
            <a:pPr marL="558800" indent="-336550"/>
            <a:r>
              <a:rPr lang="en-US" dirty="0" smtClean="0"/>
              <a:t>Breakthrough technologies to measure the current “</a:t>
            </a:r>
            <a:r>
              <a:rPr lang="en-US" dirty="0" err="1" smtClean="0"/>
              <a:t>unmeasurables</a:t>
            </a:r>
            <a:r>
              <a:rPr lang="en-US" dirty="0" smtClean="0"/>
              <a:t>” (downstream impact)</a:t>
            </a:r>
          </a:p>
          <a:p>
            <a:pPr marL="558800" indent="-336550"/>
            <a:r>
              <a:rPr lang="en-US" dirty="0" smtClean="0"/>
              <a:t>Data validation and anti-gaming mechanisms</a:t>
            </a:r>
          </a:p>
          <a:p>
            <a:pPr marL="558800" indent="-336550"/>
            <a:r>
              <a:rPr lang="en-US" dirty="0" smtClean="0"/>
              <a:t>New services &amp; tools</a:t>
            </a:r>
          </a:p>
          <a:p>
            <a:pPr marL="558800" indent="-336550"/>
            <a:r>
              <a:rPr lang="en-US" dirty="0" smtClean="0"/>
              <a:t>More </a:t>
            </a:r>
            <a:r>
              <a:rPr lang="en-US" dirty="0" err="1" smtClean="0"/>
              <a:t>bibliometric</a:t>
            </a:r>
            <a:r>
              <a:rPr lang="en-US" dirty="0" smtClean="0"/>
              <a:t> </a:t>
            </a:r>
            <a:r>
              <a:rPr lang="en-US" dirty="0" smtClean="0"/>
              <a:t>research to understand the new metrics</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3491D9-1A07-DD4F-B66E-B8A1D1BB0437}" type="slidenum">
              <a:rPr lang="en-US" smtClean="0"/>
              <a:pPr/>
              <a:t>27</a:t>
            </a:fld>
            <a:endParaRPr lang="en-US" dirty="0"/>
          </a:p>
        </p:txBody>
      </p:sp>
      <p:sp>
        <p:nvSpPr>
          <p:cNvPr id="5" name="Content Placeholder 2"/>
          <p:cNvSpPr>
            <a:spLocks noGrp="1"/>
          </p:cNvSpPr>
          <p:nvPr>
            <p:ph idx="4294967295"/>
          </p:nvPr>
        </p:nvSpPr>
        <p:spPr>
          <a:xfrm>
            <a:off x="361772" y="1576417"/>
            <a:ext cx="8464728" cy="4574610"/>
          </a:xfrm>
          <a:prstGeom prst="rect">
            <a:avLst/>
          </a:prstGeom>
        </p:spPr>
        <p:txBody>
          <a:bodyPr lIns="111026" tIns="55513" rIns="111026" bIns="55513">
            <a:normAutofit/>
          </a:bodyPr>
          <a:lstStyle/>
          <a:p>
            <a:pPr algn="r">
              <a:buNone/>
            </a:pPr>
            <a:endParaRPr lang="en-US" dirty="0" smtClean="0"/>
          </a:p>
          <a:p>
            <a:pPr algn="r">
              <a:buNone/>
            </a:pPr>
            <a:endParaRPr lang="en-US" dirty="0" smtClean="0"/>
          </a:p>
          <a:p>
            <a:pPr algn="r">
              <a:buNone/>
            </a:pPr>
            <a:endParaRPr lang="en-US" dirty="0" smtClean="0"/>
          </a:p>
          <a:p>
            <a:pPr algn="r">
              <a:buNone/>
            </a:pPr>
            <a:endParaRPr lang="en-US" dirty="0" smtClean="0"/>
          </a:p>
          <a:p>
            <a:pPr algn="r">
              <a:buNone/>
            </a:pPr>
            <a:r>
              <a:rPr lang="en-US" sz="3700" b="1" dirty="0" smtClean="0"/>
              <a:t>Thank You</a:t>
            </a:r>
          </a:p>
          <a:p>
            <a:pPr algn="r">
              <a:buNone/>
            </a:pPr>
            <a:r>
              <a:rPr lang="en-US" sz="3200" dirty="0" smtClean="0"/>
              <a:t>Jennifer Lin</a:t>
            </a:r>
          </a:p>
          <a:p>
            <a:pPr algn="r">
              <a:buNone/>
            </a:pPr>
            <a:r>
              <a:rPr lang="en-US" sz="3200" dirty="0" err="1" smtClean="0"/>
              <a:t>jlin@plos.org</a:t>
            </a:r>
            <a:endParaRPr lang="en-US" sz="3200" dirty="0" smtClean="0"/>
          </a:p>
          <a:p>
            <a:pPr algn="r">
              <a:buNone/>
            </a:pPr>
            <a:r>
              <a:rPr lang="en-US" sz="3200" dirty="0" smtClean="0"/>
              <a:t>@</a:t>
            </a:r>
            <a:r>
              <a:rPr lang="en-US" sz="3200" dirty="0" err="1" smtClean="0"/>
              <a:t>plosalm</a:t>
            </a:r>
            <a:endParaRPr lang="en-US" sz="3200" dirty="0"/>
          </a:p>
        </p:txBody>
      </p:sp>
      <p:sp>
        <p:nvSpPr>
          <p:cNvPr id="6" name="Title 1"/>
          <p:cNvSpPr>
            <a:spLocks noGrp="1"/>
          </p:cNvSpPr>
          <p:nvPr>
            <p:ph type="title"/>
          </p:nvPr>
        </p:nvSpPr>
        <p:spPr>
          <a:xfrm>
            <a:off x="1903140" y="1753029"/>
            <a:ext cx="5874604" cy="745974"/>
          </a:xfrm>
        </p:spPr>
        <p:txBody>
          <a:bodyPr>
            <a:normAutofit fontScale="90000"/>
          </a:bodyPr>
          <a:lstStyle/>
          <a:p>
            <a:pPr algn="ctr"/>
            <a:r>
              <a:rPr lang="en-US" sz="5889" b="1" dirty="0">
                <a:solidFill>
                  <a:schemeClr val="tx1"/>
                </a:solidFill>
              </a:rPr>
              <a:t>Access is Critical </a:t>
            </a:r>
            <a:r>
              <a:rPr lang="en-US" sz="5900" b="1" dirty="0">
                <a:solidFill>
                  <a:schemeClr val="tx1"/>
                </a:solidFill>
              </a:rPr>
              <a:t>Keep it Open</a:t>
            </a:r>
            <a:endParaRPr lang="en-US" sz="4900" b="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B3491D9-1A07-DD4F-B66E-B8A1D1BB0437}"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bwMode="auto">
          <a:xfrm>
            <a:off x="460375" y="142875"/>
            <a:ext cx="7899400" cy="1143000"/>
          </a:xfrm>
          <a:prstGeom prst="rect">
            <a:avLst/>
          </a:prstGeom>
          <a:noFill/>
          <a:ln w="9525">
            <a:noFill/>
            <a:miter lim="800000"/>
            <a:headEnd/>
            <a:tailEnd/>
          </a:ln>
          <a:effectLst/>
        </p:spPr>
        <p:txBody>
          <a:bodyPr anchor="ctr"/>
          <a:lstStyle/>
          <a:p>
            <a:pPr eaLnBrk="0" hangingPunct="0">
              <a:defRPr/>
            </a:pPr>
            <a:r>
              <a:rPr lang="en-US" sz="3200" b="1" dirty="0">
                <a:solidFill>
                  <a:schemeClr val="accent1"/>
                </a:solidFill>
                <a:latin typeface="+mj-lt"/>
                <a:ea typeface="+mj-ea"/>
                <a:cs typeface="+mj-cs"/>
              </a:rPr>
              <a:t>Nature of ALM</a:t>
            </a:r>
            <a:r>
              <a:rPr lang="en-US" sz="3200" b="1" dirty="0" smtClean="0">
                <a:solidFill>
                  <a:schemeClr val="accent1"/>
                </a:solidFill>
                <a:latin typeface="+mj-lt"/>
                <a:ea typeface="+mj-ea"/>
                <a:cs typeface="+mj-cs"/>
              </a:rPr>
              <a:t> data types - </a:t>
            </a:r>
            <a:r>
              <a:rPr lang="en-US" sz="3200" b="1" kern="0" dirty="0" smtClean="0">
                <a:solidFill>
                  <a:schemeClr val="accent1"/>
                </a:solidFill>
              </a:rPr>
              <a:t>Issues to be aware of…</a:t>
            </a:r>
          </a:p>
        </p:txBody>
      </p:sp>
      <p:sp>
        <p:nvSpPr>
          <p:cNvPr id="3" name="TextBox 2"/>
          <p:cNvSpPr txBox="1"/>
          <p:nvPr/>
        </p:nvSpPr>
        <p:spPr>
          <a:xfrm>
            <a:off x="739775" y="1133475"/>
            <a:ext cx="7620000" cy="1231106"/>
          </a:xfrm>
          <a:prstGeom prst="rect">
            <a:avLst/>
          </a:prstGeom>
          <a:noFill/>
        </p:spPr>
        <p:txBody>
          <a:bodyPr>
            <a:spAutoFit/>
          </a:bodyPr>
          <a:lstStyle/>
          <a:p>
            <a:pPr marL="457200" indent="-457200" eaLnBrk="0" hangingPunct="0">
              <a:buFont typeface="+mj-lt"/>
              <a:buAutoNum type="alphaUcPeriod"/>
              <a:defRPr/>
            </a:pPr>
            <a:r>
              <a:rPr lang="en-US" sz="2800" dirty="0">
                <a:solidFill>
                  <a:schemeClr val="accent1"/>
                </a:solidFill>
                <a:latin typeface="+mj-lt"/>
                <a:ea typeface="+mj-ea"/>
                <a:cs typeface="+mj-cs"/>
              </a:rPr>
              <a:t>Landscape of data channels is constantly shifting</a:t>
            </a:r>
          </a:p>
          <a:p>
            <a:pPr eaLnBrk="0" hangingPunct="0">
              <a:defRPr/>
            </a:pPr>
            <a:endParaRPr lang="en-US" dirty="0">
              <a:solidFill>
                <a:srgbClr val="1D5ED4"/>
              </a:solidFill>
              <a:latin typeface="Verdana"/>
              <a:cs typeface="Verdana"/>
            </a:endParaRPr>
          </a:p>
        </p:txBody>
      </p:sp>
      <p:graphicFrame>
        <p:nvGraphicFramePr>
          <p:cNvPr id="4" name="Diagram 3"/>
          <p:cNvGraphicFramePr/>
          <p:nvPr/>
        </p:nvGraphicFramePr>
        <p:xfrm>
          <a:off x="-174625" y="2200275"/>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97284" name="TextBox 5"/>
          <p:cNvSpPr txBox="1">
            <a:spLocks noChangeArrowheads="1"/>
          </p:cNvSpPr>
          <p:nvPr/>
        </p:nvSpPr>
        <p:spPr bwMode="auto">
          <a:xfrm>
            <a:off x="4625975" y="1895475"/>
            <a:ext cx="3733800" cy="3970318"/>
          </a:xfrm>
          <a:prstGeom prst="rect">
            <a:avLst/>
          </a:prstGeom>
          <a:noFill/>
          <a:ln w="9525">
            <a:noFill/>
            <a:miter lim="800000"/>
            <a:headEnd/>
            <a:tailEnd/>
          </a:ln>
        </p:spPr>
        <p:txBody>
          <a:bodyPr>
            <a:spAutoFit/>
          </a:bodyPr>
          <a:lstStyle/>
          <a:p>
            <a:pPr marL="457200" indent="-457200" eaLnBrk="0" hangingPunct="0">
              <a:buFont typeface="+mj-lt"/>
              <a:buAutoNum type="alphaUcPeriod"/>
              <a:defRPr/>
            </a:pPr>
            <a:r>
              <a:rPr lang="en-US" sz="2800" dirty="0">
                <a:solidFill>
                  <a:schemeClr val="accent1"/>
                </a:solidFill>
                <a:latin typeface="+mj-lt"/>
                <a:ea typeface="+mj-ea"/>
                <a:cs typeface="+mj-cs"/>
              </a:rPr>
              <a:t>New data sources emerge and old ones disappear</a:t>
            </a:r>
          </a:p>
          <a:p>
            <a:pPr marL="457200" indent="-457200" eaLnBrk="0" hangingPunct="0">
              <a:buFont typeface="+mj-lt"/>
              <a:buAutoNum type="alphaUcPeriod"/>
              <a:defRPr/>
            </a:pPr>
            <a:endParaRPr lang="en-US" sz="2800" dirty="0">
              <a:solidFill>
                <a:schemeClr val="accent1"/>
              </a:solidFill>
              <a:latin typeface="+mj-lt"/>
              <a:ea typeface="+mj-ea"/>
              <a:cs typeface="+mj-cs"/>
            </a:endParaRPr>
          </a:p>
          <a:p>
            <a:pPr marL="457200" indent="-457200" eaLnBrk="0" hangingPunct="0">
              <a:buFont typeface="+mj-lt"/>
              <a:buAutoNum type="alphaUcPeriod"/>
              <a:defRPr/>
            </a:pPr>
            <a:r>
              <a:rPr lang="en-US" sz="2800" dirty="0">
                <a:solidFill>
                  <a:schemeClr val="accent1"/>
                </a:solidFill>
                <a:latin typeface="+mj-lt"/>
                <a:ea typeface="+mj-ea"/>
                <a:cs typeface="+mj-cs"/>
              </a:rPr>
              <a:t>Significance of each data channel constantly in flux (both waxes and wanes)</a:t>
            </a:r>
          </a:p>
        </p:txBody>
      </p:sp>
      <p:sp>
        <p:nvSpPr>
          <p:cNvPr id="8" name="Plus 7"/>
          <p:cNvSpPr/>
          <p:nvPr/>
        </p:nvSpPr>
        <p:spPr bwMode="auto">
          <a:xfrm>
            <a:off x="2339975" y="2276475"/>
            <a:ext cx="609600" cy="685800"/>
          </a:xfrm>
          <a:prstGeom prst="mathPlus">
            <a:avLst/>
          </a:prstGeom>
          <a:solidFill>
            <a:schemeClr val="tx2"/>
          </a:solidFill>
          <a:ln w="9525" cap="flat" cmpd="sng" algn="ctr">
            <a:noFill/>
            <a:prstDash val="solid"/>
            <a:round/>
            <a:headEnd type="none" w="med" len="med"/>
            <a:tailEnd type="none" w="med" len="med"/>
          </a:ln>
          <a:effectLst/>
          <a:extLst/>
        </p:spPr>
        <p:txBody>
          <a:bodyPr/>
          <a:lstStyle/>
          <a:p>
            <a:pPr eaLnBrk="0" hangingPunct="0">
              <a:defRPr/>
            </a:pPr>
            <a:endParaRPr lang="en-US" dirty="0">
              <a:ln>
                <a:solidFill>
                  <a:schemeClr val="tx2"/>
                </a:solidFill>
              </a:ln>
              <a:solidFill>
                <a:srgbClr val="800000"/>
              </a:solidFill>
              <a:latin typeface="Times" charset="0"/>
            </a:endParaRPr>
          </a:p>
        </p:txBody>
      </p:sp>
      <p:sp>
        <p:nvSpPr>
          <p:cNvPr id="9" name="Minus 8"/>
          <p:cNvSpPr/>
          <p:nvPr/>
        </p:nvSpPr>
        <p:spPr bwMode="auto">
          <a:xfrm>
            <a:off x="1958975" y="3800475"/>
            <a:ext cx="457200" cy="609600"/>
          </a:xfrm>
          <a:prstGeom prst="mathMinus">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a:latin typeface="Times" charset="0"/>
            </a:endParaRPr>
          </a:p>
        </p:txBody>
      </p:sp>
      <p:sp>
        <p:nvSpPr>
          <p:cNvPr id="10" name="Plus 9"/>
          <p:cNvSpPr/>
          <p:nvPr/>
        </p:nvSpPr>
        <p:spPr bwMode="auto">
          <a:xfrm>
            <a:off x="3482975" y="3419475"/>
            <a:ext cx="609600" cy="609600"/>
          </a:xfrm>
          <a:prstGeom prst="mathPlus">
            <a:avLst/>
          </a:prstGeom>
          <a:solidFill>
            <a:srgbClr val="000099"/>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a:latin typeface="Time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55"/>
            <a:ext cx="8305800" cy="730250"/>
          </a:xfrm>
        </p:spPr>
        <p:txBody>
          <a:bodyPr>
            <a:noAutofit/>
          </a:bodyPr>
          <a:lstStyle/>
          <a:p>
            <a:r>
              <a:rPr lang="en-US" dirty="0" smtClean="0"/>
              <a:t>Networked-enabled research is premised on the capacity for connectivity</a:t>
            </a:r>
            <a:endParaRPr lang="en-US" dirty="0"/>
          </a:p>
        </p:txBody>
      </p:sp>
      <p:pic>
        <p:nvPicPr>
          <p:cNvPr id="5" name="Picture 2" descr="http://www.connectedaction.net/wp-content/uploads/2009/09/2009-September-NodeXL-CHI-2010-Tag-Network.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0" y="1483405"/>
            <a:ext cx="5284152" cy="377439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457200" y="5710535"/>
            <a:ext cx="8077200" cy="461665"/>
          </a:xfrm>
          <a:prstGeom prst="rect">
            <a:avLst/>
          </a:prstGeom>
          <a:noFill/>
        </p:spPr>
        <p:txBody>
          <a:bodyPr wrap="square" rtlCol="0">
            <a:spAutoFit/>
          </a:bodyPr>
          <a:lstStyle/>
          <a:p>
            <a:r>
              <a:rPr lang="en-US" sz="1200" dirty="0" smtClean="0">
                <a:latin typeface="+mn-lt"/>
              </a:rPr>
              <a:t>See Cameron </a:t>
            </a:r>
            <a:r>
              <a:rPr lang="en-US" sz="1200" dirty="0" err="1" smtClean="0">
                <a:latin typeface="+mn-lt"/>
              </a:rPr>
              <a:t>Neylon’s</a:t>
            </a:r>
            <a:r>
              <a:rPr lang="en-US" sz="1200" dirty="0" smtClean="0">
                <a:latin typeface="+mn-lt"/>
              </a:rPr>
              <a:t> Feb 6, 2012 blog post on “network-enabled research”: </a:t>
            </a:r>
            <a:r>
              <a:rPr lang="en-US" sz="1200" dirty="0">
                <a:latin typeface="+mn-lt"/>
                <a:hlinkClick r:id="rId3"/>
              </a:rPr>
              <a:t>http://cameronneylon.net/blog/network-enabled-research</a:t>
            </a:r>
            <a:r>
              <a:rPr lang="en-US" sz="1200" dirty="0" smtClean="0">
                <a:latin typeface="+mn-lt"/>
                <a:hlinkClick r:id="rId3"/>
              </a:rPr>
              <a:t>/</a:t>
            </a:r>
            <a:r>
              <a:rPr lang="en-US" sz="1200" dirty="0" smtClean="0">
                <a:latin typeface="+mn-lt"/>
              </a:rPr>
              <a:t>.</a:t>
            </a:r>
            <a:endParaRPr lang="en-US" sz="1200" dirty="0">
              <a:latin typeface="+mn-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3446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5" name="Picture 6" descr="journal.pone.0019917.g005.png"/>
          <p:cNvPicPr>
            <a:picLocks noChangeAspect="1"/>
          </p:cNvPicPr>
          <p:nvPr/>
        </p:nvPicPr>
        <p:blipFill>
          <a:blip r:embed="rId3"/>
          <a:srcRect/>
          <a:stretch>
            <a:fillRect/>
          </a:stretch>
        </p:blipFill>
        <p:spPr bwMode="auto">
          <a:xfrm>
            <a:off x="1758950" y="2895600"/>
            <a:ext cx="6732588" cy="3276600"/>
          </a:xfrm>
          <a:prstGeom prst="rect">
            <a:avLst/>
          </a:prstGeom>
          <a:noFill/>
          <a:ln w="9525">
            <a:noFill/>
            <a:miter lim="800000"/>
            <a:headEnd/>
            <a:tailEnd/>
          </a:ln>
        </p:spPr>
      </p:pic>
      <p:pic>
        <p:nvPicPr>
          <p:cNvPr id="98306" name="Picture 1" descr="journal.pone.0019917.g002.png"/>
          <p:cNvPicPr>
            <a:picLocks noChangeAspect="1"/>
          </p:cNvPicPr>
          <p:nvPr/>
        </p:nvPicPr>
        <p:blipFill>
          <a:blip r:embed="rId4"/>
          <a:srcRect/>
          <a:stretch>
            <a:fillRect/>
          </a:stretch>
        </p:blipFill>
        <p:spPr bwMode="auto">
          <a:xfrm>
            <a:off x="1022350" y="2590800"/>
            <a:ext cx="3784600" cy="3733800"/>
          </a:xfrm>
          <a:prstGeom prst="rect">
            <a:avLst/>
          </a:prstGeom>
          <a:noFill/>
          <a:ln w="9525">
            <a:noFill/>
            <a:miter lim="800000"/>
            <a:headEnd/>
            <a:tailEnd/>
          </a:ln>
        </p:spPr>
      </p:pic>
      <p:sp>
        <p:nvSpPr>
          <p:cNvPr id="98307" name="TextBox 2"/>
          <p:cNvSpPr txBox="1">
            <a:spLocks noChangeArrowheads="1"/>
          </p:cNvSpPr>
          <p:nvPr/>
        </p:nvSpPr>
        <p:spPr bwMode="auto">
          <a:xfrm>
            <a:off x="1327150" y="1054100"/>
            <a:ext cx="6781800" cy="1200328"/>
          </a:xfrm>
          <a:prstGeom prst="rect">
            <a:avLst/>
          </a:prstGeom>
          <a:noFill/>
          <a:ln w="9525">
            <a:noFill/>
            <a:miter lim="800000"/>
            <a:headEnd/>
            <a:tailEnd/>
          </a:ln>
        </p:spPr>
        <p:txBody>
          <a:bodyPr>
            <a:spAutoFit/>
          </a:bodyPr>
          <a:lstStyle/>
          <a:p>
            <a:pPr marL="285750" indent="-285750" eaLnBrk="0" hangingPunct="0">
              <a:buFont typeface="Arial" charset="0"/>
              <a:buChar char="•"/>
            </a:pPr>
            <a:r>
              <a:rPr lang="en-US" sz="2400" dirty="0">
                <a:solidFill>
                  <a:schemeClr val="accent1"/>
                </a:solidFill>
                <a:latin typeface="+mj-lt"/>
                <a:ea typeface="+mj-ea"/>
                <a:cs typeface="+mj-cs"/>
              </a:rPr>
              <a:t>New papers – high rates of metric activity which decrease quickly</a:t>
            </a:r>
          </a:p>
          <a:p>
            <a:pPr marL="285750" indent="-285750" eaLnBrk="0" hangingPunct="0">
              <a:buFont typeface="Arial" charset="0"/>
              <a:buChar char="•"/>
            </a:pPr>
            <a:r>
              <a:rPr lang="en-US" sz="2400" dirty="0">
                <a:solidFill>
                  <a:schemeClr val="accent1"/>
                </a:solidFill>
                <a:latin typeface="+mj-lt"/>
                <a:ea typeface="+mj-ea"/>
                <a:cs typeface="+mj-cs"/>
              </a:rPr>
              <a:t>Old papers – little activity with slower decline</a:t>
            </a:r>
          </a:p>
        </p:txBody>
      </p:sp>
      <p:sp>
        <p:nvSpPr>
          <p:cNvPr id="98308" name="Rectangle 4"/>
          <p:cNvSpPr>
            <a:spLocks noChangeArrowheads="1"/>
          </p:cNvSpPr>
          <p:nvPr/>
        </p:nvSpPr>
        <p:spPr bwMode="auto">
          <a:xfrm>
            <a:off x="539750" y="381000"/>
            <a:ext cx="8604250" cy="584776"/>
          </a:xfrm>
          <a:prstGeom prst="rect">
            <a:avLst/>
          </a:prstGeom>
          <a:noFill/>
          <a:ln w="9525">
            <a:noFill/>
            <a:miter lim="800000"/>
            <a:headEnd/>
            <a:tailEnd/>
          </a:ln>
        </p:spPr>
        <p:txBody>
          <a:bodyPr wrap="square">
            <a:spAutoFit/>
          </a:bodyPr>
          <a:lstStyle/>
          <a:p>
            <a:pPr marL="684213" indent="-457200" eaLnBrk="0" hangingPunct="0">
              <a:buFont typeface="Verdana" pitchFamily="34" charset="0"/>
              <a:buAutoNum type="alphaUcPeriod" startAt="2"/>
              <a:tabLst>
                <a:tab pos="0" algn="l"/>
              </a:tabLst>
            </a:pPr>
            <a:r>
              <a:rPr lang="en-US" sz="3200" dirty="0" smtClean="0">
                <a:solidFill>
                  <a:schemeClr val="accent1"/>
                </a:solidFill>
                <a:latin typeface="+mj-lt"/>
                <a:ea typeface="+mj-ea"/>
                <a:cs typeface="+mj-cs"/>
              </a:rPr>
              <a:t> Metric </a:t>
            </a:r>
            <a:r>
              <a:rPr lang="en-US" sz="3200" dirty="0">
                <a:solidFill>
                  <a:schemeClr val="accent1"/>
                </a:solidFill>
                <a:latin typeface="+mj-lt"/>
                <a:ea typeface="+mj-ea"/>
                <a:cs typeface="+mj-cs"/>
              </a:rPr>
              <a:t>activity depends on age </a:t>
            </a:r>
            <a:r>
              <a:rPr lang="en-US" sz="3200" dirty="0" smtClean="0">
                <a:solidFill>
                  <a:schemeClr val="accent1"/>
                </a:solidFill>
                <a:latin typeface="+mj-lt"/>
                <a:ea typeface="+mj-ea"/>
                <a:cs typeface="+mj-cs"/>
              </a:rPr>
              <a:t>of article</a:t>
            </a:r>
            <a:endParaRPr lang="en-US" sz="3200" dirty="0">
              <a:solidFill>
                <a:schemeClr val="accent1"/>
              </a:solidFill>
              <a:latin typeface="+mj-lt"/>
              <a:ea typeface="+mj-ea"/>
              <a:cs typeface="+mj-cs"/>
            </a:endParaRPr>
          </a:p>
        </p:txBody>
      </p:sp>
      <p:sp>
        <p:nvSpPr>
          <p:cNvPr id="98309" name="TextBox 8"/>
          <p:cNvSpPr txBox="1">
            <a:spLocks noChangeArrowheads="1"/>
          </p:cNvSpPr>
          <p:nvPr/>
        </p:nvSpPr>
        <p:spPr bwMode="auto">
          <a:xfrm>
            <a:off x="2012950" y="2362200"/>
            <a:ext cx="5638800" cy="307975"/>
          </a:xfrm>
          <a:prstGeom prst="rect">
            <a:avLst/>
          </a:prstGeom>
          <a:noFill/>
          <a:ln w="9525">
            <a:noFill/>
            <a:miter lim="800000"/>
            <a:headEnd/>
            <a:tailEnd/>
          </a:ln>
        </p:spPr>
        <p:txBody>
          <a:bodyPr>
            <a:spAutoFit/>
          </a:bodyPr>
          <a:lstStyle/>
          <a:p>
            <a:pPr eaLnBrk="0" hangingPunct="0"/>
            <a:r>
              <a:rPr lang="en-US" sz="1400" dirty="0">
                <a:latin typeface="Verdana" pitchFamily="34" charset="0"/>
                <a:ea typeface="Verdana" pitchFamily="34" charset="0"/>
                <a:cs typeface="Verdana" pitchFamily="34" charset="0"/>
              </a:rPr>
              <a:t>Decay process of usage (HTML views) in six </a:t>
            </a:r>
            <a:r>
              <a:rPr lang="en-US" sz="1400" dirty="0" smtClean="0">
                <a:latin typeface="Verdana" pitchFamily="34" charset="0"/>
                <a:ea typeface="Verdana" pitchFamily="34" charset="0"/>
                <a:cs typeface="Verdana" pitchFamily="34" charset="0"/>
              </a:rPr>
              <a:t>PLOS </a:t>
            </a:r>
            <a:r>
              <a:rPr lang="en-US" sz="1400" dirty="0">
                <a:latin typeface="Verdana" pitchFamily="34" charset="0"/>
                <a:ea typeface="Verdana" pitchFamily="34" charset="0"/>
                <a:cs typeface="Verdana" pitchFamily="34" charset="0"/>
              </a:rPr>
              <a:t>journals</a:t>
            </a:r>
          </a:p>
        </p:txBody>
      </p:sp>
      <p:sp>
        <p:nvSpPr>
          <p:cNvPr id="4" name="Rectangle 3"/>
          <p:cNvSpPr/>
          <p:nvPr/>
        </p:nvSpPr>
        <p:spPr>
          <a:xfrm>
            <a:off x="1250950" y="6411913"/>
            <a:ext cx="6172200" cy="369887"/>
          </a:xfrm>
          <a:prstGeom prst="rect">
            <a:avLst/>
          </a:prstGeom>
        </p:spPr>
        <p:txBody>
          <a:bodyPr>
            <a:spAutoFit/>
          </a:bodyPr>
          <a:lstStyle/>
          <a:p>
            <a:pPr eaLnBrk="0" hangingPunct="0">
              <a:spcBef>
                <a:spcPct val="30000"/>
              </a:spcBef>
              <a:defRPr/>
            </a:pPr>
            <a:r>
              <a:rPr lang="en-US" sz="900" dirty="0">
                <a:latin typeface="+mn-lt"/>
                <a:cs typeface="Arial" charset="0"/>
              </a:rPr>
              <a:t>Yan K-K, Gerstein M, 2011 The Spread of Scientific Information: Insights from the Web Usage Statistics in PLoS Article-Level Metrics. PLoS ONE 6(5): e19917. doi:10.1371/journal.pone.0019917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Foliennummernplatzhalter 3"/>
          <p:cNvSpPr>
            <a:spLocks noGrp="1"/>
          </p:cNvSpPr>
          <p:nvPr>
            <p:ph type="sldNum" sz="quarter" idx="4294967295"/>
          </p:nvPr>
        </p:nvSpPr>
        <p:spPr>
          <a:xfrm>
            <a:off x="8604871" y="6660431"/>
            <a:ext cx="118318" cy="107156"/>
          </a:xfrm>
          <a:prstGeom prst="rect">
            <a:avLst/>
          </a:prstGeom>
          <a:extLst>
            <a:ext uri="{909E8E84-426E-40dd-AFC4-6F175D3DCCD1}">
              <a14:hiddenFill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a:solidFill>
                  <a:srgbClr val="FFFFFF"/>
                </a:solidFill>
              </a14:hiddenFill>
            </a:ext>
            <a:ext uri="{91240B29-F687-4f45-9708-019B960494DF}">
              <a14:hiddenLine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w="12700">
                <a:solidFill>
                  <a:schemeClr val="tx1"/>
                </a:solidFill>
                <a:miter lim="800000"/>
                <a:headEnd/>
                <a:tailEnd/>
              </a14:hiddenLine>
            </a:ext>
            <a:ext uri="{AF507438-7753-43e0-B8FC-AC1667EBCBE1}">
              <a14:hiddenEffects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a:effectLst>
                  <a:outerShdw blurRad="63500" dist="38099" dir="2700000" algn="ctr" rotWithShape="0">
                    <a:srgbClr val="000000">
                      <a:alpha val="74998"/>
                    </a:srgbClr>
                  </a:outerShdw>
                </a:effectLst>
              </a14:hiddenEffects>
            </a:ext>
          </a:extLst>
        </p:spPr>
        <p:txBody>
          <a:bodyPr lIns="64291" tIns="32146" rIns="64291" bIns="32146"/>
          <a:lstStyle/>
          <a:p>
            <a:fld id="{99E2C912-60CD-DC48-BFDA-BDC26FA0E389}" type="slidenum">
              <a:rPr lang="en-US"/>
              <a:pPr/>
              <a:t>31</a:t>
            </a:fld>
            <a:endParaRPr lang="en-US"/>
          </a:p>
        </p:txBody>
      </p:sp>
      <p:sp>
        <p:nvSpPr>
          <p:cNvPr id="29698" name="Rectangle 1"/>
          <p:cNvSpPr>
            <a:spLocks/>
          </p:cNvSpPr>
          <p:nvPr/>
        </p:nvSpPr>
        <p:spPr bwMode="auto">
          <a:xfrm>
            <a:off x="0" y="6402586"/>
            <a:ext cx="9152930" cy="455414"/>
          </a:xfrm>
          <a:prstGeom prst="rect">
            <a:avLst/>
          </a:prstGeom>
          <a:solidFill>
            <a:schemeClr val="accent1"/>
          </a:solidFill>
          <a:ln w="9525">
            <a:noFill/>
            <a:round/>
            <a:headEnd/>
            <a:tailEnd/>
          </a:ln>
        </p:spPr>
        <p:txBody>
          <a:bodyPr lIns="0" tIns="0" rIns="0" bIns="0">
            <a:prstTxWarp prst="textNoShape">
              <a:avLst/>
            </a:prstTxWarp>
          </a:bodyPr>
          <a:lstStyle/>
          <a:p>
            <a:endParaRPr lang="de-DE"/>
          </a:p>
        </p:txBody>
      </p:sp>
      <p:pic>
        <p:nvPicPr>
          <p:cNvPr id="29699" name="Picture 2"/>
          <p:cNvPicPr>
            <a:picLocks noChangeAspect="1" noChangeArrowheads="1"/>
          </p:cNvPicPr>
          <p:nvPr/>
        </p:nvPicPr>
        <p:blipFill>
          <a:blip r:embed="rId2"/>
          <a:srcRect/>
          <a:stretch>
            <a:fillRect/>
          </a:stretch>
        </p:blipFill>
        <p:spPr bwMode="auto">
          <a:xfrm>
            <a:off x="151805" y="6286500"/>
            <a:ext cx="3834185" cy="1149697"/>
          </a:xfrm>
          <a:prstGeom prst="rect">
            <a:avLst/>
          </a:prstGeom>
          <a:noFill/>
          <a:ln w="12700" cap="rnd">
            <a:noFill/>
            <a:round/>
            <a:headEnd/>
            <a:tailEnd/>
          </a:ln>
        </p:spPr>
      </p:pic>
      <p:sp>
        <p:nvSpPr>
          <p:cNvPr id="2" name="Rectangle 3"/>
          <p:cNvSpPr>
            <a:spLocks noGrp="1" noChangeArrowheads="1"/>
          </p:cNvSpPr>
          <p:nvPr>
            <p:ph type="title"/>
          </p:nvPr>
        </p:nvSpPr>
        <p:spPr>
          <a:xfrm>
            <a:off x="450454" y="9922"/>
            <a:ext cx="8227591" cy="730002"/>
          </a:xfrm>
        </p:spPr>
        <p:txBody>
          <a:bodyPr/>
          <a:lstStyle/>
          <a:p>
            <a:pPr eaLnBrk="1" hangingPunct="1">
              <a:defRPr/>
            </a:pPr>
            <a:r>
              <a:rPr lang="en-US" b="0" dirty="0" smtClean="0">
                <a:sym typeface="Arial Bold" charset="0"/>
              </a:rPr>
              <a:t>Articles differ in usage over time</a:t>
            </a:r>
          </a:p>
        </p:txBody>
      </p:sp>
      <p:sp>
        <p:nvSpPr>
          <p:cNvPr id="29701" name="Text Box 4"/>
          <p:cNvSpPr txBox="1">
            <a:spLocks noChangeArrowheads="1"/>
          </p:cNvSpPr>
          <p:nvPr/>
        </p:nvSpPr>
        <p:spPr bwMode="auto">
          <a:xfrm>
            <a:off x="8604871" y="6660431"/>
            <a:ext cx="118318" cy="107156"/>
          </a:xfrm>
          <a:prstGeom prst="rect">
            <a:avLst/>
          </a:prstGeom>
          <a:noFill/>
          <a:ln w="12700">
            <a:noFill/>
            <a:miter lim="800000"/>
            <a:headEnd/>
            <a:tailEnd/>
          </a:ln>
        </p:spPr>
        <p:txBody>
          <a:bodyPr wrap="none" lIns="64291" tIns="32146" rIns="64291" bIns="32146" anchor="ctr">
            <a:prstTxWarp prst="textNoShape">
              <a:avLst/>
            </a:prstTxWarp>
          </a:bodyPr>
          <a:lstStyle/>
          <a:p>
            <a:pPr algn="r"/>
            <a:fld id="{8BA2C124-8958-D746-8F03-B31CAF648D04}" type="slidenum">
              <a:rPr lang="en-US" sz="800">
                <a:solidFill>
                  <a:srgbClr val="FFFFFF"/>
                </a:solidFill>
                <a:latin typeface="Arial" pitchFamily="-65" charset="0"/>
                <a:ea typeface="ＭＳ Ｐゴシック" pitchFamily="-84" charset="-128"/>
                <a:sym typeface="Arial" pitchFamily="-65" charset="0"/>
              </a:rPr>
              <a:pPr algn="r"/>
              <a:t>31</a:t>
            </a:fld>
            <a:endParaRPr lang="en-US" sz="800" dirty="0">
              <a:solidFill>
                <a:srgbClr val="FFFFFF"/>
              </a:solidFill>
              <a:latin typeface="Arial" pitchFamily="-65" charset="0"/>
              <a:ea typeface="ＭＳ Ｐゴシック" pitchFamily="-84" charset="-128"/>
              <a:sym typeface="Arial" pitchFamily="-65" charset="0"/>
            </a:endParaRPr>
          </a:p>
        </p:txBody>
      </p:sp>
      <p:pic>
        <p:nvPicPr>
          <p:cNvPr id="29702" name="Picture 5"/>
          <p:cNvPicPr>
            <a:picLocks noChangeAspect="1" noChangeArrowheads="1"/>
          </p:cNvPicPr>
          <p:nvPr/>
        </p:nvPicPr>
        <p:blipFill>
          <a:blip r:embed="rId3"/>
          <a:srcRect/>
          <a:stretch>
            <a:fillRect/>
          </a:stretch>
        </p:blipFill>
        <p:spPr bwMode="auto">
          <a:xfrm>
            <a:off x="241102" y="794742"/>
            <a:ext cx="4473773" cy="1366242"/>
          </a:xfrm>
          <a:prstGeom prst="rect">
            <a:avLst/>
          </a:prstGeom>
          <a:noFill/>
          <a:ln w="12700">
            <a:noFill/>
            <a:miter lim="800000"/>
            <a:headEnd/>
            <a:tailEnd/>
          </a:ln>
        </p:spPr>
      </p:pic>
      <p:pic>
        <p:nvPicPr>
          <p:cNvPr id="29703" name="Picture 6"/>
          <p:cNvPicPr>
            <a:picLocks noChangeAspect="1" noChangeArrowheads="1"/>
          </p:cNvPicPr>
          <p:nvPr/>
        </p:nvPicPr>
        <p:blipFill>
          <a:blip r:embed="rId4"/>
          <a:srcRect/>
          <a:stretch>
            <a:fillRect/>
          </a:stretch>
        </p:blipFill>
        <p:spPr bwMode="auto">
          <a:xfrm>
            <a:off x="160735" y="2080617"/>
            <a:ext cx="4473773" cy="1241227"/>
          </a:xfrm>
          <a:prstGeom prst="rect">
            <a:avLst/>
          </a:prstGeom>
          <a:noFill/>
          <a:ln w="12700">
            <a:noFill/>
            <a:miter lim="800000"/>
            <a:headEnd/>
            <a:tailEnd/>
          </a:ln>
        </p:spPr>
      </p:pic>
      <p:pic>
        <p:nvPicPr>
          <p:cNvPr id="29704" name="Picture 7"/>
          <p:cNvPicPr>
            <a:picLocks noChangeAspect="1" noChangeArrowheads="1"/>
          </p:cNvPicPr>
          <p:nvPr/>
        </p:nvPicPr>
        <p:blipFill>
          <a:blip r:embed="rId5"/>
          <a:srcRect/>
          <a:stretch>
            <a:fillRect/>
          </a:stretch>
        </p:blipFill>
        <p:spPr bwMode="auto">
          <a:xfrm>
            <a:off x="348258" y="4884539"/>
            <a:ext cx="4000500" cy="1250156"/>
          </a:xfrm>
          <a:prstGeom prst="rect">
            <a:avLst/>
          </a:prstGeom>
          <a:noFill/>
          <a:ln w="12700">
            <a:noFill/>
            <a:miter lim="800000"/>
            <a:headEnd/>
            <a:tailEnd/>
          </a:ln>
        </p:spPr>
      </p:pic>
      <p:pic>
        <p:nvPicPr>
          <p:cNvPr id="29705" name="Picture 8"/>
          <p:cNvPicPr>
            <a:picLocks noChangeAspect="1" noChangeArrowheads="1"/>
          </p:cNvPicPr>
          <p:nvPr/>
        </p:nvPicPr>
        <p:blipFill>
          <a:blip r:embed="rId6"/>
          <a:srcRect/>
          <a:stretch>
            <a:fillRect/>
          </a:stretch>
        </p:blipFill>
        <p:spPr bwMode="auto">
          <a:xfrm>
            <a:off x="160735" y="3393281"/>
            <a:ext cx="3420070" cy="1232297"/>
          </a:xfrm>
          <a:prstGeom prst="rect">
            <a:avLst/>
          </a:prstGeom>
          <a:noFill/>
          <a:ln w="12700">
            <a:noFill/>
            <a:miter lim="800000"/>
            <a:headEnd/>
            <a:tailEnd/>
          </a:ln>
        </p:spPr>
      </p:pic>
      <p:sp>
        <p:nvSpPr>
          <p:cNvPr id="29706" name="Rectangle 9"/>
          <p:cNvSpPr>
            <a:spLocks/>
          </p:cNvSpPr>
          <p:nvPr/>
        </p:nvSpPr>
        <p:spPr bwMode="auto">
          <a:xfrm>
            <a:off x="4045148" y="3437930"/>
            <a:ext cx="4947047" cy="1134070"/>
          </a:xfrm>
          <a:prstGeom prst="rect">
            <a:avLst/>
          </a:prstGeom>
          <a:noFill/>
          <a:ln w="12700">
            <a:noFill/>
            <a:miter lim="800000"/>
            <a:headEnd/>
            <a:tailEnd/>
          </a:ln>
        </p:spPr>
        <p:txBody>
          <a:bodyPr lIns="0" tIns="0" rIns="0" bIns="0">
            <a:prstTxWarp prst="textNoShape">
              <a:avLst/>
            </a:prstTxWarp>
          </a:bodyPr>
          <a:lstStyle/>
          <a:p>
            <a:pPr>
              <a:spcBef>
                <a:spcPts val="703"/>
              </a:spcBef>
            </a:pPr>
            <a:r>
              <a:rPr lang="en-US" sz="1700" dirty="0">
                <a:solidFill>
                  <a:srgbClr val="262626"/>
                </a:solidFill>
                <a:latin typeface="Arial" pitchFamily="-65" charset="0"/>
                <a:ea typeface="ＭＳ Ｐゴシック" pitchFamily="-84" charset="-128"/>
                <a:sym typeface="Arial" pitchFamily="-65" charset="0"/>
              </a:rPr>
              <a:t>The Preventable Causes of Death in the United States: Comparative Risk Assessment of Dietary, Lifestyle, and Metabolic Risk Factors</a:t>
            </a:r>
          </a:p>
          <a:p>
            <a:pPr>
              <a:spcBef>
                <a:spcPts val="703"/>
              </a:spcBef>
            </a:pPr>
            <a:r>
              <a:rPr lang="en-US" sz="1700" dirty="0">
                <a:solidFill>
                  <a:srgbClr val="262626"/>
                </a:solidFill>
                <a:latin typeface="Arial Bold" pitchFamily="-84" charset="0"/>
                <a:ea typeface="ＭＳ Ｐゴシック" pitchFamily="-84" charset="-128"/>
                <a:sym typeface="Arial Bold" pitchFamily="-84" charset="0"/>
                <a:hlinkClick r:id="rId7"/>
              </a:rPr>
              <a:t>10.1371/journal.pmed.1000058</a:t>
            </a:r>
            <a:endParaRPr lang="en-US" sz="1700" dirty="0">
              <a:solidFill>
                <a:srgbClr val="262626"/>
              </a:solidFill>
              <a:latin typeface="Arial Bold" pitchFamily="-84" charset="0"/>
              <a:ea typeface="ＭＳ Ｐゴシック" pitchFamily="-84" charset="-128"/>
              <a:sym typeface="Arial Bold" pitchFamily="-84" charset="0"/>
            </a:endParaRPr>
          </a:p>
        </p:txBody>
      </p:sp>
      <p:sp>
        <p:nvSpPr>
          <p:cNvPr id="29707" name="Rectangle 10"/>
          <p:cNvSpPr>
            <a:spLocks/>
          </p:cNvSpPr>
          <p:nvPr/>
        </p:nvSpPr>
        <p:spPr bwMode="auto">
          <a:xfrm>
            <a:off x="4045148" y="5063133"/>
            <a:ext cx="4947047" cy="884039"/>
          </a:xfrm>
          <a:prstGeom prst="rect">
            <a:avLst/>
          </a:prstGeom>
          <a:noFill/>
          <a:ln w="12700">
            <a:noFill/>
            <a:miter lim="800000"/>
            <a:headEnd/>
            <a:tailEnd/>
          </a:ln>
        </p:spPr>
        <p:txBody>
          <a:bodyPr lIns="0" tIns="0" rIns="0" bIns="0">
            <a:prstTxWarp prst="textNoShape">
              <a:avLst/>
            </a:prstTxWarp>
          </a:bodyPr>
          <a:lstStyle/>
          <a:p>
            <a:pPr>
              <a:spcBef>
                <a:spcPts val="703"/>
              </a:spcBef>
            </a:pPr>
            <a:r>
              <a:rPr lang="en-US" sz="1700" dirty="0">
                <a:solidFill>
                  <a:srgbClr val="262626"/>
                </a:solidFill>
                <a:latin typeface="Arial" pitchFamily="-65" charset="0"/>
                <a:ea typeface="ＭＳ Ｐゴシック" pitchFamily="-84" charset="-128"/>
                <a:sym typeface="Arial" pitchFamily="-65" charset="0"/>
              </a:rPr>
              <a:t>Preferred Reporting Items for Systematic Reviews and Meta-Analyses: The PRISMA Statement</a:t>
            </a:r>
          </a:p>
          <a:p>
            <a:pPr>
              <a:spcBef>
                <a:spcPts val="703"/>
              </a:spcBef>
            </a:pPr>
            <a:r>
              <a:rPr lang="en-US" sz="1700" dirty="0">
                <a:solidFill>
                  <a:srgbClr val="262626"/>
                </a:solidFill>
                <a:latin typeface="Arial Bold" pitchFamily="-84" charset="0"/>
                <a:ea typeface="ＭＳ Ｐゴシック" pitchFamily="-84" charset="-128"/>
                <a:sym typeface="Arial Bold" pitchFamily="-84" charset="0"/>
                <a:hlinkClick r:id="rId8"/>
              </a:rPr>
              <a:t>10.1371/journal.pmed.1000097</a:t>
            </a:r>
            <a:endParaRPr lang="en-US" sz="1700" dirty="0">
              <a:solidFill>
                <a:srgbClr val="262626"/>
              </a:solidFill>
              <a:latin typeface="Arial Bold" pitchFamily="-84" charset="0"/>
              <a:ea typeface="ＭＳ Ｐゴシック" pitchFamily="-84" charset="-128"/>
              <a:sym typeface="Arial Bold" pitchFamily="-84" charset="0"/>
            </a:endParaRPr>
          </a:p>
        </p:txBody>
      </p:sp>
      <p:sp>
        <p:nvSpPr>
          <p:cNvPr id="29708" name="Rectangle 11"/>
          <p:cNvSpPr>
            <a:spLocks/>
          </p:cNvSpPr>
          <p:nvPr/>
        </p:nvSpPr>
        <p:spPr bwMode="auto">
          <a:xfrm>
            <a:off x="4045148" y="767953"/>
            <a:ext cx="4947047" cy="1134070"/>
          </a:xfrm>
          <a:prstGeom prst="rect">
            <a:avLst/>
          </a:prstGeom>
          <a:noFill/>
          <a:ln w="12700">
            <a:noFill/>
            <a:miter lim="800000"/>
            <a:headEnd/>
            <a:tailEnd/>
          </a:ln>
        </p:spPr>
        <p:txBody>
          <a:bodyPr lIns="0" tIns="0" rIns="0" bIns="0">
            <a:prstTxWarp prst="textNoShape">
              <a:avLst/>
            </a:prstTxWarp>
          </a:bodyPr>
          <a:lstStyle/>
          <a:p>
            <a:pPr>
              <a:spcBef>
                <a:spcPts val="703"/>
              </a:spcBef>
            </a:pPr>
            <a:r>
              <a:rPr lang="en-US" sz="1700" dirty="0">
                <a:solidFill>
                  <a:srgbClr val="262626"/>
                </a:solidFill>
                <a:latin typeface="Arial" pitchFamily="-65" charset="0"/>
                <a:ea typeface="ＭＳ Ｐゴシック" pitchFamily="-84" charset="-128"/>
                <a:sym typeface="Arial" pitchFamily="-65" charset="0"/>
              </a:rPr>
              <a:t>Initial Severity and Antidepressant Benefits: A Meta-Analysis of Data Submitted to the Food and Drug Administration</a:t>
            </a:r>
          </a:p>
          <a:p>
            <a:pPr>
              <a:spcBef>
                <a:spcPts val="703"/>
              </a:spcBef>
            </a:pPr>
            <a:r>
              <a:rPr lang="en-US" sz="1700" dirty="0">
                <a:solidFill>
                  <a:srgbClr val="262626"/>
                </a:solidFill>
                <a:latin typeface="Arial Bold" pitchFamily="-84" charset="0"/>
                <a:ea typeface="ＭＳ Ｐゴシック" pitchFamily="-84" charset="-128"/>
                <a:sym typeface="Arial Bold" pitchFamily="-84" charset="0"/>
                <a:hlinkClick r:id="rId9"/>
              </a:rPr>
              <a:t>10.1371/journal.pmed.0050045</a:t>
            </a:r>
            <a:endParaRPr lang="en-US" sz="1700" dirty="0">
              <a:solidFill>
                <a:srgbClr val="262626"/>
              </a:solidFill>
              <a:latin typeface="Arial Bold" pitchFamily="-84" charset="0"/>
              <a:ea typeface="ＭＳ Ｐゴシック" pitchFamily="-84" charset="-128"/>
              <a:sym typeface="Arial Bold" pitchFamily="-84" charset="0"/>
            </a:endParaRPr>
          </a:p>
        </p:txBody>
      </p:sp>
      <p:sp>
        <p:nvSpPr>
          <p:cNvPr id="29709" name="Rectangle 12"/>
          <p:cNvSpPr>
            <a:spLocks/>
          </p:cNvSpPr>
          <p:nvPr/>
        </p:nvSpPr>
        <p:spPr bwMode="auto">
          <a:xfrm>
            <a:off x="4036219" y="2294930"/>
            <a:ext cx="5027414" cy="884039"/>
          </a:xfrm>
          <a:prstGeom prst="rect">
            <a:avLst/>
          </a:prstGeom>
          <a:noFill/>
          <a:ln w="12700">
            <a:noFill/>
            <a:miter lim="800000"/>
            <a:headEnd/>
            <a:tailEnd/>
          </a:ln>
        </p:spPr>
        <p:txBody>
          <a:bodyPr lIns="0" tIns="0" rIns="0" bIns="0">
            <a:prstTxWarp prst="textNoShape">
              <a:avLst/>
            </a:prstTxWarp>
          </a:bodyPr>
          <a:lstStyle/>
          <a:p>
            <a:pPr>
              <a:spcBef>
                <a:spcPts val="703"/>
              </a:spcBef>
            </a:pPr>
            <a:r>
              <a:rPr lang="en-US" sz="1700" dirty="0">
                <a:solidFill>
                  <a:srgbClr val="262626"/>
                </a:solidFill>
                <a:latin typeface="Arial" pitchFamily="-65" charset="0"/>
                <a:ea typeface="ＭＳ Ｐゴシック" pitchFamily="-84" charset="-128"/>
                <a:sym typeface="Arial" pitchFamily="-65" charset="0"/>
              </a:rPr>
              <a:t>Lifetime Medical Costs of Obesity: Prevention No Cure for Increasing Health Expenditure</a:t>
            </a:r>
          </a:p>
          <a:p>
            <a:pPr>
              <a:spcBef>
                <a:spcPts val="703"/>
              </a:spcBef>
            </a:pPr>
            <a:r>
              <a:rPr lang="en-US" sz="1700" dirty="0">
                <a:solidFill>
                  <a:srgbClr val="262626"/>
                </a:solidFill>
                <a:latin typeface="Arial Bold" pitchFamily="-84" charset="0"/>
                <a:ea typeface="ＭＳ Ｐゴシック" pitchFamily="-84" charset="-128"/>
                <a:sym typeface="Arial Bold" pitchFamily="-84" charset="0"/>
                <a:hlinkClick r:id="rId10"/>
              </a:rPr>
              <a:t>10.1371/journal.pmed.0050029</a:t>
            </a:r>
            <a:endParaRPr lang="en-US" sz="1700" dirty="0">
              <a:solidFill>
                <a:srgbClr val="262626"/>
              </a:solidFill>
              <a:latin typeface="Arial Bold" pitchFamily="-84" charset="0"/>
              <a:ea typeface="ＭＳ Ｐゴシック" pitchFamily="-84" charset="-128"/>
              <a:sym typeface="Arial Bold" pitchFamily="-84" charset="0"/>
            </a:endParaRPr>
          </a:p>
        </p:txBody>
      </p:sp>
      <p:sp>
        <p:nvSpPr>
          <p:cNvPr id="29710" name="Rectangle 13"/>
          <p:cNvSpPr>
            <a:spLocks/>
          </p:cNvSpPr>
          <p:nvPr/>
        </p:nvSpPr>
        <p:spPr bwMode="auto">
          <a:xfrm>
            <a:off x="2116336" y="6107906"/>
            <a:ext cx="7045523" cy="294680"/>
          </a:xfrm>
          <a:prstGeom prst="rect">
            <a:avLst/>
          </a:prstGeom>
          <a:noFill/>
          <a:ln w="12700">
            <a:noFill/>
            <a:miter lim="800000"/>
            <a:headEnd/>
            <a:tailEnd/>
          </a:ln>
        </p:spPr>
        <p:txBody>
          <a:bodyPr lIns="0" tIns="0" rIns="0" bIns="0">
            <a:prstTxWarp prst="textNoShape">
              <a:avLst/>
            </a:prstTxWarp>
          </a:bodyPr>
          <a:lstStyle/>
          <a:p>
            <a:pPr algn="l"/>
            <a:r>
              <a:rPr lang="en-US" sz="1700" dirty="0">
                <a:latin typeface="Arial" pitchFamily="-65" charset="0"/>
                <a:ea typeface="ＭＳ Ｐゴシック" pitchFamily="-84" charset="-128"/>
                <a:sym typeface="Arial" pitchFamily="-65" charset="0"/>
              </a:rPr>
              <a:t>HTML views per month from PLOS </a:t>
            </a:r>
            <a:r>
              <a:rPr lang="en-US" sz="1700" dirty="0" smtClean="0">
                <a:latin typeface="Arial" pitchFamily="-65" charset="0"/>
                <a:ea typeface="ＭＳ Ｐゴシック" pitchFamily="-84" charset="-128"/>
                <a:sym typeface="Arial" pitchFamily="-65" charset="0"/>
              </a:rPr>
              <a:t>website (April </a:t>
            </a:r>
            <a:r>
              <a:rPr lang="en-US" sz="1700" dirty="0">
                <a:latin typeface="Arial" pitchFamily="-65" charset="0"/>
                <a:ea typeface="ＭＳ Ｐゴシック" pitchFamily="-84" charset="-128"/>
                <a:sym typeface="Arial" pitchFamily="-65" charset="0"/>
              </a:rPr>
              <a:t>18, </a:t>
            </a:r>
            <a:r>
              <a:rPr lang="en-US" sz="1700" dirty="0" smtClean="0">
                <a:latin typeface="Arial" pitchFamily="-65" charset="0"/>
                <a:ea typeface="ＭＳ Ｐゴシック" pitchFamily="-84" charset="-128"/>
                <a:sym typeface="Arial" pitchFamily="-65" charset="0"/>
              </a:rPr>
              <a:t>2013)</a:t>
            </a:r>
            <a:endParaRPr lang="en-US" sz="1700" dirty="0">
              <a:latin typeface="Arial" pitchFamily="-65" charset="0"/>
              <a:ea typeface="ＭＳ Ｐゴシック" pitchFamily="-84" charset="-128"/>
              <a:sym typeface="Arial" pitchFamily="-65"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0353" name="Picture 1" descr="halflife_density.jpg.png"/>
          <p:cNvPicPr>
            <a:picLocks noChangeAspect="1"/>
          </p:cNvPicPr>
          <p:nvPr/>
        </p:nvPicPr>
        <p:blipFill>
          <a:blip r:embed="rId3"/>
          <a:srcRect/>
          <a:stretch>
            <a:fillRect/>
          </a:stretch>
        </p:blipFill>
        <p:spPr bwMode="auto">
          <a:xfrm>
            <a:off x="1133475" y="1784350"/>
            <a:ext cx="7504113" cy="4291013"/>
          </a:xfrm>
          <a:prstGeom prst="rect">
            <a:avLst/>
          </a:prstGeom>
          <a:noFill/>
          <a:ln w="9525">
            <a:noFill/>
            <a:miter lim="800000"/>
            <a:headEnd/>
            <a:tailEnd/>
          </a:ln>
        </p:spPr>
      </p:pic>
      <p:sp>
        <p:nvSpPr>
          <p:cNvPr id="100354" name="Rectangle 2"/>
          <p:cNvSpPr>
            <a:spLocks noChangeArrowheads="1"/>
          </p:cNvSpPr>
          <p:nvPr/>
        </p:nvSpPr>
        <p:spPr bwMode="auto">
          <a:xfrm>
            <a:off x="587375" y="171450"/>
            <a:ext cx="7991475" cy="1569660"/>
          </a:xfrm>
          <a:prstGeom prst="rect">
            <a:avLst/>
          </a:prstGeom>
          <a:noFill/>
          <a:ln w="9525">
            <a:noFill/>
            <a:miter lim="800000"/>
            <a:headEnd/>
            <a:tailEnd/>
          </a:ln>
        </p:spPr>
        <p:txBody>
          <a:bodyPr wrap="square">
            <a:spAutoFit/>
          </a:bodyPr>
          <a:lstStyle/>
          <a:p>
            <a:pPr marL="227013" eaLnBrk="0" hangingPunct="0">
              <a:tabLst>
                <a:tab pos="0" algn="l"/>
              </a:tabLst>
            </a:pPr>
            <a:r>
              <a:rPr lang="en-US" sz="2800" dirty="0">
                <a:solidFill>
                  <a:schemeClr val="accent1"/>
                </a:solidFill>
                <a:latin typeface="+mj-lt"/>
                <a:ea typeface="+mj-ea"/>
                <a:cs typeface="+mj-cs"/>
              </a:rPr>
              <a:t>Dissemination activity also changes over time across data channels.</a:t>
            </a:r>
            <a:endParaRPr lang="en-US" sz="2800" dirty="0" smtClean="0">
              <a:solidFill>
                <a:schemeClr val="accent1"/>
              </a:solidFill>
              <a:latin typeface="+mj-lt"/>
              <a:ea typeface="+mj-ea"/>
              <a:cs typeface="+mj-cs"/>
            </a:endParaRPr>
          </a:p>
          <a:p>
            <a:pPr marL="227013" eaLnBrk="0" hangingPunct="0">
              <a:tabLst>
                <a:tab pos="0" algn="l"/>
              </a:tabLst>
            </a:pPr>
            <a:endParaRPr lang="en-US" sz="2000" dirty="0" smtClean="0">
              <a:solidFill>
                <a:schemeClr val="accent1"/>
              </a:solidFill>
              <a:latin typeface="+mj-lt"/>
              <a:ea typeface="+mj-ea"/>
              <a:cs typeface="+mj-cs"/>
            </a:endParaRPr>
          </a:p>
          <a:p>
            <a:pPr marL="227013" eaLnBrk="0" hangingPunct="0">
              <a:tabLst>
                <a:tab pos="0" algn="l"/>
              </a:tabLst>
            </a:pPr>
            <a:r>
              <a:rPr lang="en-US" sz="2000" dirty="0" smtClean="0">
                <a:solidFill>
                  <a:schemeClr val="accent1"/>
                </a:solidFill>
                <a:latin typeface="+mj-lt"/>
                <a:ea typeface="+mj-ea"/>
                <a:cs typeface="+mj-cs"/>
              </a:rPr>
              <a:t>Ex</a:t>
            </a:r>
            <a:r>
              <a:rPr lang="en-US" sz="2000" dirty="0">
                <a:solidFill>
                  <a:schemeClr val="accent1"/>
                </a:solidFill>
                <a:latin typeface="+mj-lt"/>
                <a:ea typeface="+mj-ea"/>
                <a:cs typeface="+mj-cs"/>
              </a:rPr>
              <a:t>: Social Media Channels</a:t>
            </a:r>
          </a:p>
        </p:txBody>
      </p:sp>
      <p:sp>
        <p:nvSpPr>
          <p:cNvPr id="100355" name="TextBox 3"/>
          <p:cNvSpPr txBox="1">
            <a:spLocks noChangeArrowheads="1"/>
          </p:cNvSpPr>
          <p:nvPr/>
        </p:nvSpPr>
        <p:spPr bwMode="auto">
          <a:xfrm>
            <a:off x="1012825" y="5916612"/>
            <a:ext cx="6400800" cy="461665"/>
          </a:xfrm>
          <a:prstGeom prst="rect">
            <a:avLst/>
          </a:prstGeom>
          <a:noFill/>
          <a:ln w="9525">
            <a:noFill/>
            <a:miter lim="800000"/>
            <a:headEnd/>
            <a:tailEnd/>
          </a:ln>
        </p:spPr>
        <p:txBody>
          <a:bodyPr>
            <a:spAutoFit/>
          </a:bodyPr>
          <a:lstStyle/>
          <a:p>
            <a:pPr eaLnBrk="0" hangingPunct="0"/>
            <a:r>
              <a:rPr lang="en-US" sz="2400" dirty="0" err="1">
                <a:solidFill>
                  <a:schemeClr val="accent1"/>
                </a:solidFill>
                <a:latin typeface="+mj-lt"/>
                <a:ea typeface="+mj-ea"/>
                <a:cs typeface="+mj-cs"/>
              </a:rPr>
              <a:t>Bit.ly</a:t>
            </a:r>
            <a:r>
              <a:rPr lang="en-US" sz="2400" dirty="0">
                <a:solidFill>
                  <a:schemeClr val="accent1"/>
                </a:solidFill>
                <a:latin typeface="+mj-lt"/>
                <a:ea typeface="+mj-ea"/>
                <a:cs typeface="+mj-cs"/>
              </a:rPr>
              <a:t> study of 1000 </a:t>
            </a:r>
            <a:r>
              <a:rPr lang="en-US" sz="2400" dirty="0" err="1">
                <a:solidFill>
                  <a:schemeClr val="accent1"/>
                </a:solidFill>
                <a:latin typeface="+mj-lt"/>
                <a:ea typeface="+mj-ea"/>
                <a:cs typeface="+mj-cs"/>
              </a:rPr>
              <a:t>bitly</a:t>
            </a:r>
            <a:r>
              <a:rPr lang="en-US" sz="2400" dirty="0">
                <a:solidFill>
                  <a:schemeClr val="accent1"/>
                </a:solidFill>
                <a:latin typeface="+mj-lt"/>
                <a:ea typeface="+mj-ea"/>
                <a:cs typeface="+mj-cs"/>
              </a:rPr>
              <a:t> links</a:t>
            </a:r>
            <a:r>
              <a:rPr lang="en-US" dirty="0">
                <a:latin typeface="Verdana" pitchFamily="34" charset="0"/>
                <a:ea typeface="Verdana" pitchFamily="34" charset="0"/>
                <a:cs typeface="Verdana" pitchFamily="34" charset="0"/>
              </a:rPr>
              <a:t>.</a:t>
            </a:r>
            <a:r>
              <a:rPr lang="en-US" dirty="0" smtClean="0">
                <a:latin typeface="Verdana" pitchFamily="34" charset="0"/>
                <a:ea typeface="Verdana" pitchFamily="34" charset="0"/>
                <a:cs typeface="Verdana" pitchFamily="34" charset="0"/>
              </a:rPr>
              <a:t> </a:t>
            </a:r>
            <a:endParaRPr lang="en-US"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Rectangle 4"/>
          <p:cNvSpPr>
            <a:spLocks noChangeArrowheads="1"/>
          </p:cNvSpPr>
          <p:nvPr/>
        </p:nvSpPr>
        <p:spPr bwMode="auto">
          <a:xfrm>
            <a:off x="587376" y="457200"/>
            <a:ext cx="8131174" cy="954107"/>
          </a:xfrm>
          <a:prstGeom prst="rect">
            <a:avLst/>
          </a:prstGeom>
          <a:noFill/>
          <a:ln w="9525">
            <a:noFill/>
            <a:miter lim="800000"/>
            <a:headEnd/>
            <a:tailEnd/>
          </a:ln>
        </p:spPr>
        <p:txBody>
          <a:bodyPr wrap="square">
            <a:spAutoFit/>
          </a:bodyPr>
          <a:lstStyle/>
          <a:p>
            <a:pPr marL="342900" indent="-342900" eaLnBrk="0" hangingPunct="0">
              <a:buFont typeface="Verdana" pitchFamily="34" charset="0"/>
              <a:buAutoNum type="alphaUcPeriod" startAt="3"/>
            </a:pPr>
            <a:r>
              <a:rPr lang="en-US" sz="2800" dirty="0" smtClean="0">
                <a:solidFill>
                  <a:schemeClr val="accent1"/>
                </a:solidFill>
                <a:latin typeface="+mj-lt"/>
                <a:ea typeface="+mj-ea"/>
                <a:cs typeface="+mj-cs"/>
              </a:rPr>
              <a:t> Data </a:t>
            </a:r>
            <a:r>
              <a:rPr lang="en-US" sz="2800" dirty="0">
                <a:solidFill>
                  <a:schemeClr val="accent1"/>
                </a:solidFill>
                <a:latin typeface="+mj-lt"/>
                <a:ea typeface="+mj-ea"/>
                <a:cs typeface="+mj-cs"/>
              </a:rPr>
              <a:t>channels have disparate degrees of significance</a:t>
            </a:r>
          </a:p>
        </p:txBody>
      </p:sp>
      <p:sp>
        <p:nvSpPr>
          <p:cNvPr id="102402" name="TextBox 5"/>
          <p:cNvSpPr txBox="1">
            <a:spLocks noChangeArrowheads="1"/>
          </p:cNvSpPr>
          <p:nvPr/>
        </p:nvSpPr>
        <p:spPr bwMode="auto">
          <a:xfrm>
            <a:off x="1250950" y="3981450"/>
            <a:ext cx="6477000" cy="400050"/>
          </a:xfrm>
          <a:prstGeom prst="rect">
            <a:avLst/>
          </a:prstGeom>
          <a:noFill/>
          <a:ln w="9525">
            <a:noFill/>
            <a:miter lim="800000"/>
            <a:headEnd/>
            <a:tailEnd/>
          </a:ln>
        </p:spPr>
        <p:txBody>
          <a:bodyPr>
            <a:spAutoFit/>
          </a:bodyPr>
          <a:lstStyle/>
          <a:p>
            <a:pPr eaLnBrk="0" hangingPunct="0"/>
            <a:r>
              <a:rPr lang="en-US" sz="2000">
                <a:latin typeface="Verdana" pitchFamily="34" charset="0"/>
                <a:ea typeface="Verdana" pitchFamily="34" charset="0"/>
                <a:cs typeface="Verdana" pitchFamily="34" charset="0"/>
              </a:rPr>
              <a:t>Ex: 1 blog reference ?=? 1 blog reference</a:t>
            </a:r>
          </a:p>
        </p:txBody>
      </p:sp>
      <p:sp>
        <p:nvSpPr>
          <p:cNvPr id="102403" name="TextBox 6"/>
          <p:cNvSpPr txBox="1">
            <a:spLocks noChangeArrowheads="1"/>
          </p:cNvSpPr>
          <p:nvPr/>
        </p:nvSpPr>
        <p:spPr bwMode="auto">
          <a:xfrm>
            <a:off x="1250950" y="1768475"/>
            <a:ext cx="6629400" cy="400050"/>
          </a:xfrm>
          <a:prstGeom prst="rect">
            <a:avLst/>
          </a:prstGeom>
          <a:noFill/>
          <a:ln w="9525">
            <a:noFill/>
            <a:miter lim="800000"/>
            <a:headEnd/>
            <a:tailEnd/>
          </a:ln>
        </p:spPr>
        <p:txBody>
          <a:bodyPr>
            <a:spAutoFit/>
          </a:bodyPr>
          <a:lstStyle/>
          <a:p>
            <a:pPr eaLnBrk="0" hangingPunct="0"/>
            <a:r>
              <a:rPr lang="en-US" sz="2000" dirty="0">
                <a:solidFill>
                  <a:schemeClr val="accent1"/>
                </a:solidFill>
                <a:latin typeface="Verdana" pitchFamily="34" charset="0"/>
                <a:ea typeface="Verdana" pitchFamily="34" charset="0"/>
                <a:cs typeface="Verdana" pitchFamily="34" charset="0"/>
              </a:rPr>
              <a:t>Ex: 1 blog reference ?= 1 Wikipedia reference</a:t>
            </a:r>
          </a:p>
        </p:txBody>
      </p:sp>
      <p:sp>
        <p:nvSpPr>
          <p:cNvPr id="102404" name="TextBox 7"/>
          <p:cNvSpPr txBox="1">
            <a:spLocks noChangeArrowheads="1"/>
          </p:cNvSpPr>
          <p:nvPr/>
        </p:nvSpPr>
        <p:spPr bwMode="auto">
          <a:xfrm>
            <a:off x="1860550" y="2114550"/>
            <a:ext cx="6096000" cy="400050"/>
          </a:xfrm>
          <a:prstGeom prst="rect">
            <a:avLst/>
          </a:prstGeom>
          <a:noFill/>
          <a:ln w="9525">
            <a:noFill/>
            <a:miter lim="800000"/>
            <a:headEnd/>
            <a:tailEnd/>
          </a:ln>
        </p:spPr>
        <p:txBody>
          <a:bodyPr>
            <a:spAutoFit/>
          </a:bodyPr>
          <a:lstStyle/>
          <a:p>
            <a:pPr eaLnBrk="0" hangingPunct="0"/>
            <a:r>
              <a:rPr lang="en-US" sz="2000" dirty="0">
                <a:solidFill>
                  <a:schemeClr val="accent1"/>
                </a:solidFill>
                <a:latin typeface="Verdana" pitchFamily="34" charset="0"/>
                <a:ea typeface="Verdana" pitchFamily="34" charset="0"/>
                <a:cs typeface="Verdana" pitchFamily="34" charset="0"/>
              </a:rPr>
              <a:t>1 Tweet ?= 1 </a:t>
            </a:r>
            <a:r>
              <a:rPr lang="en-US" sz="2000" dirty="0" err="1">
                <a:solidFill>
                  <a:schemeClr val="accent1"/>
                </a:solidFill>
                <a:latin typeface="Verdana" pitchFamily="34" charset="0"/>
                <a:ea typeface="Verdana" pitchFamily="34" charset="0"/>
                <a:cs typeface="Verdana" pitchFamily="34" charset="0"/>
              </a:rPr>
              <a:t>Mendeley</a:t>
            </a:r>
            <a:r>
              <a:rPr lang="en-US" sz="2000" dirty="0">
                <a:solidFill>
                  <a:schemeClr val="accent1"/>
                </a:solidFill>
                <a:latin typeface="Verdana" pitchFamily="34" charset="0"/>
                <a:ea typeface="Verdana" pitchFamily="34" charset="0"/>
                <a:cs typeface="Verdana" pitchFamily="34" charset="0"/>
              </a:rPr>
              <a:t> bookmark</a:t>
            </a:r>
          </a:p>
        </p:txBody>
      </p:sp>
      <p:sp>
        <p:nvSpPr>
          <p:cNvPr id="102405" name="TextBox 8"/>
          <p:cNvSpPr txBox="1">
            <a:spLocks noChangeArrowheads="1"/>
          </p:cNvSpPr>
          <p:nvPr/>
        </p:nvSpPr>
        <p:spPr bwMode="auto">
          <a:xfrm>
            <a:off x="2012950" y="2397125"/>
            <a:ext cx="6705600" cy="400050"/>
          </a:xfrm>
          <a:prstGeom prst="rect">
            <a:avLst/>
          </a:prstGeom>
          <a:noFill/>
          <a:ln w="9525">
            <a:noFill/>
            <a:miter lim="800000"/>
            <a:headEnd/>
            <a:tailEnd/>
          </a:ln>
        </p:spPr>
        <p:txBody>
          <a:bodyPr>
            <a:spAutoFit/>
          </a:bodyPr>
          <a:lstStyle/>
          <a:p>
            <a:pPr eaLnBrk="0" hangingPunct="0"/>
            <a:r>
              <a:rPr lang="en-US" sz="2000" dirty="0">
                <a:solidFill>
                  <a:schemeClr val="accent1"/>
                </a:solidFill>
                <a:latin typeface="Verdana" pitchFamily="34" charset="0"/>
                <a:ea typeface="Verdana" pitchFamily="34" charset="0"/>
                <a:cs typeface="Verdana" pitchFamily="34" charset="0"/>
              </a:rPr>
              <a:t>1 </a:t>
            </a:r>
            <a:r>
              <a:rPr lang="en-US" sz="2000" dirty="0" err="1">
                <a:solidFill>
                  <a:schemeClr val="accent1"/>
                </a:solidFill>
                <a:latin typeface="Verdana" pitchFamily="34" charset="0"/>
                <a:ea typeface="Verdana" pitchFamily="34" charset="0"/>
                <a:cs typeface="Verdana" pitchFamily="34" charset="0"/>
              </a:rPr>
              <a:t>Facebook</a:t>
            </a:r>
            <a:r>
              <a:rPr lang="en-US" sz="2000" dirty="0">
                <a:solidFill>
                  <a:schemeClr val="accent1"/>
                </a:solidFill>
                <a:latin typeface="Verdana" pitchFamily="34" charset="0"/>
                <a:ea typeface="Verdana" pitchFamily="34" charset="0"/>
                <a:cs typeface="Verdana" pitchFamily="34" charset="0"/>
              </a:rPr>
              <a:t> Like ?= 1 citation manager download</a:t>
            </a:r>
          </a:p>
        </p:txBody>
      </p:sp>
      <p:sp>
        <p:nvSpPr>
          <p:cNvPr id="102406" name="TextBox 9"/>
          <p:cNvSpPr txBox="1">
            <a:spLocks noChangeArrowheads="1"/>
          </p:cNvSpPr>
          <p:nvPr/>
        </p:nvSpPr>
        <p:spPr bwMode="auto">
          <a:xfrm>
            <a:off x="2165350" y="2759075"/>
            <a:ext cx="6705600" cy="400050"/>
          </a:xfrm>
          <a:prstGeom prst="rect">
            <a:avLst/>
          </a:prstGeom>
          <a:noFill/>
          <a:ln w="9525">
            <a:noFill/>
            <a:miter lim="800000"/>
            <a:headEnd/>
            <a:tailEnd/>
          </a:ln>
        </p:spPr>
        <p:txBody>
          <a:bodyPr>
            <a:spAutoFit/>
          </a:bodyPr>
          <a:lstStyle/>
          <a:p>
            <a:pPr eaLnBrk="0" hangingPunct="0"/>
            <a:r>
              <a:rPr lang="en-US" sz="2000">
                <a:solidFill>
                  <a:schemeClr val="accent1"/>
                </a:solidFill>
                <a:latin typeface="Verdana" pitchFamily="34" charset="0"/>
                <a:ea typeface="Verdana" pitchFamily="34" charset="0"/>
                <a:cs typeface="Verdana" pitchFamily="34" charset="0"/>
              </a:rPr>
              <a:t>1 Facebook comment ?= 1 PLoS article comment</a:t>
            </a:r>
          </a:p>
        </p:txBody>
      </p:sp>
      <p:sp>
        <p:nvSpPr>
          <p:cNvPr id="102407" name="TextBox 10"/>
          <p:cNvSpPr txBox="1">
            <a:spLocks noChangeArrowheads="1"/>
          </p:cNvSpPr>
          <p:nvPr/>
        </p:nvSpPr>
        <p:spPr bwMode="auto">
          <a:xfrm>
            <a:off x="2317750" y="3082925"/>
            <a:ext cx="6705600" cy="400050"/>
          </a:xfrm>
          <a:prstGeom prst="rect">
            <a:avLst/>
          </a:prstGeom>
          <a:noFill/>
          <a:ln w="9525">
            <a:noFill/>
            <a:miter lim="800000"/>
            <a:headEnd/>
            <a:tailEnd/>
          </a:ln>
        </p:spPr>
        <p:txBody>
          <a:bodyPr>
            <a:spAutoFit/>
          </a:bodyPr>
          <a:lstStyle/>
          <a:p>
            <a:pPr eaLnBrk="0" hangingPunct="0"/>
            <a:r>
              <a:rPr lang="en-US" sz="2000">
                <a:solidFill>
                  <a:schemeClr val="accent1"/>
                </a:solidFill>
                <a:latin typeface="Verdana" pitchFamily="34" charset="0"/>
                <a:ea typeface="Verdana" pitchFamily="34" charset="0"/>
                <a:cs typeface="Verdana" pitchFamily="34" charset="0"/>
              </a:rPr>
              <a:t>1 NYTimes citation ?= 1 New Scientist mention</a:t>
            </a:r>
          </a:p>
        </p:txBody>
      </p:sp>
      <p:grpSp>
        <p:nvGrpSpPr>
          <p:cNvPr id="2" name="Group 1"/>
          <p:cNvGrpSpPr>
            <a:grpSpLocks/>
          </p:cNvGrpSpPr>
          <p:nvPr/>
        </p:nvGrpSpPr>
        <p:grpSpPr bwMode="auto">
          <a:xfrm>
            <a:off x="1244600" y="4565648"/>
            <a:ext cx="6172200" cy="1828801"/>
            <a:chOff x="1828800" y="3996898"/>
            <a:chExt cx="6324600" cy="1193958"/>
          </a:xfrm>
        </p:grpSpPr>
        <p:sp>
          <p:nvSpPr>
            <p:cNvPr id="102415" name="Rounded Rectangle 17"/>
            <p:cNvSpPr>
              <a:spLocks noChangeArrowheads="1"/>
            </p:cNvSpPr>
            <p:nvPr/>
          </p:nvSpPr>
          <p:spPr bwMode="auto">
            <a:xfrm>
              <a:off x="1828800" y="3996898"/>
              <a:ext cx="6324600" cy="1146483"/>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lang="en-US"/>
            </a:p>
          </p:txBody>
        </p:sp>
        <p:sp>
          <p:nvSpPr>
            <p:cNvPr id="19" name="TextBox 18"/>
            <p:cNvSpPr txBox="1"/>
            <p:nvPr/>
          </p:nvSpPr>
          <p:spPr>
            <a:xfrm>
              <a:off x="3733663" y="3996899"/>
              <a:ext cx="3733270" cy="220758"/>
            </a:xfrm>
            <a:prstGeom prst="rect">
              <a:avLst/>
            </a:prstGeom>
            <a:noFill/>
          </p:spPr>
          <p:txBody>
            <a:bodyPr>
              <a:spAutoFit/>
            </a:bodyPr>
            <a:lstStyle/>
            <a:p>
              <a:pPr eaLnBrk="0" hangingPunct="0">
                <a:defRPr/>
              </a:pPr>
              <a:r>
                <a:rPr lang="en-US" dirty="0">
                  <a:solidFill>
                    <a:schemeClr val="bg1"/>
                  </a:solidFill>
                  <a:latin typeface="+mj-lt"/>
                </a:rPr>
                <a:t>Blogger Community</a:t>
              </a:r>
            </a:p>
          </p:txBody>
        </p:sp>
        <p:sp>
          <p:nvSpPr>
            <p:cNvPr id="20" name="TextBox 19"/>
            <p:cNvSpPr txBox="1"/>
            <p:nvPr/>
          </p:nvSpPr>
          <p:spPr>
            <a:xfrm>
              <a:off x="6476275" y="4944188"/>
              <a:ext cx="1447761" cy="246668"/>
            </a:xfrm>
            <a:prstGeom prst="rect">
              <a:avLst/>
            </a:prstGeom>
            <a:noFill/>
          </p:spPr>
          <p:txBody>
            <a:bodyPr>
              <a:spAutoFit/>
            </a:bodyPr>
            <a:lstStyle/>
            <a:p>
              <a:pPr eaLnBrk="0" hangingPunct="0">
                <a:defRPr/>
              </a:pPr>
              <a:r>
                <a:rPr lang="en-US" sz="1000" i="1" dirty="0">
                  <a:solidFill>
                    <a:schemeClr val="bg1"/>
                  </a:solidFill>
                  <a:latin typeface="+mn-lt"/>
                </a:rPr>
                <a:t>And many more!...</a:t>
              </a:r>
            </a:p>
          </p:txBody>
        </p:sp>
      </p:grpSp>
      <p:sp>
        <p:nvSpPr>
          <p:cNvPr id="3" name="Oval 2"/>
          <p:cNvSpPr/>
          <p:nvPr/>
        </p:nvSpPr>
        <p:spPr bwMode="auto">
          <a:xfrm>
            <a:off x="1462088" y="4916488"/>
            <a:ext cx="1230312" cy="1096962"/>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eaLnBrk="0" hangingPunct="0">
              <a:defRPr/>
            </a:pPr>
            <a:r>
              <a:rPr lang="en-US" sz="1100" dirty="0">
                <a:solidFill>
                  <a:schemeClr val="bg1"/>
                </a:solidFill>
                <a:latin typeface="+mj-lt"/>
              </a:rPr>
              <a:t>Engaged public citizen</a:t>
            </a:r>
          </a:p>
        </p:txBody>
      </p:sp>
      <p:sp>
        <p:nvSpPr>
          <p:cNvPr id="22" name="Oval 21"/>
          <p:cNvSpPr/>
          <p:nvPr/>
        </p:nvSpPr>
        <p:spPr bwMode="auto">
          <a:xfrm>
            <a:off x="2997200" y="4916488"/>
            <a:ext cx="1230313" cy="1096962"/>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eaLnBrk="0" hangingPunct="0">
              <a:defRPr/>
            </a:pPr>
            <a:r>
              <a:rPr lang="en-US" sz="1100" dirty="0">
                <a:solidFill>
                  <a:schemeClr val="bg1"/>
                </a:solidFill>
                <a:latin typeface="+mj-lt"/>
              </a:rPr>
              <a:t>Energetic graduate student</a:t>
            </a:r>
          </a:p>
        </p:txBody>
      </p:sp>
      <p:sp>
        <p:nvSpPr>
          <p:cNvPr id="23" name="Oval 22"/>
          <p:cNvSpPr/>
          <p:nvPr/>
        </p:nvSpPr>
        <p:spPr bwMode="auto">
          <a:xfrm>
            <a:off x="4586288" y="4916488"/>
            <a:ext cx="1230312" cy="1096962"/>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eaLnBrk="0" hangingPunct="0">
              <a:defRPr/>
            </a:pPr>
            <a:r>
              <a:rPr lang="en-US" sz="1100" dirty="0">
                <a:solidFill>
                  <a:schemeClr val="bg1"/>
                </a:solidFill>
                <a:latin typeface="+mj-lt"/>
              </a:rPr>
              <a:t>Veteran journalist</a:t>
            </a:r>
          </a:p>
        </p:txBody>
      </p:sp>
      <p:sp>
        <p:nvSpPr>
          <p:cNvPr id="24" name="Oval 23"/>
          <p:cNvSpPr/>
          <p:nvPr/>
        </p:nvSpPr>
        <p:spPr bwMode="auto">
          <a:xfrm>
            <a:off x="6110288" y="4916488"/>
            <a:ext cx="1230312" cy="1096962"/>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eaLnBrk="0" hangingPunct="0">
              <a:defRPr/>
            </a:pPr>
            <a:r>
              <a:rPr lang="en-US" sz="1100" dirty="0">
                <a:solidFill>
                  <a:schemeClr val="bg1"/>
                </a:solidFill>
                <a:latin typeface="+mj-lt"/>
              </a:rPr>
              <a:t>Nobel Prize</a:t>
            </a:r>
            <a:r>
              <a:rPr lang="en-US" sz="1100" dirty="0" smtClean="0">
                <a:solidFill>
                  <a:schemeClr val="bg1"/>
                </a:solidFill>
                <a:latin typeface="+mj-lt"/>
              </a:rPr>
              <a:t> </a:t>
            </a:r>
            <a:r>
              <a:rPr lang="en-US" sz="1100" dirty="0" err="1" smtClean="0">
                <a:solidFill>
                  <a:schemeClr val="bg1"/>
                </a:solidFill>
                <a:latin typeface="+mj-lt"/>
              </a:rPr>
              <a:t>Resarchr</a:t>
            </a:r>
            <a:endParaRPr lang="en-US" sz="1100" dirty="0">
              <a:solidFill>
                <a:schemeClr val="bg1"/>
              </a:solidFill>
              <a:latin typeface="+mj-lt"/>
            </a:endParaRPr>
          </a:p>
        </p:txBody>
      </p:sp>
      <p:sp>
        <p:nvSpPr>
          <p:cNvPr id="102413" name="TextBox 16"/>
          <p:cNvSpPr txBox="1">
            <a:spLocks noChangeArrowheads="1"/>
          </p:cNvSpPr>
          <p:nvPr/>
        </p:nvSpPr>
        <p:spPr bwMode="auto">
          <a:xfrm>
            <a:off x="1250950" y="1463675"/>
            <a:ext cx="6629400" cy="400050"/>
          </a:xfrm>
          <a:prstGeom prst="rect">
            <a:avLst/>
          </a:prstGeom>
          <a:noFill/>
          <a:ln w="9525">
            <a:noFill/>
            <a:miter lim="800000"/>
            <a:headEnd/>
            <a:tailEnd/>
          </a:ln>
        </p:spPr>
        <p:txBody>
          <a:bodyPr>
            <a:spAutoFit/>
          </a:bodyPr>
          <a:lstStyle/>
          <a:p>
            <a:pPr eaLnBrk="0" hangingPunct="0"/>
            <a:r>
              <a:rPr lang="en-US" sz="2000" dirty="0">
                <a:solidFill>
                  <a:schemeClr val="accent1"/>
                </a:solidFill>
                <a:latin typeface="Verdana" pitchFamily="34" charset="0"/>
                <a:ea typeface="Verdana" pitchFamily="34" charset="0"/>
                <a:cs typeface="Verdana" pitchFamily="34" charset="0"/>
              </a:rPr>
              <a:t>Between channels</a:t>
            </a:r>
          </a:p>
        </p:txBody>
      </p:sp>
      <p:sp>
        <p:nvSpPr>
          <p:cNvPr id="102414" name="TextBox 20"/>
          <p:cNvSpPr txBox="1">
            <a:spLocks noChangeArrowheads="1"/>
          </p:cNvSpPr>
          <p:nvPr/>
        </p:nvSpPr>
        <p:spPr bwMode="auto">
          <a:xfrm>
            <a:off x="1250950" y="3733800"/>
            <a:ext cx="6629400" cy="400050"/>
          </a:xfrm>
          <a:prstGeom prst="rect">
            <a:avLst/>
          </a:prstGeom>
          <a:noFill/>
          <a:ln w="9525">
            <a:noFill/>
            <a:miter lim="800000"/>
            <a:headEnd/>
            <a:tailEnd/>
          </a:ln>
        </p:spPr>
        <p:txBody>
          <a:bodyPr>
            <a:spAutoFit/>
          </a:bodyPr>
          <a:lstStyle/>
          <a:p>
            <a:pPr eaLnBrk="0" hangingPunct="0"/>
            <a:r>
              <a:rPr lang="en-US" sz="2000">
                <a:solidFill>
                  <a:schemeClr val="accent1"/>
                </a:solidFill>
                <a:latin typeface="Verdana" pitchFamily="34" charset="0"/>
                <a:ea typeface="Verdana" pitchFamily="34" charset="0"/>
                <a:cs typeface="Verdana" pitchFamily="34" charset="0"/>
              </a:rPr>
              <a:t>Within channels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blip>
          <a:srcRect l="26920" t="1298" r="-11448" b="3896"/>
          <a:stretch/>
        </p:blipFill>
        <p:spPr>
          <a:xfrm>
            <a:off x="1844360" y="555137"/>
            <a:ext cx="4794078" cy="5619454"/>
          </a:xfrm>
          <a:prstGeom prst="rect">
            <a:avLst/>
          </a:prstGeom>
          <a:scene3d>
            <a:camera prst="orthographicFront">
              <a:rot lat="0" lon="0" rev="16200000"/>
            </a:camera>
            <a:lightRig rig="threePt" dir="t"/>
          </a:scene3d>
        </p:spPr>
      </p:pic>
      <p:sp>
        <p:nvSpPr>
          <p:cNvPr id="122883" name="Rectangle 1"/>
          <p:cNvSpPr>
            <a:spLocks noChangeArrowheads="1"/>
          </p:cNvSpPr>
          <p:nvPr/>
        </p:nvSpPr>
        <p:spPr bwMode="auto">
          <a:xfrm>
            <a:off x="568325" y="295275"/>
            <a:ext cx="8221588" cy="954107"/>
          </a:xfrm>
          <a:prstGeom prst="rect">
            <a:avLst/>
          </a:prstGeom>
          <a:noFill/>
          <a:ln w="9525">
            <a:noFill/>
            <a:miter lim="800000"/>
            <a:headEnd/>
            <a:tailEnd/>
          </a:ln>
        </p:spPr>
        <p:txBody>
          <a:bodyPr wrap="square">
            <a:prstTxWarp prst="textNoShape">
              <a:avLst/>
            </a:prstTxWarp>
            <a:spAutoFit/>
          </a:bodyPr>
          <a:lstStyle/>
          <a:p>
            <a:pPr marL="342900" indent="-342900" eaLnBrk="0" hangingPunct="0">
              <a:buFont typeface="Verdana" pitchFamily="-1" charset="0"/>
              <a:buNone/>
            </a:pPr>
            <a:r>
              <a:rPr lang="en-US" sz="2800" kern="0" dirty="0" smtClean="0">
                <a:solidFill>
                  <a:srgbClr val="1448F2"/>
                </a:solidFill>
              </a:rPr>
              <a:t>D. Wide </a:t>
            </a:r>
            <a:r>
              <a:rPr lang="en-US" sz="2800" kern="0" dirty="0">
                <a:solidFill>
                  <a:srgbClr val="1448F2"/>
                </a:solidFill>
              </a:rPr>
              <a:t>variance</a:t>
            </a:r>
            <a:r>
              <a:rPr lang="en-US" sz="2800" kern="0" dirty="0" smtClean="0">
                <a:solidFill>
                  <a:srgbClr val="1448F2"/>
                </a:solidFill>
              </a:rPr>
              <a:t> exists in modes of engagement with papers:</a:t>
            </a:r>
            <a:endParaRPr lang="en-US" sz="2800" kern="0" dirty="0">
              <a:solidFill>
                <a:srgbClr val="1448F2"/>
              </a:solidFill>
            </a:endParaRPr>
          </a:p>
        </p:txBody>
      </p:sp>
      <p:cxnSp>
        <p:nvCxnSpPr>
          <p:cNvPr id="122885" name="Straight Connector 20"/>
          <p:cNvCxnSpPr>
            <a:cxnSpLocks noChangeShapeType="1"/>
          </p:cNvCxnSpPr>
          <p:nvPr/>
        </p:nvCxnSpPr>
        <p:spPr bwMode="auto">
          <a:xfrm flipV="1">
            <a:off x="4302125" y="2111375"/>
            <a:ext cx="4181475" cy="2540001"/>
          </a:xfrm>
          <a:prstGeom prst="line">
            <a:avLst/>
          </a:prstGeom>
          <a:noFill/>
          <a:ln w="57150">
            <a:solidFill>
              <a:schemeClr val="tx1"/>
            </a:solidFill>
            <a:prstDash val="lgDash"/>
            <a:round/>
            <a:headEnd/>
            <a:tailEnd/>
          </a:ln>
        </p:spPr>
      </p:cxnSp>
      <p:sp>
        <p:nvSpPr>
          <p:cNvPr id="2" name="TextBox 1"/>
          <p:cNvSpPr txBox="1"/>
          <p:nvPr/>
        </p:nvSpPr>
        <p:spPr>
          <a:xfrm>
            <a:off x="-211137" y="4084638"/>
            <a:ext cx="6369334" cy="2185214"/>
          </a:xfrm>
          <a:prstGeom prst="rect">
            <a:avLst/>
          </a:prstGeom>
          <a:noFill/>
        </p:spPr>
        <p:txBody>
          <a:bodyPr wrap="square">
            <a:prstTxWarp prst="textNoShape">
              <a:avLst/>
            </a:prstTxWarp>
            <a:spAutoFit/>
          </a:bodyPr>
          <a:lstStyle/>
          <a:p>
            <a:pPr marL="461963" indent="-176213">
              <a:buFont typeface="Arial" pitchFamily="-1" charset="0"/>
              <a:buChar char="•"/>
            </a:pPr>
            <a:r>
              <a:rPr lang="en-US" sz="2400" b="0" dirty="0" smtClean="0">
                <a:solidFill>
                  <a:srgbClr val="1448F2"/>
                </a:solidFill>
                <a:latin typeface="Arial"/>
                <a:cs typeface="Arial"/>
              </a:rPr>
              <a:t>Diverse set of signals </a:t>
            </a:r>
          </a:p>
          <a:p>
            <a:pPr marL="461963" indent="-176213">
              <a:buFont typeface="Arial" pitchFamily="-1" charset="0"/>
              <a:buChar char="•"/>
            </a:pPr>
            <a:r>
              <a:rPr lang="en-US" sz="2400" dirty="0" smtClean="0">
                <a:solidFill>
                  <a:srgbClr val="1448F2"/>
                </a:solidFill>
                <a:latin typeface="Arial"/>
                <a:cs typeface="Arial"/>
              </a:rPr>
              <a:t>Diverse</a:t>
            </a:r>
            <a:r>
              <a:rPr lang="en-US" sz="2400" b="0" dirty="0" smtClean="0">
                <a:solidFill>
                  <a:srgbClr val="1448F2"/>
                </a:solidFill>
                <a:latin typeface="Arial"/>
                <a:cs typeface="Arial"/>
              </a:rPr>
              <a:t> </a:t>
            </a:r>
            <a:r>
              <a:rPr lang="en-US" sz="2400" b="0" dirty="0">
                <a:solidFill>
                  <a:srgbClr val="1448F2"/>
                </a:solidFill>
                <a:latin typeface="Arial"/>
                <a:cs typeface="Arial"/>
              </a:rPr>
              <a:t>notions of “</a:t>
            </a:r>
            <a:r>
              <a:rPr lang="en-US" sz="2400" b="0" dirty="0" smtClean="0">
                <a:solidFill>
                  <a:srgbClr val="1448F2"/>
                </a:solidFill>
                <a:latin typeface="Arial"/>
                <a:cs typeface="Arial"/>
              </a:rPr>
              <a:t>impact”</a:t>
            </a:r>
          </a:p>
          <a:p>
            <a:pPr marL="461963" indent="-176213">
              <a:buFont typeface="Arial" pitchFamily="-1" charset="0"/>
              <a:buChar char="•"/>
            </a:pPr>
            <a:r>
              <a:rPr lang="en-US" sz="2400" dirty="0" smtClean="0">
                <a:solidFill>
                  <a:srgbClr val="1448F2"/>
                </a:solidFill>
                <a:cs typeface="Arial"/>
              </a:rPr>
              <a:t>Diverse communities of practice</a:t>
            </a:r>
            <a:endParaRPr lang="en-US" sz="2400" b="0" dirty="0" smtClean="0">
              <a:solidFill>
                <a:srgbClr val="1448F2"/>
              </a:solidFill>
              <a:latin typeface="Arial"/>
              <a:cs typeface="Arial"/>
            </a:endParaRPr>
          </a:p>
          <a:p>
            <a:pPr marL="461963" indent="-176213">
              <a:buFont typeface="Arial" pitchFamily="-1" charset="0"/>
              <a:buChar char="•"/>
            </a:pPr>
            <a:endParaRPr lang="en-US" sz="1600" b="0" dirty="0" smtClean="0">
              <a:solidFill>
                <a:srgbClr val="005800"/>
              </a:solidFill>
              <a:latin typeface="Arial"/>
              <a:cs typeface="Arial"/>
            </a:endParaRPr>
          </a:p>
          <a:p>
            <a:pPr marL="285750"/>
            <a:r>
              <a:rPr lang="en-US" sz="2400" b="1" dirty="0" smtClean="0">
                <a:solidFill>
                  <a:schemeClr val="accent1"/>
                </a:solidFill>
                <a:latin typeface="Arial"/>
                <a:cs typeface="Arial"/>
              </a:rPr>
              <a:t>Employ the most suitable set of metrics for each community &amp; use</a:t>
            </a:r>
            <a:endParaRPr lang="en-US" sz="2400" b="1" dirty="0">
              <a:solidFill>
                <a:schemeClr val="accent1"/>
              </a:solidFill>
              <a:latin typeface="Arial"/>
              <a:cs typeface="Arial"/>
            </a:endParaRPr>
          </a:p>
        </p:txBody>
      </p:sp>
      <p:sp>
        <p:nvSpPr>
          <p:cNvPr id="3" name="Title 1"/>
          <p:cNvSpPr txBox="1">
            <a:spLocks/>
          </p:cNvSpPr>
          <p:nvPr/>
        </p:nvSpPr>
        <p:spPr bwMode="auto">
          <a:xfrm>
            <a:off x="471488" y="-206375"/>
            <a:ext cx="7462837" cy="1143000"/>
          </a:xfrm>
          <a:prstGeom prst="rect">
            <a:avLst/>
          </a:prstGeom>
          <a:noFill/>
          <a:ln w="9525">
            <a:noFill/>
            <a:miter lim="800000"/>
            <a:headEnd/>
            <a:tailEnd/>
          </a:ln>
          <a:effectLst/>
        </p:spPr>
        <p:txBody>
          <a:bodyPr anchor="ctr">
            <a:prstTxWarp prst="textNoShape">
              <a:avLst/>
            </a:prstTxWarp>
          </a:bodyPr>
          <a:lstStyle/>
          <a:p>
            <a:pPr eaLnBrk="0" hangingPunct="0"/>
            <a:endParaRPr lang="en-US" sz="2700" b="1" kern="0" dirty="0">
              <a:solidFill>
                <a:schemeClr val="accent1"/>
              </a:solidFill>
            </a:endParaRPr>
          </a:p>
        </p:txBody>
      </p:sp>
      <p:pic>
        <p:nvPicPr>
          <p:cNvPr id="19" name="Picture 18"/>
          <p:cNvPicPr>
            <a:picLocks noChangeAspect="1"/>
          </p:cNvPicPr>
          <p:nvPr/>
        </p:nvPicPr>
        <p:blipFill rotWithShape="1">
          <a:blip r:embed="rId4" cstate="print">
            <a:extLst/>
          </a:blip>
          <a:srcRect l="10725" t="8740" r="10202" b="11263"/>
          <a:stretch/>
        </p:blipFill>
        <p:spPr>
          <a:xfrm>
            <a:off x="6158197" y="3101067"/>
            <a:ext cx="2631716" cy="3274333"/>
          </a:xfrm>
          <a:prstGeom prst="rect">
            <a:avLst/>
          </a:prstGeom>
          <a:scene3d>
            <a:camera prst="orthographicFront">
              <a:rot lat="0" lon="0" rev="10800000"/>
            </a:camera>
            <a:lightRig rig="threePt" dir="t"/>
          </a:scene3d>
        </p:spPr>
      </p:pic>
      <p:sp>
        <p:nvSpPr>
          <p:cNvPr id="24" name="TextBox 23"/>
          <p:cNvSpPr txBox="1"/>
          <p:nvPr/>
        </p:nvSpPr>
        <p:spPr>
          <a:xfrm rot="19674146">
            <a:off x="4746215" y="2954311"/>
            <a:ext cx="3278188" cy="369332"/>
          </a:xfrm>
          <a:prstGeom prst="rect">
            <a:avLst/>
          </a:prstGeom>
          <a:noFill/>
        </p:spPr>
        <p:txBody>
          <a:bodyPr>
            <a:spAutoFit/>
          </a:bodyPr>
          <a:lstStyle/>
          <a:p>
            <a:pPr eaLnBrk="0" hangingPunct="0">
              <a:defRPr/>
            </a:pPr>
            <a:r>
              <a:rPr lang="en-US" b="0" dirty="0">
                <a:solidFill>
                  <a:schemeClr val="accent1"/>
                </a:solidFill>
                <a:latin typeface="+mj-lt"/>
              </a:rPr>
              <a:t>No direct, fixed mapping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liennummernplatzhalter 3"/>
          <p:cNvSpPr>
            <a:spLocks noGrp="1"/>
          </p:cNvSpPr>
          <p:nvPr>
            <p:ph type="sldNum" sz="quarter" idx="4294967295"/>
          </p:nvPr>
        </p:nvSpPr>
        <p:spPr>
          <a:xfrm>
            <a:off x="8604871" y="6660431"/>
            <a:ext cx="118318" cy="107156"/>
          </a:xfrm>
          <a:prstGeom prst="rect">
            <a:avLst/>
          </a:prstGeom>
          <a:extLst>
            <a:ext uri="{909E8E84-426E-40dd-AFC4-6F175D3DCCD1}">
              <a14:hiddenFill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a:solidFill>
                  <a:srgbClr val="FFFFFF"/>
                </a:solidFill>
              </a14:hiddenFill>
            </a:ext>
            <a:ext uri="{91240B29-F687-4f45-9708-019B960494DF}">
              <a14:hiddenLine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w="12700">
                <a:solidFill>
                  <a:schemeClr val="tx1"/>
                </a:solidFill>
                <a:miter lim="800000"/>
                <a:headEnd/>
                <a:tailEnd/>
              </a14:hiddenLine>
            </a:ext>
            <a:ext uri="{AF507438-7753-43e0-B8FC-AC1667EBCBE1}">
              <a14:hiddenEffects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a:effectLst>
                  <a:outerShdw blurRad="63500" dist="38099" dir="2700000" algn="ctr" rotWithShape="0">
                    <a:srgbClr val="000000">
                      <a:alpha val="74998"/>
                    </a:srgbClr>
                  </a:outerShdw>
                </a:effectLst>
              </a14:hiddenEffects>
            </a:ext>
          </a:extLst>
        </p:spPr>
        <p:txBody>
          <a:bodyPr lIns="64291" tIns="32146" rIns="64291" bIns="32146"/>
          <a:lstStyle/>
          <a:p>
            <a:fld id="{AF8ACC13-24E0-FA47-A511-CB71C6D7D4B1}" type="slidenum">
              <a:rPr lang="en-US"/>
              <a:pPr/>
              <a:t>35</a:t>
            </a:fld>
            <a:endParaRPr lang="en-US"/>
          </a:p>
        </p:txBody>
      </p:sp>
      <p:sp>
        <p:nvSpPr>
          <p:cNvPr id="30722" name="Rectangle 1"/>
          <p:cNvSpPr>
            <a:spLocks/>
          </p:cNvSpPr>
          <p:nvPr/>
        </p:nvSpPr>
        <p:spPr bwMode="auto">
          <a:xfrm>
            <a:off x="0" y="6402586"/>
            <a:ext cx="9152930" cy="455414"/>
          </a:xfrm>
          <a:prstGeom prst="rect">
            <a:avLst/>
          </a:prstGeom>
          <a:solidFill>
            <a:schemeClr val="accent1"/>
          </a:solidFill>
          <a:ln w="9525">
            <a:noFill/>
            <a:round/>
            <a:headEnd/>
            <a:tailEnd/>
          </a:ln>
        </p:spPr>
        <p:txBody>
          <a:bodyPr lIns="0" tIns="0" rIns="0" bIns="0">
            <a:prstTxWarp prst="textNoShape">
              <a:avLst/>
            </a:prstTxWarp>
          </a:bodyPr>
          <a:lstStyle/>
          <a:p>
            <a:endParaRPr lang="de-DE"/>
          </a:p>
        </p:txBody>
      </p:sp>
      <p:pic>
        <p:nvPicPr>
          <p:cNvPr id="30723" name="Picture 2"/>
          <p:cNvPicPr>
            <a:picLocks noChangeAspect="1" noChangeArrowheads="1"/>
          </p:cNvPicPr>
          <p:nvPr/>
        </p:nvPicPr>
        <p:blipFill>
          <a:blip r:embed="rId2"/>
          <a:srcRect/>
          <a:stretch>
            <a:fillRect/>
          </a:stretch>
        </p:blipFill>
        <p:spPr bwMode="auto">
          <a:xfrm>
            <a:off x="151805" y="6286500"/>
            <a:ext cx="3834185" cy="1149697"/>
          </a:xfrm>
          <a:prstGeom prst="rect">
            <a:avLst/>
          </a:prstGeom>
          <a:noFill/>
          <a:ln w="12700" cap="rnd">
            <a:noFill/>
            <a:round/>
            <a:headEnd/>
            <a:tailEnd/>
          </a:ln>
        </p:spPr>
      </p:pic>
      <p:sp>
        <p:nvSpPr>
          <p:cNvPr id="30724" name="Text Box 3"/>
          <p:cNvSpPr txBox="1">
            <a:spLocks noChangeArrowheads="1"/>
          </p:cNvSpPr>
          <p:nvPr/>
        </p:nvSpPr>
        <p:spPr bwMode="auto">
          <a:xfrm>
            <a:off x="8604871" y="6660431"/>
            <a:ext cx="118318" cy="107156"/>
          </a:xfrm>
          <a:prstGeom prst="rect">
            <a:avLst/>
          </a:prstGeom>
          <a:noFill/>
          <a:ln w="12700">
            <a:noFill/>
            <a:miter lim="800000"/>
            <a:headEnd/>
            <a:tailEnd/>
          </a:ln>
        </p:spPr>
        <p:txBody>
          <a:bodyPr wrap="none" lIns="64291" tIns="32146" rIns="64291" bIns="32146" anchor="ctr">
            <a:prstTxWarp prst="textNoShape">
              <a:avLst/>
            </a:prstTxWarp>
          </a:bodyPr>
          <a:lstStyle/>
          <a:p>
            <a:pPr algn="r"/>
            <a:fld id="{FA861ED1-89B3-9C47-86BD-E7D1E635D301}" type="slidenum">
              <a:rPr lang="en-US" sz="800">
                <a:solidFill>
                  <a:srgbClr val="FFFFFF"/>
                </a:solidFill>
                <a:latin typeface="Arial" pitchFamily="-65" charset="0"/>
                <a:ea typeface="ＭＳ Ｐゴシック" pitchFamily="-84" charset="-128"/>
                <a:sym typeface="Arial" pitchFamily="-65" charset="0"/>
              </a:rPr>
              <a:pPr algn="r"/>
              <a:t>35</a:t>
            </a:fld>
            <a:endParaRPr lang="en-US" sz="800" dirty="0">
              <a:solidFill>
                <a:srgbClr val="FFFFFF"/>
              </a:solidFill>
              <a:latin typeface="Arial" pitchFamily="-65" charset="0"/>
              <a:ea typeface="ＭＳ Ｐゴシック" pitchFamily="-84" charset="-128"/>
              <a:sym typeface="Arial" pitchFamily="-65" charset="0"/>
            </a:endParaRPr>
          </a:p>
        </p:txBody>
      </p:sp>
      <p:pic>
        <p:nvPicPr>
          <p:cNvPr id="30725" name="Picture 4"/>
          <p:cNvPicPr>
            <a:picLocks noChangeAspect="1" noChangeArrowheads="1"/>
          </p:cNvPicPr>
          <p:nvPr/>
        </p:nvPicPr>
        <p:blipFill>
          <a:blip r:embed="rId3"/>
          <a:srcRect/>
          <a:stretch>
            <a:fillRect/>
          </a:stretch>
        </p:blipFill>
        <p:spPr bwMode="auto">
          <a:xfrm>
            <a:off x="685602" y="1775406"/>
            <a:ext cx="7140773" cy="4444617"/>
          </a:xfrm>
          <a:prstGeom prst="rect">
            <a:avLst/>
          </a:prstGeom>
          <a:noFill/>
          <a:ln w="12700">
            <a:noFill/>
            <a:miter lim="800000"/>
            <a:headEnd/>
            <a:tailEnd/>
          </a:ln>
        </p:spPr>
      </p:pic>
      <p:sp>
        <p:nvSpPr>
          <p:cNvPr id="2" name="Rectangle 5"/>
          <p:cNvSpPr>
            <a:spLocks noGrp="1" noChangeArrowheads="1"/>
          </p:cNvSpPr>
          <p:nvPr>
            <p:ph type="title"/>
          </p:nvPr>
        </p:nvSpPr>
        <p:spPr>
          <a:xfrm>
            <a:off x="521891" y="108893"/>
            <a:ext cx="8911828" cy="732234"/>
          </a:xfrm>
        </p:spPr>
        <p:txBody>
          <a:bodyPr>
            <a:normAutofit/>
          </a:bodyPr>
          <a:lstStyle/>
          <a:p>
            <a:pPr eaLnBrk="1" hangingPunct="1">
              <a:defRPr/>
            </a:pPr>
            <a:r>
              <a:rPr lang="en-US" sz="2800" b="0" kern="0" dirty="0" smtClean="0">
                <a:solidFill>
                  <a:srgbClr val="1448F2"/>
                </a:solidFill>
                <a:latin typeface="+mn-lt"/>
                <a:ea typeface="+mn-ea"/>
                <a:cs typeface="+mn-cs"/>
                <a:sym typeface="Arial Bold" charset="0"/>
              </a:rPr>
              <a:t>E. Gaming and Spam</a:t>
            </a:r>
          </a:p>
        </p:txBody>
      </p:sp>
      <p:sp>
        <p:nvSpPr>
          <p:cNvPr id="8" name="TextBox 7"/>
          <p:cNvSpPr txBox="1"/>
          <p:nvPr/>
        </p:nvSpPr>
        <p:spPr>
          <a:xfrm>
            <a:off x="764977" y="889000"/>
            <a:ext cx="4570482" cy="1200328"/>
          </a:xfrm>
          <a:prstGeom prst="rect">
            <a:avLst/>
          </a:prstGeom>
          <a:noFill/>
        </p:spPr>
        <p:txBody>
          <a:bodyPr wrap="none" rtlCol="0">
            <a:spAutoFit/>
          </a:bodyPr>
          <a:lstStyle/>
          <a:p>
            <a:pPr marL="174625" indent="-174625">
              <a:buFont typeface="Arial"/>
              <a:buChar char="•"/>
            </a:pPr>
            <a:r>
              <a:rPr lang="en-US" sz="2400" dirty="0" smtClean="0"/>
              <a:t>Data integrity functionality</a:t>
            </a:r>
          </a:p>
          <a:p>
            <a:pPr marL="174625" indent="-174625">
              <a:buFont typeface="Arial"/>
              <a:buChar char="•"/>
            </a:pPr>
            <a:r>
              <a:rPr lang="en-US" sz="2400" dirty="0" smtClean="0"/>
              <a:t>Community norms and policing</a:t>
            </a:r>
          </a:p>
          <a:p>
            <a:pPr marL="174625" indent="-174625"/>
            <a:r>
              <a:rPr lang="en-US" sz="2400" dirty="0" smtClean="0"/>
              <a:t> </a:t>
            </a:r>
            <a:endParaRPr lang="en-US"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758950"/>
          </a:xfrm>
        </p:spPr>
        <p:txBody>
          <a:bodyPr>
            <a:normAutofit/>
          </a:bodyPr>
          <a:lstStyle/>
          <a:p>
            <a:r>
              <a:rPr lang="en-US" dirty="0" smtClean="0"/>
              <a:t>PLOS: Optimize network</a:t>
            </a:r>
            <a:r>
              <a:rPr lang="en-US" dirty="0"/>
              <a:t>-enabled </a:t>
            </a:r>
            <a:r>
              <a:rPr lang="en-US" dirty="0" smtClean="0"/>
              <a:t>research by building infrastructure that supports more efficient transactions</a:t>
            </a:r>
            <a:endParaRPr lang="en-US" dirty="0"/>
          </a:p>
        </p:txBody>
      </p:sp>
      <p:pic>
        <p:nvPicPr>
          <p:cNvPr id="4" name="Picture 2" descr="http://www.connectedaction.net/wp-content/uploads/2009/09/2009-September-NodeXL-CHI-2010-Tag-Network.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25366" y="3381374"/>
            <a:ext cx="4013834" cy="286702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457200" y="2406650"/>
            <a:ext cx="5943600" cy="3108544"/>
          </a:xfrm>
          <a:prstGeom prst="rect">
            <a:avLst/>
          </a:prstGeom>
        </p:spPr>
        <p:txBody>
          <a:bodyPr wrap="square">
            <a:spAutoFit/>
          </a:bodyPr>
          <a:lstStyle/>
          <a:p>
            <a:pPr marL="231775" indent="-231775"/>
            <a:r>
              <a:rPr lang="en-US" sz="2800" dirty="0" smtClean="0">
                <a:solidFill>
                  <a:srgbClr val="656458"/>
                </a:solidFill>
                <a:latin typeface="+mn-lt"/>
              </a:rPr>
              <a:t>Over the past ten years:</a:t>
            </a:r>
          </a:p>
          <a:p>
            <a:pPr marL="231775" indent="-231775">
              <a:buFont typeface="Arial"/>
              <a:buChar char="•"/>
            </a:pPr>
            <a:r>
              <a:rPr lang="en-US" sz="2800" dirty="0" smtClean="0">
                <a:solidFill>
                  <a:srgbClr val="656458"/>
                </a:solidFill>
                <a:latin typeface="+mn-lt"/>
              </a:rPr>
              <a:t>Open access for all</a:t>
            </a:r>
          </a:p>
          <a:p>
            <a:pPr marL="231775" indent="-231775">
              <a:buFont typeface="Arial"/>
              <a:buChar char="•"/>
            </a:pPr>
            <a:r>
              <a:rPr lang="en-US" sz="2800" dirty="0" smtClean="0">
                <a:solidFill>
                  <a:srgbClr val="656458"/>
                </a:solidFill>
                <a:latin typeface="+mn-lt"/>
              </a:rPr>
              <a:t>Re-defined publication criteria &amp; categorization</a:t>
            </a:r>
          </a:p>
          <a:p>
            <a:pPr marL="231775" indent="-231775">
              <a:buFont typeface="Arial"/>
              <a:buChar char="•"/>
            </a:pPr>
            <a:r>
              <a:rPr lang="en-US" sz="2800" dirty="0" smtClean="0">
                <a:solidFill>
                  <a:srgbClr val="656458"/>
                </a:solidFill>
                <a:latin typeface="+mn-lt"/>
              </a:rPr>
              <a:t>Tracking and measurement of dissemination</a:t>
            </a:r>
          </a:p>
          <a:p>
            <a:endParaRPr lang="en-US" sz="2800" dirty="0" smtClean="0">
              <a:solidFill>
                <a:srgbClr val="808080"/>
              </a:solidFill>
              <a:latin typeface="+mn-lt"/>
            </a:endParaRPr>
          </a:p>
        </p:txBody>
      </p:sp>
      <p:sp>
        <p:nvSpPr>
          <p:cNvPr id="6" name="Title 1"/>
          <p:cNvSpPr txBox="1">
            <a:spLocks/>
          </p:cNvSpPr>
          <p:nvPr/>
        </p:nvSpPr>
        <p:spPr>
          <a:xfrm>
            <a:off x="587374" y="5181819"/>
            <a:ext cx="4238625" cy="730250"/>
          </a:xfrm>
          <a:prstGeom prst="rect">
            <a:avLst/>
          </a:prstGeom>
          <a:ln>
            <a:solidFill>
              <a:schemeClr val="bg1">
                <a:alpha val="0"/>
              </a:schemeClr>
            </a:solidFill>
          </a:ln>
        </p:spPr>
        <p:txBody>
          <a:bodyPr vert="horz" lIns="0" tIns="45720" rIns="0" bIns="45720" rtlCol="0" anchor="b"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solidFill>
                <a:effectLst/>
                <a:uLnTx/>
                <a:uFillTx/>
                <a:latin typeface="+mj-lt"/>
                <a:ea typeface="+mj-ea"/>
                <a:cs typeface="+mj-cs"/>
              </a:rPr>
              <a:t>Article-Level Metrics</a:t>
            </a:r>
            <a:endParaRPr kumimoji="0" lang="en-US" sz="3200" b="1" i="0" u="sng"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512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428625" y="262493"/>
            <a:ext cx="5498420" cy="584776"/>
          </a:xfrm>
          <a:prstGeom prst="rect">
            <a:avLst/>
          </a:prstGeom>
        </p:spPr>
        <p:txBody>
          <a:bodyPr wrap="none">
            <a:spAutoFit/>
          </a:bodyPr>
          <a:lstStyle/>
          <a:p>
            <a:pPr marL="285750" indent="-285750"/>
            <a:r>
              <a:rPr lang="en-US" sz="3200" b="1" dirty="0" smtClean="0"/>
              <a:t>The Measurement Dilemma</a:t>
            </a:r>
          </a:p>
        </p:txBody>
      </p:sp>
      <p:pic>
        <p:nvPicPr>
          <p:cNvPr id="5" name="Picture 4" descr="BarrelOfMonkeys.gif"/>
          <p:cNvPicPr>
            <a:picLocks noChangeAspect="1"/>
          </p:cNvPicPr>
          <p:nvPr/>
        </p:nvPicPr>
        <p:blipFill>
          <a:blip r:embed="rId3"/>
          <a:srcRect l="7751" r="5637"/>
          <a:stretch>
            <a:fillRect/>
          </a:stretch>
        </p:blipFill>
        <p:spPr>
          <a:xfrm>
            <a:off x="3540125" y="847269"/>
            <a:ext cx="3143250" cy="5498644"/>
          </a:xfrm>
          <a:prstGeom prst="rect">
            <a:avLst/>
          </a:prstGeom>
        </p:spPr>
      </p:pic>
      <p:pic>
        <p:nvPicPr>
          <p:cNvPr id="7" name="Picture 6" descr="BarrelOfMonkeys.gif"/>
          <p:cNvPicPr>
            <a:picLocks noChangeAspect="1"/>
          </p:cNvPicPr>
          <p:nvPr/>
        </p:nvPicPr>
        <p:blipFill>
          <a:blip r:embed="rId3"/>
          <a:srcRect l="7751" r="5637"/>
          <a:stretch>
            <a:fillRect/>
          </a:stretch>
        </p:blipFill>
        <p:spPr>
          <a:xfrm>
            <a:off x="7505481" y="847269"/>
            <a:ext cx="1113864" cy="1948538"/>
          </a:xfrm>
          <a:prstGeom prst="rect">
            <a:avLst/>
          </a:prstGeom>
        </p:spPr>
      </p:pic>
      <p:pic>
        <p:nvPicPr>
          <p:cNvPr id="8" name="Picture 7" descr="BarrelOfMonkeys.gif"/>
          <p:cNvPicPr>
            <a:picLocks noChangeAspect="1"/>
          </p:cNvPicPr>
          <p:nvPr/>
        </p:nvPicPr>
        <p:blipFill>
          <a:blip r:embed="rId3"/>
          <a:srcRect l="7751" r="5637"/>
          <a:stretch>
            <a:fillRect/>
          </a:stretch>
        </p:blipFill>
        <p:spPr>
          <a:xfrm>
            <a:off x="7778749" y="3339629"/>
            <a:ext cx="840595" cy="1470495"/>
          </a:xfrm>
          <a:prstGeom prst="rect">
            <a:avLst/>
          </a:prstGeom>
        </p:spPr>
      </p:pic>
      <p:pic>
        <p:nvPicPr>
          <p:cNvPr id="9" name="Picture 8" descr="BarrelOfMonkeys.gif"/>
          <p:cNvPicPr>
            <a:picLocks noChangeAspect="1"/>
          </p:cNvPicPr>
          <p:nvPr/>
        </p:nvPicPr>
        <p:blipFill>
          <a:blip r:embed="rId3"/>
          <a:srcRect l="7751" r="5637"/>
          <a:stretch>
            <a:fillRect/>
          </a:stretch>
        </p:blipFill>
        <p:spPr>
          <a:xfrm>
            <a:off x="7026161" y="5064125"/>
            <a:ext cx="497809" cy="870843"/>
          </a:xfrm>
          <a:prstGeom prst="rect">
            <a:avLst/>
          </a:prstGeom>
        </p:spPr>
      </p:pic>
      <p:pic>
        <p:nvPicPr>
          <p:cNvPr id="10" name="Picture 9" descr="BarrelOfMonkeys.gif"/>
          <p:cNvPicPr>
            <a:picLocks noChangeAspect="1"/>
          </p:cNvPicPr>
          <p:nvPr/>
        </p:nvPicPr>
        <p:blipFill>
          <a:blip r:embed="rId3"/>
          <a:srcRect l="7751" r="5637"/>
          <a:stretch>
            <a:fillRect/>
          </a:stretch>
        </p:blipFill>
        <p:spPr>
          <a:xfrm>
            <a:off x="6528352" y="1136650"/>
            <a:ext cx="497809" cy="870843"/>
          </a:xfrm>
          <a:prstGeom prst="rect">
            <a:avLst/>
          </a:prstGeom>
        </p:spPr>
      </p:pic>
      <p:pic>
        <p:nvPicPr>
          <p:cNvPr id="11" name="Picture 10" descr="BarrelOfMonkeys.gif"/>
          <p:cNvPicPr>
            <a:picLocks noChangeAspect="1"/>
          </p:cNvPicPr>
          <p:nvPr/>
        </p:nvPicPr>
        <p:blipFill>
          <a:blip r:embed="rId3"/>
          <a:srcRect l="7751" r="5637"/>
          <a:stretch>
            <a:fillRect/>
          </a:stretch>
        </p:blipFill>
        <p:spPr>
          <a:xfrm>
            <a:off x="2571750" y="2360385"/>
            <a:ext cx="497809" cy="870843"/>
          </a:xfrm>
          <a:prstGeom prst="rect">
            <a:avLst/>
          </a:prstGeom>
        </p:spPr>
      </p:pic>
      <p:pic>
        <p:nvPicPr>
          <p:cNvPr id="12" name="Picture 11" descr="BarrelOfMonkeys.gif"/>
          <p:cNvPicPr>
            <a:picLocks noChangeAspect="1"/>
          </p:cNvPicPr>
          <p:nvPr/>
        </p:nvPicPr>
        <p:blipFill>
          <a:blip r:embed="rId3"/>
          <a:srcRect l="7751" r="5637"/>
          <a:stretch>
            <a:fillRect/>
          </a:stretch>
        </p:blipFill>
        <p:spPr>
          <a:xfrm>
            <a:off x="1003966" y="2795806"/>
            <a:ext cx="497809" cy="870843"/>
          </a:xfrm>
          <a:prstGeom prst="rect">
            <a:avLst/>
          </a:prstGeom>
        </p:spPr>
      </p:pic>
      <p:pic>
        <p:nvPicPr>
          <p:cNvPr id="13" name="Picture 12" descr="BarrelOfMonkeys.gif"/>
          <p:cNvPicPr>
            <a:picLocks noChangeAspect="1"/>
          </p:cNvPicPr>
          <p:nvPr/>
        </p:nvPicPr>
        <p:blipFill>
          <a:blip r:embed="rId3"/>
          <a:srcRect l="7751" r="5637"/>
          <a:stretch>
            <a:fillRect/>
          </a:stretch>
        </p:blipFill>
        <p:spPr>
          <a:xfrm>
            <a:off x="2571750" y="5016500"/>
            <a:ext cx="497809" cy="870843"/>
          </a:xfrm>
          <a:prstGeom prst="rect">
            <a:avLst/>
          </a:prstGeom>
        </p:spPr>
      </p:pic>
      <p:pic>
        <p:nvPicPr>
          <p:cNvPr id="14" name="Picture 13" descr="BarrelOfMonkeys.gif"/>
          <p:cNvPicPr>
            <a:picLocks noChangeAspect="1"/>
          </p:cNvPicPr>
          <p:nvPr/>
        </p:nvPicPr>
        <p:blipFill>
          <a:blip r:embed="rId3"/>
          <a:srcRect l="7751" r="5637"/>
          <a:stretch>
            <a:fillRect/>
          </a:stretch>
        </p:blipFill>
        <p:spPr>
          <a:xfrm>
            <a:off x="3069559" y="5446083"/>
            <a:ext cx="497809" cy="870843"/>
          </a:xfrm>
          <a:prstGeom prst="rect">
            <a:avLst/>
          </a:prstGeom>
        </p:spPr>
      </p:pic>
      <p:pic>
        <p:nvPicPr>
          <p:cNvPr id="16" name="Picture 15" descr="BarrelOfMonkeys.gif"/>
          <p:cNvPicPr>
            <a:picLocks noChangeAspect="1"/>
          </p:cNvPicPr>
          <p:nvPr/>
        </p:nvPicPr>
        <p:blipFill>
          <a:blip r:embed="rId3"/>
          <a:srcRect l="7751" r="5637"/>
          <a:stretch>
            <a:fillRect/>
          </a:stretch>
        </p:blipFill>
        <p:spPr>
          <a:xfrm>
            <a:off x="1919676" y="3231228"/>
            <a:ext cx="840595" cy="1470495"/>
          </a:xfrm>
          <a:prstGeom prst="rect">
            <a:avLst/>
          </a:prstGeom>
        </p:spPr>
      </p:pic>
      <p:pic>
        <p:nvPicPr>
          <p:cNvPr id="17" name="Picture 16" descr="BarrelOfMonkeys.gif"/>
          <p:cNvPicPr>
            <a:picLocks noChangeAspect="1"/>
          </p:cNvPicPr>
          <p:nvPr/>
        </p:nvPicPr>
        <p:blipFill>
          <a:blip r:embed="rId3"/>
          <a:srcRect l="7751" r="5637"/>
          <a:stretch>
            <a:fillRect/>
          </a:stretch>
        </p:blipFill>
        <p:spPr>
          <a:xfrm>
            <a:off x="369502" y="1033224"/>
            <a:ext cx="1007564" cy="1762582"/>
          </a:xfrm>
          <a:prstGeom prst="rect">
            <a:avLst/>
          </a:prstGeom>
        </p:spPr>
      </p:pic>
      <p:pic>
        <p:nvPicPr>
          <p:cNvPr id="18" name="Picture 17" descr="BarrelOfMonkeys.gif"/>
          <p:cNvPicPr>
            <a:picLocks noChangeAspect="1"/>
          </p:cNvPicPr>
          <p:nvPr/>
        </p:nvPicPr>
        <p:blipFill>
          <a:blip r:embed="rId3"/>
          <a:srcRect l="7751" r="5637"/>
          <a:stretch>
            <a:fillRect/>
          </a:stretch>
        </p:blipFill>
        <p:spPr>
          <a:xfrm>
            <a:off x="3291220" y="1033224"/>
            <a:ext cx="497809" cy="870843"/>
          </a:xfrm>
          <a:prstGeom prst="rect">
            <a:avLst/>
          </a:prstGeom>
        </p:spPr>
      </p:pic>
      <p:pic>
        <p:nvPicPr>
          <p:cNvPr id="19" name="Picture 18" descr="BarrelOfMonkeys.gif"/>
          <p:cNvPicPr>
            <a:picLocks noChangeAspect="1"/>
          </p:cNvPicPr>
          <p:nvPr/>
        </p:nvPicPr>
        <p:blipFill>
          <a:blip r:embed="rId3"/>
          <a:srcRect l="7751" r="5637"/>
          <a:stretch>
            <a:fillRect/>
          </a:stretch>
        </p:blipFill>
        <p:spPr>
          <a:xfrm>
            <a:off x="2571750" y="1136650"/>
            <a:ext cx="497809" cy="870843"/>
          </a:xfrm>
          <a:prstGeom prst="rect">
            <a:avLst/>
          </a:prstGeom>
        </p:spPr>
      </p:pic>
      <p:pic>
        <p:nvPicPr>
          <p:cNvPr id="20" name="Picture 19" descr="BarrelOfMonkeys.gif"/>
          <p:cNvPicPr>
            <a:picLocks noChangeAspect="1"/>
          </p:cNvPicPr>
          <p:nvPr/>
        </p:nvPicPr>
        <p:blipFill>
          <a:blip r:embed="rId3"/>
          <a:srcRect l="7751" r="5637"/>
          <a:stretch>
            <a:fillRect/>
          </a:stretch>
        </p:blipFill>
        <p:spPr>
          <a:xfrm>
            <a:off x="1670771" y="1033224"/>
            <a:ext cx="497809" cy="870843"/>
          </a:xfrm>
          <a:prstGeom prst="rect">
            <a:avLst/>
          </a:prstGeom>
        </p:spPr>
      </p:pic>
      <p:pic>
        <p:nvPicPr>
          <p:cNvPr id="21" name="Picture 20" descr="BarrelOfMonkeys.gif"/>
          <p:cNvPicPr>
            <a:picLocks noChangeAspect="1"/>
          </p:cNvPicPr>
          <p:nvPr/>
        </p:nvPicPr>
        <p:blipFill>
          <a:blip r:embed="rId3"/>
          <a:srcRect l="7751" r="5637"/>
          <a:stretch>
            <a:fillRect/>
          </a:stretch>
        </p:blipFill>
        <p:spPr>
          <a:xfrm>
            <a:off x="2073941" y="1924963"/>
            <a:ext cx="497809" cy="870843"/>
          </a:xfrm>
          <a:prstGeom prst="rect">
            <a:avLst/>
          </a:prstGeom>
        </p:spPr>
      </p:pic>
      <p:pic>
        <p:nvPicPr>
          <p:cNvPr id="22" name="Picture 21" descr="BarrelOfMonkeys.gif"/>
          <p:cNvPicPr>
            <a:picLocks noChangeAspect="1"/>
          </p:cNvPicPr>
          <p:nvPr/>
        </p:nvPicPr>
        <p:blipFill>
          <a:blip r:embed="rId3"/>
          <a:srcRect l="7751" r="5637"/>
          <a:stretch>
            <a:fillRect/>
          </a:stretch>
        </p:blipFill>
        <p:spPr>
          <a:xfrm>
            <a:off x="3221959" y="2360385"/>
            <a:ext cx="497809" cy="870843"/>
          </a:xfrm>
          <a:prstGeom prst="rect">
            <a:avLst/>
          </a:prstGeom>
        </p:spPr>
      </p:pic>
      <p:pic>
        <p:nvPicPr>
          <p:cNvPr id="23" name="Picture 22" descr="BarrelOfMonkeys.gif"/>
          <p:cNvPicPr>
            <a:picLocks noChangeAspect="1"/>
          </p:cNvPicPr>
          <p:nvPr/>
        </p:nvPicPr>
        <p:blipFill>
          <a:blip r:embed="rId3"/>
          <a:srcRect l="7751" r="5637"/>
          <a:stretch>
            <a:fillRect/>
          </a:stretch>
        </p:blipFill>
        <p:spPr>
          <a:xfrm>
            <a:off x="7007672" y="1641942"/>
            <a:ext cx="497809" cy="870843"/>
          </a:xfrm>
          <a:prstGeom prst="rect">
            <a:avLst/>
          </a:prstGeom>
        </p:spPr>
      </p:pic>
      <p:pic>
        <p:nvPicPr>
          <p:cNvPr id="24" name="Picture 23" descr="BarrelOfMonkeys.gif"/>
          <p:cNvPicPr>
            <a:picLocks noChangeAspect="1"/>
          </p:cNvPicPr>
          <p:nvPr/>
        </p:nvPicPr>
        <p:blipFill>
          <a:blip r:embed="rId3"/>
          <a:srcRect l="7751" r="5637"/>
          <a:stretch>
            <a:fillRect/>
          </a:stretch>
        </p:blipFill>
        <p:spPr>
          <a:xfrm>
            <a:off x="179720" y="2843431"/>
            <a:ext cx="497809" cy="870843"/>
          </a:xfrm>
          <a:prstGeom prst="rect">
            <a:avLst/>
          </a:prstGeom>
        </p:spPr>
      </p:pic>
      <p:pic>
        <p:nvPicPr>
          <p:cNvPr id="25" name="Picture 24" descr="BarrelOfMonkeys.gif"/>
          <p:cNvPicPr>
            <a:picLocks noChangeAspect="1"/>
          </p:cNvPicPr>
          <p:nvPr/>
        </p:nvPicPr>
        <p:blipFill>
          <a:blip r:embed="rId3"/>
          <a:srcRect l="7751" r="5637"/>
          <a:stretch>
            <a:fillRect/>
          </a:stretch>
        </p:blipFill>
        <p:spPr>
          <a:xfrm>
            <a:off x="6528352" y="2512785"/>
            <a:ext cx="497809" cy="870843"/>
          </a:xfrm>
          <a:prstGeom prst="rect">
            <a:avLst/>
          </a:prstGeom>
        </p:spPr>
      </p:pic>
      <p:pic>
        <p:nvPicPr>
          <p:cNvPr id="26" name="Picture 25" descr="BarrelOfMonkeys.gif"/>
          <p:cNvPicPr>
            <a:picLocks noChangeAspect="1"/>
          </p:cNvPicPr>
          <p:nvPr/>
        </p:nvPicPr>
        <p:blipFill>
          <a:blip r:embed="rId3"/>
          <a:srcRect l="7751" r="5637"/>
          <a:stretch>
            <a:fillRect/>
          </a:stretch>
        </p:blipFill>
        <p:spPr>
          <a:xfrm>
            <a:off x="8474408" y="2468786"/>
            <a:ext cx="497809" cy="870843"/>
          </a:xfrm>
          <a:prstGeom prst="rect">
            <a:avLst/>
          </a:prstGeom>
        </p:spPr>
      </p:pic>
      <p:pic>
        <p:nvPicPr>
          <p:cNvPr id="27" name="Picture 26" descr="BarrelOfMonkeys.gif"/>
          <p:cNvPicPr>
            <a:picLocks noChangeAspect="1"/>
          </p:cNvPicPr>
          <p:nvPr/>
        </p:nvPicPr>
        <p:blipFill>
          <a:blip r:embed="rId3"/>
          <a:srcRect l="7751" r="5637"/>
          <a:stretch>
            <a:fillRect/>
          </a:stretch>
        </p:blipFill>
        <p:spPr>
          <a:xfrm>
            <a:off x="7619999" y="4889500"/>
            <a:ext cx="567070" cy="992005"/>
          </a:xfrm>
          <a:prstGeom prst="rect">
            <a:avLst/>
          </a:prstGeom>
        </p:spPr>
      </p:pic>
      <p:pic>
        <p:nvPicPr>
          <p:cNvPr id="28" name="Picture 27" descr="BarrelOfMonkeys.gif"/>
          <p:cNvPicPr>
            <a:picLocks noChangeAspect="1"/>
          </p:cNvPicPr>
          <p:nvPr/>
        </p:nvPicPr>
        <p:blipFill>
          <a:blip r:embed="rId3"/>
          <a:srcRect l="7751" r="5637"/>
          <a:stretch>
            <a:fillRect/>
          </a:stretch>
        </p:blipFill>
        <p:spPr>
          <a:xfrm>
            <a:off x="7122190" y="2795806"/>
            <a:ext cx="497809" cy="870843"/>
          </a:xfrm>
          <a:prstGeom prst="rect">
            <a:avLst/>
          </a:prstGeom>
        </p:spPr>
      </p:pic>
      <p:pic>
        <p:nvPicPr>
          <p:cNvPr id="29" name="Picture 28" descr="BarrelOfMonkeys.gif"/>
          <p:cNvPicPr>
            <a:picLocks noChangeAspect="1"/>
          </p:cNvPicPr>
          <p:nvPr/>
        </p:nvPicPr>
        <p:blipFill>
          <a:blip r:embed="rId3"/>
          <a:srcRect l="7751" r="5637"/>
          <a:stretch>
            <a:fillRect/>
          </a:stretch>
        </p:blipFill>
        <p:spPr>
          <a:xfrm>
            <a:off x="2793411" y="3614985"/>
            <a:ext cx="497809" cy="870843"/>
          </a:xfrm>
          <a:prstGeom prst="rect">
            <a:avLst/>
          </a:prstGeom>
        </p:spPr>
      </p:pic>
      <p:pic>
        <p:nvPicPr>
          <p:cNvPr id="30" name="Picture 29" descr="BarrelOfMonkeys.gif"/>
          <p:cNvPicPr>
            <a:picLocks noChangeAspect="1"/>
          </p:cNvPicPr>
          <p:nvPr/>
        </p:nvPicPr>
        <p:blipFill>
          <a:blip r:embed="rId3"/>
          <a:srcRect l="7751" r="5637"/>
          <a:stretch>
            <a:fillRect/>
          </a:stretch>
        </p:blipFill>
        <p:spPr>
          <a:xfrm>
            <a:off x="1576132" y="2360384"/>
            <a:ext cx="497809" cy="870843"/>
          </a:xfrm>
          <a:prstGeom prst="rect">
            <a:avLst/>
          </a:prstGeom>
        </p:spPr>
      </p:pic>
      <p:pic>
        <p:nvPicPr>
          <p:cNvPr id="31" name="Picture 30" descr="BarrelOfMonkeys.gif"/>
          <p:cNvPicPr>
            <a:picLocks noChangeAspect="1"/>
          </p:cNvPicPr>
          <p:nvPr/>
        </p:nvPicPr>
        <p:blipFill>
          <a:blip r:embed="rId3"/>
          <a:srcRect l="7751" r="5637"/>
          <a:stretch>
            <a:fillRect/>
          </a:stretch>
        </p:blipFill>
        <p:spPr>
          <a:xfrm>
            <a:off x="6509863" y="3571399"/>
            <a:ext cx="497809" cy="870843"/>
          </a:xfrm>
          <a:prstGeom prst="rect">
            <a:avLst/>
          </a:prstGeom>
        </p:spPr>
      </p:pic>
      <p:pic>
        <p:nvPicPr>
          <p:cNvPr id="32" name="Picture 31" descr="BarrelOfMonkeys.gif"/>
          <p:cNvPicPr>
            <a:picLocks noChangeAspect="1"/>
          </p:cNvPicPr>
          <p:nvPr/>
        </p:nvPicPr>
        <p:blipFill>
          <a:blip r:embed="rId3"/>
          <a:srcRect l="7751" r="5637"/>
          <a:stretch>
            <a:fillRect/>
          </a:stretch>
        </p:blipFill>
        <p:spPr>
          <a:xfrm>
            <a:off x="7122190" y="3939281"/>
            <a:ext cx="497809" cy="870843"/>
          </a:xfrm>
          <a:prstGeom prst="rect">
            <a:avLst/>
          </a:prstGeom>
        </p:spPr>
      </p:pic>
      <p:pic>
        <p:nvPicPr>
          <p:cNvPr id="33" name="Picture 32" descr="BarrelOfMonkeys.gif"/>
          <p:cNvPicPr>
            <a:picLocks noChangeAspect="1"/>
          </p:cNvPicPr>
          <p:nvPr/>
        </p:nvPicPr>
        <p:blipFill>
          <a:blip r:embed="rId3"/>
          <a:srcRect l="7751" r="5637"/>
          <a:stretch>
            <a:fillRect/>
          </a:stretch>
        </p:blipFill>
        <p:spPr>
          <a:xfrm>
            <a:off x="3164809" y="4442242"/>
            <a:ext cx="497809" cy="870843"/>
          </a:xfrm>
          <a:prstGeom prst="rect">
            <a:avLst/>
          </a:prstGeom>
        </p:spPr>
      </p:pic>
      <p:pic>
        <p:nvPicPr>
          <p:cNvPr id="34" name="Picture 33" descr="BarrelOfMonkeys.gif"/>
          <p:cNvPicPr>
            <a:picLocks noChangeAspect="1"/>
          </p:cNvPicPr>
          <p:nvPr/>
        </p:nvPicPr>
        <p:blipFill>
          <a:blip r:embed="rId3"/>
          <a:srcRect l="7751" r="5637"/>
          <a:stretch>
            <a:fillRect/>
          </a:stretch>
        </p:blipFill>
        <p:spPr>
          <a:xfrm>
            <a:off x="6627836" y="4651375"/>
            <a:ext cx="379836" cy="664467"/>
          </a:xfrm>
          <a:prstGeom prst="rect">
            <a:avLst/>
          </a:prstGeom>
        </p:spPr>
      </p:pic>
      <p:pic>
        <p:nvPicPr>
          <p:cNvPr id="35" name="Picture 34" descr="BarrelOfMonkeys.gif"/>
          <p:cNvPicPr>
            <a:picLocks noChangeAspect="1"/>
          </p:cNvPicPr>
          <p:nvPr/>
        </p:nvPicPr>
        <p:blipFill>
          <a:blip r:embed="rId3"/>
          <a:srcRect l="7751" r="5637"/>
          <a:stretch>
            <a:fillRect/>
          </a:stretch>
        </p:blipFill>
        <p:spPr>
          <a:xfrm>
            <a:off x="8619345" y="3939281"/>
            <a:ext cx="497809" cy="870843"/>
          </a:xfrm>
          <a:prstGeom prst="rect">
            <a:avLst/>
          </a:prstGeom>
        </p:spPr>
      </p:pic>
      <p:pic>
        <p:nvPicPr>
          <p:cNvPr id="36" name="Picture 35" descr="BarrelOfMonkeys.gif"/>
          <p:cNvPicPr>
            <a:picLocks noChangeAspect="1"/>
          </p:cNvPicPr>
          <p:nvPr/>
        </p:nvPicPr>
        <p:blipFill>
          <a:blip r:embed="rId3"/>
          <a:srcRect l="7751" r="5637"/>
          <a:stretch>
            <a:fillRect/>
          </a:stretch>
        </p:blipFill>
        <p:spPr>
          <a:xfrm>
            <a:off x="8370439" y="4810124"/>
            <a:ext cx="497809" cy="870843"/>
          </a:xfrm>
          <a:prstGeom prst="rect">
            <a:avLst/>
          </a:prstGeom>
        </p:spPr>
      </p:pic>
      <p:pic>
        <p:nvPicPr>
          <p:cNvPr id="37" name="Picture 36" descr="BarrelOfMonkeys.gif"/>
          <p:cNvPicPr>
            <a:picLocks noChangeAspect="1"/>
          </p:cNvPicPr>
          <p:nvPr/>
        </p:nvPicPr>
        <p:blipFill>
          <a:blip r:embed="rId3"/>
          <a:srcRect l="7751" r="5637"/>
          <a:stretch>
            <a:fillRect/>
          </a:stretch>
        </p:blipFill>
        <p:spPr>
          <a:xfrm>
            <a:off x="120597" y="4761358"/>
            <a:ext cx="497809" cy="870843"/>
          </a:xfrm>
          <a:prstGeom prst="rect">
            <a:avLst/>
          </a:prstGeom>
        </p:spPr>
      </p:pic>
      <p:pic>
        <p:nvPicPr>
          <p:cNvPr id="38" name="Picture 37" descr="BarrelOfMonkeys.gif"/>
          <p:cNvPicPr>
            <a:picLocks noChangeAspect="1"/>
          </p:cNvPicPr>
          <p:nvPr/>
        </p:nvPicPr>
        <p:blipFill>
          <a:blip r:embed="rId3"/>
          <a:srcRect l="7751" r="5637"/>
          <a:stretch>
            <a:fillRect/>
          </a:stretch>
        </p:blipFill>
        <p:spPr>
          <a:xfrm>
            <a:off x="618406" y="5313085"/>
            <a:ext cx="573836" cy="1003841"/>
          </a:xfrm>
          <a:prstGeom prst="rect">
            <a:avLst/>
          </a:prstGeom>
        </p:spPr>
      </p:pic>
      <p:pic>
        <p:nvPicPr>
          <p:cNvPr id="39" name="Picture 38" descr="BarrelOfMonkeys.gif"/>
          <p:cNvPicPr>
            <a:picLocks noChangeAspect="1"/>
          </p:cNvPicPr>
          <p:nvPr/>
        </p:nvPicPr>
        <p:blipFill>
          <a:blip r:embed="rId3"/>
          <a:srcRect l="7751" r="5637"/>
          <a:stretch>
            <a:fillRect/>
          </a:stretch>
        </p:blipFill>
        <p:spPr>
          <a:xfrm>
            <a:off x="1172962" y="4761358"/>
            <a:ext cx="497809" cy="870843"/>
          </a:xfrm>
          <a:prstGeom prst="rect">
            <a:avLst/>
          </a:prstGeom>
        </p:spPr>
      </p:pic>
      <p:pic>
        <p:nvPicPr>
          <p:cNvPr id="40" name="Picture 39" descr="BarrelOfMonkeys.gif"/>
          <p:cNvPicPr>
            <a:picLocks noChangeAspect="1"/>
          </p:cNvPicPr>
          <p:nvPr/>
        </p:nvPicPr>
        <p:blipFill>
          <a:blip r:embed="rId3"/>
          <a:srcRect l="7751" r="5637"/>
          <a:stretch>
            <a:fillRect/>
          </a:stretch>
        </p:blipFill>
        <p:spPr>
          <a:xfrm>
            <a:off x="1593260" y="5446083"/>
            <a:ext cx="497809" cy="870843"/>
          </a:xfrm>
          <a:prstGeom prst="rect">
            <a:avLst/>
          </a:prstGeom>
        </p:spPr>
      </p:pic>
      <p:pic>
        <p:nvPicPr>
          <p:cNvPr id="41" name="Picture 40" descr="BarrelOfMonkeys.gif"/>
          <p:cNvPicPr>
            <a:picLocks noChangeAspect="1"/>
          </p:cNvPicPr>
          <p:nvPr/>
        </p:nvPicPr>
        <p:blipFill>
          <a:blip r:embed="rId3"/>
          <a:srcRect l="7751" r="5637"/>
          <a:stretch>
            <a:fillRect/>
          </a:stretch>
        </p:blipFill>
        <p:spPr>
          <a:xfrm>
            <a:off x="1919676" y="4761358"/>
            <a:ext cx="497809" cy="870843"/>
          </a:xfrm>
          <a:prstGeom prst="rect">
            <a:avLst/>
          </a:prstGeom>
        </p:spPr>
      </p:pic>
      <p:pic>
        <p:nvPicPr>
          <p:cNvPr id="42" name="Picture 41" descr="BarrelOfMonkeys.gif"/>
          <p:cNvPicPr>
            <a:picLocks noChangeAspect="1"/>
          </p:cNvPicPr>
          <p:nvPr/>
        </p:nvPicPr>
        <p:blipFill>
          <a:blip r:embed="rId3"/>
          <a:srcRect l="7751" r="5637"/>
          <a:stretch>
            <a:fillRect/>
          </a:stretch>
        </p:blipFill>
        <p:spPr>
          <a:xfrm>
            <a:off x="8723313" y="5580996"/>
            <a:ext cx="420687" cy="735930"/>
          </a:xfrm>
          <a:prstGeom prst="rect">
            <a:avLst/>
          </a:prstGeom>
        </p:spPr>
      </p:pic>
      <p:pic>
        <p:nvPicPr>
          <p:cNvPr id="43" name="Picture 42" descr="BarrelOfMonkeys.gif"/>
          <p:cNvPicPr>
            <a:picLocks noChangeAspect="1"/>
          </p:cNvPicPr>
          <p:nvPr/>
        </p:nvPicPr>
        <p:blipFill>
          <a:blip r:embed="rId3"/>
          <a:srcRect l="7751" r="5637"/>
          <a:stretch>
            <a:fillRect/>
          </a:stretch>
        </p:blipFill>
        <p:spPr>
          <a:xfrm>
            <a:off x="6342947" y="5446083"/>
            <a:ext cx="497809" cy="870843"/>
          </a:xfrm>
          <a:prstGeom prst="rect">
            <a:avLst/>
          </a:prstGeom>
        </p:spPr>
      </p:pic>
      <p:pic>
        <p:nvPicPr>
          <p:cNvPr id="45" name="Picture 44" descr="BarrelOfMonkeys.gif"/>
          <p:cNvPicPr>
            <a:picLocks noChangeAspect="1"/>
          </p:cNvPicPr>
          <p:nvPr/>
        </p:nvPicPr>
        <p:blipFill>
          <a:blip r:embed="rId3"/>
          <a:srcRect l="7751" r="5637"/>
          <a:stretch>
            <a:fillRect/>
          </a:stretch>
        </p:blipFill>
        <p:spPr>
          <a:xfrm>
            <a:off x="380999" y="3830880"/>
            <a:ext cx="497809" cy="870843"/>
          </a:xfrm>
          <a:prstGeom prst="rect">
            <a:avLst/>
          </a:prstGeom>
        </p:spPr>
      </p:pic>
      <p:pic>
        <p:nvPicPr>
          <p:cNvPr id="46" name="Picture 45" descr="BarrelOfMonkeys.gif"/>
          <p:cNvPicPr>
            <a:picLocks noChangeAspect="1"/>
          </p:cNvPicPr>
          <p:nvPr/>
        </p:nvPicPr>
        <p:blipFill>
          <a:blip r:embed="rId3"/>
          <a:srcRect l="7751" r="5637"/>
          <a:stretch>
            <a:fillRect/>
          </a:stretch>
        </p:blipFill>
        <p:spPr>
          <a:xfrm>
            <a:off x="1539840" y="3498646"/>
            <a:ext cx="379836" cy="664467"/>
          </a:xfrm>
          <a:prstGeom prst="rect">
            <a:avLst/>
          </a:prstGeom>
        </p:spPr>
      </p:pic>
      <p:pic>
        <p:nvPicPr>
          <p:cNvPr id="47" name="Picture 46" descr="BarrelOfMonkeys.gif"/>
          <p:cNvPicPr>
            <a:picLocks noChangeAspect="1"/>
          </p:cNvPicPr>
          <p:nvPr/>
        </p:nvPicPr>
        <p:blipFill>
          <a:blip r:embed="rId3"/>
          <a:srcRect l="7751" r="5637"/>
          <a:stretch>
            <a:fillRect/>
          </a:stretch>
        </p:blipFill>
        <p:spPr>
          <a:xfrm>
            <a:off x="1003966" y="3729831"/>
            <a:ext cx="572166" cy="1000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2000"/>
                                  </p:stCondLst>
                                  <p:childTnLst>
                                    <p:set>
                                      <p:cBhvr>
                                        <p:cTn id="31" dur="1" fill="hold">
                                          <p:stCondLst>
                                            <p:cond delay="0"/>
                                          </p:stCondLst>
                                        </p:cTn>
                                        <p:tgtEl>
                                          <p:spTgt spid="34"/>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par>
                          <p:cTn id="56" fill="hold">
                            <p:stCondLst>
                              <p:cond delay="2000"/>
                            </p:stCondLst>
                            <p:childTnLst>
                              <p:par>
                                <p:cTn id="57" presetID="1"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par>
                          <p:cTn id="59" fill="hold">
                            <p:stCondLst>
                              <p:cond delay="2000"/>
                            </p:stCondLst>
                            <p:childTnLst>
                              <p:par>
                                <p:cTn id="60" presetID="1"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childTnLst>
                          </p:cTn>
                        </p:par>
                        <p:par>
                          <p:cTn id="68" fill="hold">
                            <p:stCondLst>
                              <p:cond delay="2000"/>
                            </p:stCondLst>
                            <p:childTnLst>
                              <p:par>
                                <p:cTn id="69" presetID="1"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p:stCondLst>
                              <p:cond delay="2000"/>
                            </p:stCondLst>
                            <p:childTnLst>
                              <p:par>
                                <p:cTn id="78" presetID="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childTnLst>
                          </p:cTn>
                        </p:par>
                        <p:par>
                          <p:cTn id="80" fill="hold">
                            <p:stCondLst>
                              <p:cond delay="2000"/>
                            </p:stCondLst>
                            <p:childTnLst>
                              <p:par>
                                <p:cTn id="81" presetID="1" presetClass="entr" presetSubtype="0"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par>
                          <p:cTn id="83" fill="hold">
                            <p:stCondLst>
                              <p:cond delay="2000"/>
                            </p:stCondLst>
                            <p:childTnLst>
                              <p:par>
                                <p:cTn id="84" presetID="1"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childTnLst>
                          </p:cTn>
                        </p:par>
                        <p:par>
                          <p:cTn id="86" fill="hold">
                            <p:stCondLst>
                              <p:cond delay="2000"/>
                            </p:stCondLst>
                            <p:childTnLst>
                              <p:par>
                                <p:cTn id="87" presetID="1" presetClass="entr" presetSubtype="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childTnLst>
                          </p:cTn>
                        </p:par>
                        <p:par>
                          <p:cTn id="89" fill="hold">
                            <p:stCondLst>
                              <p:cond delay="2000"/>
                            </p:stCondLst>
                            <p:childTnLst>
                              <p:par>
                                <p:cTn id="90" presetID="1" presetClass="entr" presetSubtype="0"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childTnLst>
                                </p:cTn>
                              </p:par>
                            </p:childTnLst>
                          </p:cTn>
                        </p:par>
                        <p:par>
                          <p:cTn id="92" fill="hold">
                            <p:stCondLst>
                              <p:cond delay="2000"/>
                            </p:stCondLst>
                            <p:childTnLst>
                              <p:par>
                                <p:cTn id="93" presetID="1" presetClass="entr" presetSubtype="0"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childTnLst>
                          </p:cTn>
                        </p:par>
                        <p:par>
                          <p:cTn id="95" fill="hold">
                            <p:stCondLst>
                              <p:cond delay="2000"/>
                            </p:stCondLst>
                            <p:childTnLst>
                              <p:par>
                                <p:cTn id="96" presetID="1" presetClass="entr" presetSubtype="0" fill="hold" nodeType="afterEffect">
                                  <p:stCondLst>
                                    <p:cond delay="0"/>
                                  </p:stCondLst>
                                  <p:childTnLst>
                                    <p:set>
                                      <p:cBhvr>
                                        <p:cTn id="97" dur="1" fill="hold">
                                          <p:stCondLst>
                                            <p:cond delay="0"/>
                                          </p:stCondLst>
                                        </p:cTn>
                                        <p:tgtEl>
                                          <p:spTgt spid="27"/>
                                        </p:tgtEl>
                                        <p:attrNameLst>
                                          <p:attrName>style.visibility</p:attrName>
                                        </p:attrNameLst>
                                      </p:cBhvr>
                                      <p:to>
                                        <p:strVal val="visible"/>
                                      </p:to>
                                    </p:set>
                                  </p:childTnLst>
                                </p:cTn>
                              </p:par>
                            </p:childTnLst>
                          </p:cTn>
                        </p:par>
                        <p:par>
                          <p:cTn id="98" fill="hold">
                            <p:stCondLst>
                              <p:cond delay="2000"/>
                            </p:stCondLst>
                            <p:childTnLst>
                              <p:par>
                                <p:cTn id="99" presetID="1" presetClass="entr" presetSubtype="0"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childTnLst>
                          </p:cTn>
                        </p:par>
                        <p:par>
                          <p:cTn id="101" fill="hold">
                            <p:stCondLst>
                              <p:cond delay="2000"/>
                            </p:stCondLst>
                            <p:childTnLst>
                              <p:par>
                                <p:cTn id="102" presetID="1" presetClass="entr" presetSubtype="0" fill="hold" nodeType="afterEffect">
                                  <p:stCondLst>
                                    <p:cond delay="0"/>
                                  </p:stCondLst>
                                  <p:childTnLst>
                                    <p:set>
                                      <p:cBhvr>
                                        <p:cTn id="103" dur="1" fill="hold">
                                          <p:stCondLst>
                                            <p:cond delay="0"/>
                                          </p:stCondLst>
                                        </p:cTn>
                                        <p:tgtEl>
                                          <p:spTgt spid="23"/>
                                        </p:tgtEl>
                                        <p:attrNameLst>
                                          <p:attrName>style.visibility</p:attrName>
                                        </p:attrNameLst>
                                      </p:cBhvr>
                                      <p:to>
                                        <p:strVal val="visible"/>
                                      </p:to>
                                    </p:set>
                                  </p:childTnLst>
                                </p:cTn>
                              </p:par>
                            </p:childTnLst>
                          </p:cTn>
                        </p:par>
                        <p:par>
                          <p:cTn id="104" fill="hold">
                            <p:stCondLst>
                              <p:cond delay="2000"/>
                            </p:stCondLst>
                            <p:childTnLst>
                              <p:par>
                                <p:cTn id="105" presetID="1" presetClass="entr" presetSubtype="0" fill="hold" nodeType="after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childTnLst>
                          </p:cTn>
                        </p:par>
                        <p:par>
                          <p:cTn id="107" fill="hold">
                            <p:stCondLst>
                              <p:cond delay="2000"/>
                            </p:stCondLst>
                            <p:childTnLst>
                              <p:par>
                                <p:cTn id="108" presetID="1"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childTnLst>
                                </p:cTn>
                              </p:par>
                            </p:childTnLst>
                          </p:cTn>
                        </p:par>
                        <p:par>
                          <p:cTn id="110" fill="hold">
                            <p:stCondLst>
                              <p:cond delay="2000"/>
                            </p:stCondLst>
                            <p:childTnLst>
                              <p:par>
                                <p:cTn id="111" presetID="1" presetClass="entr" presetSubtype="0" fill="hold" nodeType="afterEffect">
                                  <p:stCondLst>
                                    <p:cond delay="0"/>
                                  </p:stCondLst>
                                  <p:childTnLst>
                                    <p:set>
                                      <p:cBhvr>
                                        <p:cTn id="112" dur="1" fill="hold">
                                          <p:stCondLst>
                                            <p:cond delay="0"/>
                                          </p:stCondLst>
                                        </p:cTn>
                                        <p:tgtEl>
                                          <p:spTgt spid="25"/>
                                        </p:tgtEl>
                                        <p:attrNameLst>
                                          <p:attrName>style.visibility</p:attrName>
                                        </p:attrNameLst>
                                      </p:cBhvr>
                                      <p:to>
                                        <p:strVal val="visible"/>
                                      </p:to>
                                    </p:set>
                                  </p:childTnLst>
                                </p:cTn>
                              </p:par>
                            </p:childTnLst>
                          </p:cTn>
                        </p:par>
                        <p:par>
                          <p:cTn id="113" fill="hold">
                            <p:stCondLst>
                              <p:cond delay="2000"/>
                            </p:stCondLst>
                            <p:childTnLst>
                              <p:par>
                                <p:cTn id="114" presetID="1" presetClass="entr" presetSubtype="0" fill="hold" nodeType="afterEffect">
                                  <p:stCondLst>
                                    <p:cond delay="0"/>
                                  </p:stCondLst>
                                  <p:childTnLst>
                                    <p:set>
                                      <p:cBhvr>
                                        <p:cTn id="115" dur="1" fill="hold">
                                          <p:stCondLst>
                                            <p:cond delay="0"/>
                                          </p:stCondLst>
                                        </p:cTn>
                                        <p:tgtEl>
                                          <p:spTgt spid="45"/>
                                        </p:tgtEl>
                                        <p:attrNameLst>
                                          <p:attrName>style.visibility</p:attrName>
                                        </p:attrNameLst>
                                      </p:cBhvr>
                                      <p:to>
                                        <p:strVal val="visible"/>
                                      </p:to>
                                    </p:set>
                                  </p:childTnLst>
                                </p:cTn>
                              </p:par>
                            </p:childTnLst>
                          </p:cTn>
                        </p:par>
                        <p:par>
                          <p:cTn id="116" fill="hold">
                            <p:stCondLst>
                              <p:cond delay="2000"/>
                            </p:stCondLst>
                            <p:childTnLst>
                              <p:par>
                                <p:cTn id="117" presetID="1" presetClass="entr" presetSubtype="0" fill="hold" nodeType="afterEffect">
                                  <p:stCondLst>
                                    <p:cond delay="2000"/>
                                  </p:stCondLst>
                                  <p:childTnLst>
                                    <p:set>
                                      <p:cBhvr>
                                        <p:cTn id="118" dur="1" fill="hold">
                                          <p:stCondLst>
                                            <p:cond delay="0"/>
                                          </p:stCondLst>
                                        </p:cTn>
                                        <p:tgtEl>
                                          <p:spTgt spid="46"/>
                                        </p:tgtEl>
                                        <p:attrNameLst>
                                          <p:attrName>style.visibility</p:attrName>
                                        </p:attrNameLst>
                                      </p:cBhvr>
                                      <p:to>
                                        <p:strVal val="visible"/>
                                      </p:to>
                                    </p:set>
                                  </p:childTnLst>
                                </p:cTn>
                              </p:par>
                            </p:childTnLst>
                          </p:cTn>
                        </p:par>
                        <p:par>
                          <p:cTn id="119" fill="hold">
                            <p:stCondLst>
                              <p:cond delay="4000"/>
                            </p:stCondLst>
                            <p:childTnLst>
                              <p:par>
                                <p:cTn id="120" presetID="1" presetClass="entr" presetSubtype="0" fill="hold" nodeType="afterEffect">
                                  <p:stCondLst>
                                    <p:cond delay="2000"/>
                                  </p:stCondLst>
                                  <p:childTnLst>
                                    <p:set>
                                      <p:cBhvr>
                                        <p:cTn id="12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nvGraphicFramePr>
        <p:xfrm>
          <a:off x="850900" y="3206750"/>
          <a:ext cx="4876800" cy="3352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147" name="Title 1"/>
          <p:cNvSpPr>
            <a:spLocks noGrp="1"/>
          </p:cNvSpPr>
          <p:nvPr>
            <p:ph type="title"/>
          </p:nvPr>
        </p:nvSpPr>
        <p:spPr>
          <a:xfrm>
            <a:off x="682625" y="831394"/>
            <a:ext cx="7239000" cy="1371600"/>
          </a:xfrm>
        </p:spPr>
        <p:txBody>
          <a:bodyPr/>
          <a:lstStyle/>
          <a:p>
            <a:r>
              <a:rPr lang="en-US" sz="2400" dirty="0" smtClean="0">
                <a:solidFill>
                  <a:srgbClr val="656458"/>
                </a:solidFill>
              </a:rPr>
              <a:t>Researchers work within a diverse ecosystem of channels to share, comment, critique new research:</a:t>
            </a:r>
            <a:endParaRPr lang="en-US" b="0" dirty="0" smtClean="0">
              <a:solidFill>
                <a:srgbClr val="656458"/>
              </a:solidFill>
            </a:endParaRPr>
          </a:p>
        </p:txBody>
      </p:sp>
      <p:sp>
        <p:nvSpPr>
          <p:cNvPr id="8" name="Chevron 7"/>
          <p:cNvSpPr/>
          <p:nvPr/>
        </p:nvSpPr>
        <p:spPr>
          <a:xfrm>
            <a:off x="5575300" y="3282950"/>
            <a:ext cx="660400" cy="2209800"/>
          </a:xfrm>
          <a:prstGeom prst="chevron">
            <a:avLst>
              <a:gd name="adj" fmla="val 62310"/>
            </a:avLst>
          </a:prstGeom>
          <a:solidFill>
            <a:schemeClr val="accent5">
              <a:lumMod val="75000"/>
            </a:schemeClr>
          </a:solidFill>
          <a:ln w="12700">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Chevron 8"/>
          <p:cNvSpPr/>
          <p:nvPr/>
        </p:nvSpPr>
        <p:spPr>
          <a:xfrm>
            <a:off x="5949950" y="3282950"/>
            <a:ext cx="660400" cy="2209800"/>
          </a:xfrm>
          <a:prstGeom prst="chevron">
            <a:avLst>
              <a:gd name="adj" fmla="val 62310"/>
            </a:avLst>
          </a:prstGeom>
          <a:solidFill>
            <a:schemeClr val="accent5">
              <a:lumMod val="75000"/>
            </a:schemeClr>
          </a:solidFill>
          <a:ln w="12700">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TextBox 2"/>
          <p:cNvSpPr txBox="1"/>
          <p:nvPr/>
        </p:nvSpPr>
        <p:spPr>
          <a:xfrm>
            <a:off x="6718300" y="4022725"/>
            <a:ext cx="1905000" cy="769938"/>
          </a:xfrm>
          <a:prstGeom prst="rect">
            <a:avLst/>
          </a:prstGeom>
          <a:noFill/>
        </p:spPr>
        <p:txBody>
          <a:bodyPr>
            <a:spAutoFit/>
          </a:bodyPr>
          <a:lstStyle/>
          <a:p>
            <a:pPr eaLnBrk="0" hangingPunct="0">
              <a:defRPr/>
            </a:pPr>
            <a:r>
              <a:rPr lang="en-US" sz="4400" dirty="0">
                <a:latin typeface="+mj-lt"/>
                <a:ea typeface="+mj-ea"/>
                <a:cs typeface="+mj-cs"/>
              </a:rPr>
              <a:t>ALMs</a:t>
            </a:r>
          </a:p>
        </p:txBody>
      </p:sp>
      <p:sp>
        <p:nvSpPr>
          <p:cNvPr id="10" name="Title 1"/>
          <p:cNvSpPr txBox="1">
            <a:spLocks/>
          </p:cNvSpPr>
          <p:nvPr/>
        </p:nvSpPr>
        <p:spPr bwMode="auto">
          <a:xfrm>
            <a:off x="679450" y="5648325"/>
            <a:ext cx="7391400" cy="1143000"/>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fontAlgn="base">
              <a:spcBef>
                <a:spcPct val="0"/>
              </a:spcBef>
              <a:spcAft>
                <a:spcPct val="0"/>
              </a:spcAft>
              <a:defRPr sz="2800" b="1">
                <a:solidFill>
                  <a:schemeClr val="accent2"/>
                </a:solidFill>
                <a:latin typeface="Verdana" pitchFamily="34" charset="0"/>
              </a:defRPr>
            </a:lvl6pPr>
            <a:lvl7pPr marL="914400" algn="l" rtl="0" fontAlgn="base">
              <a:spcBef>
                <a:spcPct val="0"/>
              </a:spcBef>
              <a:spcAft>
                <a:spcPct val="0"/>
              </a:spcAft>
              <a:defRPr sz="2800" b="1">
                <a:solidFill>
                  <a:schemeClr val="accent2"/>
                </a:solidFill>
                <a:latin typeface="Verdana" pitchFamily="34" charset="0"/>
              </a:defRPr>
            </a:lvl7pPr>
            <a:lvl8pPr marL="1371600" algn="l" rtl="0" fontAlgn="base">
              <a:spcBef>
                <a:spcPct val="0"/>
              </a:spcBef>
              <a:spcAft>
                <a:spcPct val="0"/>
              </a:spcAft>
              <a:defRPr sz="2800" b="1">
                <a:solidFill>
                  <a:schemeClr val="accent2"/>
                </a:solidFill>
                <a:latin typeface="Verdana" pitchFamily="34" charset="0"/>
              </a:defRPr>
            </a:lvl8pPr>
            <a:lvl9pPr marL="1828800" algn="l" rtl="0" fontAlgn="base">
              <a:spcBef>
                <a:spcPct val="0"/>
              </a:spcBef>
              <a:spcAft>
                <a:spcPct val="0"/>
              </a:spcAft>
              <a:defRPr sz="2800" b="1">
                <a:solidFill>
                  <a:schemeClr val="accent2"/>
                </a:solidFill>
                <a:latin typeface="Verdana" pitchFamily="34" charset="0"/>
              </a:defRPr>
            </a:lvl9pPr>
          </a:lstStyle>
          <a:p>
            <a:pPr>
              <a:defRPr/>
            </a:pPr>
            <a:r>
              <a:rPr lang="en-US" sz="2000" dirty="0" smtClean="0">
                <a:solidFill>
                  <a:schemeClr val="tx1"/>
                </a:solidFill>
              </a:rPr>
              <a:t>Article-Level Metrics captures this activity and measures it in a transparent and comprehensive manner.</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2" name="Rectangle 1"/>
          <p:cNvSpPr/>
          <p:nvPr/>
        </p:nvSpPr>
        <p:spPr>
          <a:xfrm>
            <a:off x="2603500" y="1800225"/>
            <a:ext cx="6172200" cy="1477963"/>
          </a:xfrm>
          <a:prstGeom prst="rect">
            <a:avLst/>
          </a:prstGeom>
        </p:spPr>
        <p:txBody>
          <a:bodyPr>
            <a:spAutoFit/>
          </a:bodyPr>
          <a:lstStyle/>
          <a:p>
            <a:pPr marL="285750" indent="-285750">
              <a:buFont typeface="Arial" pitchFamily="34" charset="0"/>
              <a:buChar char="•"/>
              <a:defRPr/>
            </a:pPr>
            <a:r>
              <a:rPr lang="en-US" dirty="0" smtClean="0">
                <a:solidFill>
                  <a:srgbClr val="656458"/>
                </a:solidFill>
              </a:rPr>
              <a:t>a</a:t>
            </a:r>
            <a:r>
              <a:rPr lang="en-US" sz="1800" b="0" dirty="0" smtClean="0">
                <a:solidFill>
                  <a:srgbClr val="656458"/>
                </a:solidFill>
                <a:latin typeface="+mn-lt"/>
              </a:rPr>
              <a:t>rticle </a:t>
            </a:r>
            <a:r>
              <a:rPr lang="en-US" dirty="0" smtClean="0">
                <a:solidFill>
                  <a:srgbClr val="656458"/>
                </a:solidFill>
              </a:rPr>
              <a:t>access,</a:t>
            </a:r>
            <a:r>
              <a:rPr lang="en-US" sz="1800" b="0" dirty="0" smtClean="0">
                <a:solidFill>
                  <a:srgbClr val="656458"/>
                </a:solidFill>
                <a:latin typeface="+mn-lt"/>
              </a:rPr>
              <a:t> </a:t>
            </a:r>
            <a:endParaRPr lang="en-US" sz="1800" b="0" dirty="0">
              <a:solidFill>
                <a:srgbClr val="656458"/>
              </a:solidFill>
              <a:latin typeface="+mn-lt"/>
            </a:endParaRPr>
          </a:p>
          <a:p>
            <a:pPr marL="285750" indent="-285750">
              <a:buFont typeface="Arial" pitchFamily="34" charset="0"/>
              <a:buChar char="•"/>
              <a:defRPr/>
            </a:pPr>
            <a:r>
              <a:rPr lang="en-US" sz="1800" b="0" dirty="0">
                <a:solidFill>
                  <a:srgbClr val="656458"/>
                </a:solidFill>
                <a:latin typeface="+mn-lt"/>
              </a:rPr>
              <a:t>scholarly and nonscholarly citations, </a:t>
            </a:r>
          </a:p>
          <a:p>
            <a:pPr marL="285750" indent="-285750">
              <a:buFont typeface="Arial" pitchFamily="34" charset="0"/>
              <a:buChar char="•"/>
              <a:defRPr/>
            </a:pPr>
            <a:r>
              <a:rPr lang="en-US" sz="1800" b="0" dirty="0">
                <a:solidFill>
                  <a:srgbClr val="656458"/>
                </a:solidFill>
                <a:latin typeface="+mn-lt"/>
              </a:rPr>
              <a:t>blog and news coverage, </a:t>
            </a:r>
          </a:p>
          <a:p>
            <a:pPr marL="285750" indent="-285750">
              <a:buFont typeface="Arial" pitchFamily="34" charset="0"/>
              <a:buChar char="•"/>
              <a:defRPr/>
            </a:pPr>
            <a:r>
              <a:rPr lang="en-US" sz="1800" b="0" dirty="0">
                <a:solidFill>
                  <a:srgbClr val="656458"/>
                </a:solidFill>
                <a:latin typeface="+mn-lt"/>
              </a:rPr>
              <a:t>social network sharing</a:t>
            </a:r>
          </a:p>
          <a:p>
            <a:pPr marL="285750" indent="-285750">
              <a:buFont typeface="Arial" pitchFamily="34" charset="0"/>
              <a:buChar char="•"/>
              <a:defRPr/>
            </a:pPr>
            <a:r>
              <a:rPr lang="en-US" sz="1800" b="0" dirty="0">
                <a:solidFill>
                  <a:srgbClr val="656458"/>
                </a:solidFill>
                <a:latin typeface="+mn-lt"/>
              </a:rPr>
              <a:t>research community</a:t>
            </a:r>
            <a:r>
              <a:rPr lang="en-US" sz="1800" b="0" dirty="0" smtClean="0">
                <a:solidFill>
                  <a:srgbClr val="656458"/>
                </a:solidFill>
                <a:latin typeface="+mn-lt"/>
              </a:rPr>
              <a:t> conversations</a:t>
            </a:r>
            <a:endParaRPr lang="en-US" sz="1800" dirty="0">
              <a:solidFill>
                <a:srgbClr val="656458"/>
              </a:solidFill>
              <a:latin typeface="+mn-lt"/>
            </a:endParaRPr>
          </a:p>
        </p:txBody>
      </p:sp>
      <p:sp>
        <p:nvSpPr>
          <p:cNvPr id="11" name="Rectangle 10"/>
          <p:cNvSpPr/>
          <p:nvPr/>
        </p:nvSpPr>
        <p:spPr>
          <a:xfrm>
            <a:off x="587375" y="278368"/>
            <a:ext cx="5156780" cy="584776"/>
          </a:xfrm>
          <a:prstGeom prst="rect">
            <a:avLst/>
          </a:prstGeom>
        </p:spPr>
        <p:txBody>
          <a:bodyPr wrap="none">
            <a:spAutoFit/>
          </a:bodyPr>
          <a:lstStyle/>
          <a:p>
            <a:pPr marL="285750" indent="-285750"/>
            <a:r>
              <a:rPr lang="en-US" sz="3200" b="1" dirty="0" smtClean="0"/>
              <a:t>Measurement of research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713"/>
            <a:ext cx="8228013" cy="731413"/>
          </a:xfrm>
        </p:spPr>
        <p:txBody>
          <a:bodyPr>
            <a:noAutofit/>
          </a:bodyPr>
          <a:lstStyle/>
          <a:p>
            <a:r>
              <a:rPr lang="en-US" sz="3100" dirty="0" smtClean="0"/>
              <a:t>Conventional measures are a part of the puzzle…</a:t>
            </a:r>
            <a:endParaRPr lang="en-US" sz="3100" dirty="0"/>
          </a:p>
        </p:txBody>
      </p:sp>
      <p:sp>
        <p:nvSpPr>
          <p:cNvPr id="4" name="Slide Number Placeholder 3"/>
          <p:cNvSpPr>
            <a:spLocks noGrp="1"/>
          </p:cNvSpPr>
          <p:nvPr>
            <p:ph type="sldNum" sz="quarter" idx="12"/>
          </p:nvPr>
        </p:nvSpPr>
        <p:spPr/>
        <p:txBody>
          <a:bodyPr/>
          <a:lstStyle/>
          <a:p>
            <a:fld id="{0B3491D9-1A07-DD4F-B66E-B8A1D1BB0437}" type="slidenum">
              <a:rPr lang="en-US" smtClean="0"/>
              <a:pPr/>
              <a:t>7</a:t>
            </a:fld>
            <a:endParaRPr lang="en-US" dirty="0"/>
          </a:p>
        </p:txBody>
      </p:sp>
      <p:pic>
        <p:nvPicPr>
          <p:cNvPr id="6" name="Bild 5"/>
          <p:cNvPicPr>
            <a:picLocks noChangeAspect="1"/>
          </p:cNvPicPr>
          <p:nvPr/>
        </p:nvPicPr>
        <p:blipFill>
          <a:blip r:embed="rId2"/>
          <a:stretch>
            <a:fillRect/>
          </a:stretch>
        </p:blipFill>
        <p:spPr>
          <a:xfrm>
            <a:off x="3085174" y="978626"/>
            <a:ext cx="5836576" cy="52687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15463"/>
            <a:ext cx="8228013" cy="731413"/>
          </a:xfrm>
        </p:spPr>
        <p:txBody>
          <a:bodyPr/>
          <a:lstStyle/>
          <a:p>
            <a:r>
              <a:rPr lang="en-US" dirty="0" smtClean="0"/>
              <a:t>A broader view of research engagement</a:t>
            </a:r>
            <a:endParaRPr lang="en-US" dirty="0"/>
          </a:p>
        </p:txBody>
      </p:sp>
      <p:sp>
        <p:nvSpPr>
          <p:cNvPr id="4" name="Slide Number Placeholder 3"/>
          <p:cNvSpPr>
            <a:spLocks noGrp="1"/>
          </p:cNvSpPr>
          <p:nvPr>
            <p:ph type="sldNum" sz="quarter" idx="12"/>
          </p:nvPr>
        </p:nvSpPr>
        <p:spPr>
          <a:xfrm>
            <a:off x="8078288" y="6384925"/>
            <a:ext cx="660900" cy="365125"/>
          </a:xfrm>
        </p:spPr>
        <p:txBody>
          <a:bodyPr/>
          <a:lstStyle/>
          <a:p>
            <a:fld id="{0B3491D9-1A07-DD4F-B66E-B8A1D1BB0437}" type="slidenum">
              <a:rPr lang="en-US" smtClean="0"/>
              <a:pPr/>
              <a:t>8</a:t>
            </a:fld>
            <a:endParaRPr lang="en-US" dirty="0"/>
          </a:p>
        </p:txBody>
      </p:sp>
      <p:sp>
        <p:nvSpPr>
          <p:cNvPr id="9" name="Rectangle 1027"/>
          <p:cNvSpPr>
            <a:spLocks noChangeArrowheads="1"/>
          </p:cNvSpPr>
          <p:nvPr/>
        </p:nvSpPr>
        <p:spPr bwMode="auto">
          <a:xfrm>
            <a:off x="579437" y="5710796"/>
            <a:ext cx="8232775" cy="64632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91435" tIns="45718" rIns="91435" bIns="45718">
            <a:spAutoFit/>
          </a:bodyPr>
          <a:lstStyle/>
          <a:p>
            <a:r>
              <a:rPr lang="en-US" dirty="0" smtClean="0"/>
              <a:t>Proportion of articles covered by source</a:t>
            </a:r>
            <a:endParaRPr lang="en-GB" dirty="0" smtClean="0">
              <a:solidFill>
                <a:schemeClr val="accent1"/>
              </a:solidFill>
            </a:endParaRPr>
          </a:p>
          <a:p>
            <a:r>
              <a:rPr lang="en-GB" dirty="0" smtClean="0">
                <a:solidFill>
                  <a:schemeClr val="accent1"/>
                </a:solidFill>
              </a:rPr>
              <a:t>Metrics for 77,385 PLOS articles. Data collected April 11, 2013</a:t>
            </a:r>
            <a:endParaRPr lang="en-US" dirty="0">
              <a:solidFill>
                <a:schemeClr val="accent1"/>
              </a:solidFill>
            </a:endParaRPr>
          </a:p>
        </p:txBody>
      </p:sp>
      <p:pic>
        <p:nvPicPr>
          <p:cNvPr id="10" name="Picture 4"/>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3131" b="21485"/>
          <a:stretch/>
        </p:blipFill>
        <p:spPr bwMode="auto">
          <a:xfrm>
            <a:off x="896937" y="1357312"/>
            <a:ext cx="9884211" cy="410510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liennummernplatzhalter 3"/>
          <p:cNvSpPr>
            <a:spLocks noGrp="1"/>
          </p:cNvSpPr>
          <p:nvPr>
            <p:ph type="sldNum" sz="quarter" idx="4294967295"/>
          </p:nvPr>
        </p:nvSpPr>
        <p:spPr>
          <a:xfrm>
            <a:off x="8604871" y="6660431"/>
            <a:ext cx="118318" cy="107156"/>
          </a:xfrm>
          <a:prstGeom prst="rect">
            <a:avLst/>
          </a:prstGeom>
          <a:extLst>
            <a:ext uri="{909E8E84-426E-40dd-AFC4-6F175D3DCCD1}">
              <a14:hiddenFill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a:solidFill>
                  <a:srgbClr val="FFFFFF"/>
                </a:solidFill>
              </a14:hiddenFill>
            </a:ext>
            <a:ext uri="{91240B29-F687-4f45-9708-019B960494DF}">
              <a14:hiddenLine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w="12700">
                <a:solidFill>
                  <a:schemeClr val="tx1"/>
                </a:solidFill>
                <a:miter lim="800000"/>
                <a:headEnd/>
                <a:tailEnd/>
              </a14:hiddenLine>
            </a:ext>
            <a:ext uri="{AF507438-7753-43e0-B8FC-AC1667EBCBE1}">
              <a14:hiddenEffects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a:effectLst>
                  <a:outerShdw blurRad="63500" dist="38099" dir="2700000" algn="ctr" rotWithShape="0">
                    <a:srgbClr val="000000">
                      <a:alpha val="74998"/>
                    </a:srgbClr>
                  </a:outerShdw>
                </a:effectLst>
              </a14:hiddenEffects>
            </a:ext>
          </a:extLst>
        </p:spPr>
        <p:txBody>
          <a:bodyPr lIns="64291" tIns="32146" rIns="64291" bIns="32146"/>
          <a:lstStyle/>
          <a:p>
            <a:fld id="{719DDCB8-262D-0F41-A899-5084369E2D90}" type="slidenum">
              <a:rPr lang="en-US"/>
              <a:pPr/>
              <a:t>9</a:t>
            </a:fld>
            <a:endParaRPr lang="en-US"/>
          </a:p>
        </p:txBody>
      </p:sp>
      <p:sp>
        <p:nvSpPr>
          <p:cNvPr id="16386" name="Rectangle 1"/>
          <p:cNvSpPr>
            <a:spLocks/>
          </p:cNvSpPr>
          <p:nvPr/>
        </p:nvSpPr>
        <p:spPr bwMode="auto">
          <a:xfrm>
            <a:off x="0" y="6402586"/>
            <a:ext cx="9152930" cy="455414"/>
          </a:xfrm>
          <a:prstGeom prst="rect">
            <a:avLst/>
          </a:prstGeom>
          <a:solidFill>
            <a:schemeClr val="accent1"/>
          </a:solidFill>
          <a:ln w="9525">
            <a:noFill/>
            <a:round/>
            <a:headEnd/>
            <a:tailEnd/>
          </a:ln>
        </p:spPr>
        <p:txBody>
          <a:bodyPr lIns="0" tIns="0" rIns="0" bIns="0">
            <a:prstTxWarp prst="textNoShape">
              <a:avLst/>
            </a:prstTxWarp>
          </a:bodyPr>
          <a:lstStyle/>
          <a:p>
            <a:endParaRPr lang="de-DE"/>
          </a:p>
        </p:txBody>
      </p:sp>
      <p:pic>
        <p:nvPicPr>
          <p:cNvPr id="16387" name="Picture 2"/>
          <p:cNvPicPr>
            <a:picLocks noChangeAspect="1" noChangeArrowheads="1"/>
          </p:cNvPicPr>
          <p:nvPr/>
        </p:nvPicPr>
        <p:blipFill>
          <a:blip r:embed="rId2"/>
          <a:srcRect/>
          <a:stretch>
            <a:fillRect/>
          </a:stretch>
        </p:blipFill>
        <p:spPr bwMode="auto">
          <a:xfrm>
            <a:off x="151805" y="6286500"/>
            <a:ext cx="3834185" cy="1149697"/>
          </a:xfrm>
          <a:prstGeom prst="rect">
            <a:avLst/>
          </a:prstGeom>
          <a:noFill/>
          <a:ln w="12700" cap="rnd">
            <a:noFill/>
            <a:round/>
            <a:headEnd/>
            <a:tailEnd/>
          </a:ln>
        </p:spPr>
      </p:pic>
      <p:sp>
        <p:nvSpPr>
          <p:cNvPr id="16388" name="Text Box 3"/>
          <p:cNvSpPr txBox="1">
            <a:spLocks noChangeArrowheads="1"/>
          </p:cNvSpPr>
          <p:nvPr/>
        </p:nvSpPr>
        <p:spPr bwMode="auto">
          <a:xfrm>
            <a:off x="8604871" y="6660431"/>
            <a:ext cx="118318" cy="107156"/>
          </a:xfrm>
          <a:prstGeom prst="rect">
            <a:avLst/>
          </a:prstGeom>
          <a:noFill/>
          <a:ln w="12700">
            <a:noFill/>
            <a:miter lim="800000"/>
            <a:headEnd/>
            <a:tailEnd/>
          </a:ln>
        </p:spPr>
        <p:txBody>
          <a:bodyPr wrap="none" lIns="64291" tIns="32146" rIns="64291" bIns="32146" anchor="ctr">
            <a:prstTxWarp prst="textNoShape">
              <a:avLst/>
            </a:prstTxWarp>
          </a:bodyPr>
          <a:lstStyle/>
          <a:p>
            <a:pPr algn="r"/>
            <a:fld id="{9AC0799F-D5CB-504E-9012-ECE820A2F502}" type="slidenum">
              <a:rPr lang="en-US" sz="800">
                <a:solidFill>
                  <a:srgbClr val="FFFFFF"/>
                </a:solidFill>
                <a:latin typeface="Arial" pitchFamily="-65" charset="0"/>
                <a:ea typeface="ＭＳ Ｐゴシック" pitchFamily="-84" charset="-128"/>
                <a:sym typeface="Arial" pitchFamily="-65" charset="0"/>
              </a:rPr>
              <a:pPr algn="r"/>
              <a:t>9</a:t>
            </a:fld>
            <a:endParaRPr lang="en-US" sz="800" dirty="0">
              <a:solidFill>
                <a:srgbClr val="FFFFFF"/>
              </a:solidFill>
              <a:latin typeface="Arial" pitchFamily="-65" charset="0"/>
              <a:ea typeface="ＭＳ Ｐゴシック" pitchFamily="-84" charset="-128"/>
              <a:sym typeface="Arial" pitchFamily="-65" charset="0"/>
            </a:endParaRPr>
          </a:p>
        </p:txBody>
      </p:sp>
      <p:sp>
        <p:nvSpPr>
          <p:cNvPr id="2" name="Rectangle 4"/>
          <p:cNvSpPr>
            <a:spLocks noGrp="1" noChangeArrowheads="1"/>
          </p:cNvSpPr>
          <p:nvPr>
            <p:ph type="title"/>
          </p:nvPr>
        </p:nvSpPr>
        <p:spPr>
          <a:xfrm>
            <a:off x="383976" y="125016"/>
            <a:ext cx="8527852" cy="1616273"/>
          </a:xfrm>
          <a:ln>
            <a:noFill/>
          </a:ln>
          <a:extLst>
            <a:ext uri="{91240B29-F687-4f45-9708-019B960494DF}">
              <a14:hiddenLine xmlns="" xmlns:p="http://schemas.openxmlformats.org/presentationml/2006/main" xmlns:a="http://schemas.openxmlformats.org/drawingml/2006/main" xmlns:a14="http://schemas.microsoft.com/office/drawing/2010/main" xmlns:mv="urn:schemas-microsoft-com:mac:vml" xmlns:mc="http://schemas.openxmlformats.org/markup-compatibility/2006" xmlns:r="http://schemas.openxmlformats.org/officeDocument/2006/relationships" w="12700">
                <a:solidFill>
                  <a:schemeClr val="tx1"/>
                </a:solidFill>
                <a:miter lim="800000"/>
                <a:headEnd/>
                <a:tailEnd/>
              </a14:hiddenLine>
            </a:ext>
          </a:extLst>
        </p:spPr>
        <p:txBody>
          <a:bodyPr lIns="35717" tIns="35717" rIns="35717" bIns="35717" anchor="t">
            <a:normAutofit fontScale="90000"/>
          </a:bodyPr>
          <a:lstStyle/>
          <a:p>
            <a:pPr eaLnBrk="1" hangingPunct="1">
              <a:defRPr/>
            </a:pPr>
            <a:r>
              <a:rPr lang="en-US" sz="3556" dirty="0" smtClean="0">
                <a:sym typeface="Arial Bold" charset="0"/>
              </a:rPr>
              <a:t>Article-level metrics add granularity and more dimensions</a:t>
            </a:r>
            <a:r>
              <a:rPr lang="en-US" sz="3400" dirty="0" smtClean="0">
                <a:solidFill>
                  <a:srgbClr val="0F28EE"/>
                </a:solidFill>
                <a:sym typeface="Arial Bold" charset="0"/>
              </a:rPr>
              <a:t/>
            </a:r>
            <a:br>
              <a:rPr lang="en-US" sz="3400" dirty="0" smtClean="0">
                <a:solidFill>
                  <a:srgbClr val="0F28EE"/>
                </a:solidFill>
                <a:sym typeface="Arial Bold" charset="0"/>
              </a:rPr>
            </a:br>
            <a:endParaRPr lang="en-US" sz="3400" dirty="0" smtClean="0">
              <a:solidFill>
                <a:srgbClr val="0F28EE"/>
              </a:solidFill>
              <a:sym typeface="Arial Bold" charset="0"/>
            </a:endParaRPr>
          </a:p>
        </p:txBody>
      </p:sp>
      <p:pic>
        <p:nvPicPr>
          <p:cNvPr id="16391" name="Picture 6"/>
          <p:cNvPicPr>
            <a:picLocks noChangeAspect="1" noChangeArrowheads="1"/>
          </p:cNvPicPr>
          <p:nvPr/>
        </p:nvPicPr>
        <p:blipFill>
          <a:blip r:embed="rId3"/>
          <a:srcRect/>
          <a:stretch>
            <a:fillRect/>
          </a:stretch>
        </p:blipFill>
        <p:spPr bwMode="auto">
          <a:xfrm>
            <a:off x="821531" y="1603375"/>
            <a:ext cx="7500938" cy="4278437"/>
          </a:xfrm>
          <a:prstGeom prst="rect">
            <a:avLst/>
          </a:prstGeom>
          <a:noFill/>
          <a:ln w="12700">
            <a:noFill/>
            <a:miter lim="800000"/>
            <a:headEnd/>
            <a:tailEnd/>
          </a:ln>
        </p:spPr>
      </p:pic>
      <p:sp>
        <p:nvSpPr>
          <p:cNvPr id="9" name="TextBox 8"/>
          <p:cNvSpPr txBox="1"/>
          <p:nvPr/>
        </p:nvSpPr>
        <p:spPr>
          <a:xfrm>
            <a:off x="5921375" y="5159375"/>
            <a:ext cx="1579504" cy="384721"/>
          </a:xfrm>
          <a:prstGeom prst="rect">
            <a:avLst/>
          </a:prstGeom>
          <a:noFill/>
        </p:spPr>
        <p:txBody>
          <a:bodyPr wrap="none" rtlCol="0">
            <a:spAutoFit/>
          </a:bodyPr>
          <a:lstStyle/>
          <a:p>
            <a:r>
              <a:rPr lang="en-US" sz="1900" dirty="0" smtClean="0">
                <a:solidFill>
                  <a:schemeClr val="bg1">
                    <a:lumMod val="95000"/>
                  </a:schemeClr>
                </a:solidFill>
              </a:rPr>
              <a:t>F1000 Prime</a:t>
            </a:r>
            <a:endParaRPr lang="en-US" sz="1900" dirty="0">
              <a:solidFill>
                <a:schemeClr val="bg1">
                  <a:lumMod val="95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Benutzerdefiniert 1">
      <a:dk1>
        <a:srgbClr val="0F28EF"/>
      </a:dk1>
      <a:lt1>
        <a:sysClr val="window" lastClr="FFFFFF"/>
      </a:lt1>
      <a:dk2>
        <a:srgbClr val="656458"/>
      </a:dk2>
      <a:lt2>
        <a:srgbClr val="C9C9C7"/>
      </a:lt2>
      <a:accent1>
        <a:srgbClr val="1448F2"/>
      </a:accent1>
      <a:accent2>
        <a:srgbClr val="2C5BF3"/>
      </a:accent2>
      <a:accent3>
        <a:srgbClr val="436DF5"/>
      </a:accent3>
      <a:accent4>
        <a:srgbClr val="5B7FF6"/>
      </a:accent4>
      <a:accent5>
        <a:srgbClr val="7291F7"/>
      </a:accent5>
      <a:accent6>
        <a:srgbClr val="89A3F8"/>
      </a:accent6>
      <a:hlink>
        <a:srgbClr val="94938F"/>
      </a:hlink>
      <a:folHlink>
        <a:srgbClr val="C9C9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5183</TotalTime>
  <Words>2408</Words>
  <Application>Microsoft Macintosh PowerPoint</Application>
  <PresentationFormat>On-screen Show (4:3)</PresentationFormat>
  <Paragraphs>301</Paragraphs>
  <Slides>35</Slides>
  <Notes>17</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Altmetrics Applied Fiesole 2013</vt:lpstr>
      <vt:lpstr>PLOS: Brief History</vt:lpstr>
      <vt:lpstr>Networked-enabled research is premised on the capacity for connectivity</vt:lpstr>
      <vt:lpstr>PLOS: Optimize network-enabled research by building infrastructure that supports more efficient transactions</vt:lpstr>
      <vt:lpstr>Slide 5</vt:lpstr>
      <vt:lpstr>Researchers work within a diverse ecosystem of channels to share, comment, critique new research:</vt:lpstr>
      <vt:lpstr>Conventional measures are a part of the puzzle…</vt:lpstr>
      <vt:lpstr>A broader view of research engagement</vt:lpstr>
      <vt:lpstr>Article-level metrics add granularity and more dimensions </vt:lpstr>
      <vt:lpstr>Slide 10</vt:lpstr>
      <vt:lpstr>Slide 11</vt:lpstr>
      <vt:lpstr>Slide 12</vt:lpstr>
      <vt:lpstr>Altmetrics Applied - PLOS Journals</vt:lpstr>
      <vt:lpstr>Integration of ALM into discovery and evaluation is work in progress</vt:lpstr>
      <vt:lpstr>ALMs at work</vt:lpstr>
      <vt:lpstr>Slide 16</vt:lpstr>
      <vt:lpstr>Slide 17</vt:lpstr>
      <vt:lpstr>Slide 18</vt:lpstr>
      <vt:lpstr>Slide 19</vt:lpstr>
      <vt:lpstr>ALM Reports</vt:lpstr>
      <vt:lpstr>ALM Reports</vt:lpstr>
      <vt:lpstr>Slide 22</vt:lpstr>
      <vt:lpstr>Expanding utilization within PLOS</vt:lpstr>
      <vt:lpstr>Altmetrics on the horizon</vt:lpstr>
      <vt:lpstr>No simple solution…</vt:lpstr>
      <vt:lpstr>Next steps</vt:lpstr>
      <vt:lpstr>Access is Critical Keep it Open</vt:lpstr>
      <vt:lpstr>Miscellany</vt:lpstr>
      <vt:lpstr>Slide 29</vt:lpstr>
      <vt:lpstr>Slide 30</vt:lpstr>
      <vt:lpstr>Articles differ in usage over time</vt:lpstr>
      <vt:lpstr>Slide 32</vt:lpstr>
      <vt:lpstr>Slide 33</vt:lpstr>
      <vt:lpstr>Slide 34</vt:lpstr>
      <vt:lpstr>E. Gaming and Spam</vt:lpstr>
    </vt:vector>
  </TitlesOfParts>
  <Company>MINE™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dc:creator>
  <cp:lastModifiedBy>Jennifer Lin</cp:lastModifiedBy>
  <cp:revision>213</cp:revision>
  <dcterms:created xsi:type="dcterms:W3CDTF">2013-08-13T02:43:49Z</dcterms:created>
  <dcterms:modified xsi:type="dcterms:W3CDTF">2013-08-13T03:00:35Z</dcterms:modified>
</cp:coreProperties>
</file>