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76" r:id="rId4"/>
    <p:sldId id="260" r:id="rId5"/>
    <p:sldId id="277" r:id="rId6"/>
    <p:sldId id="278" r:id="rId7"/>
    <p:sldId id="279" r:id="rId8"/>
    <p:sldId id="280" r:id="rId9"/>
    <p:sldId id="281" r:id="rId10"/>
    <p:sldId id="275" r:id="rId11"/>
    <p:sldId id="274" r:id="rId12"/>
    <p:sldId id="264" r:id="rId13"/>
    <p:sldId id="265" r:id="rId14"/>
    <p:sldId id="271" r:id="rId15"/>
    <p:sldId id="282" r:id="rId16"/>
    <p:sldId id="269" r:id="rId17"/>
    <p:sldId id="266" r:id="rId18"/>
    <p:sldId id="284" r:id="rId19"/>
    <p:sldId id="285" r:id="rId20"/>
    <p:sldId id="286" r:id="rId21"/>
    <p:sldId id="287" r:id="rId22"/>
    <p:sldId id="288" r:id="rId23"/>
    <p:sldId id="283" r:id="rId24"/>
    <p:sldId id="268" r:id="rId25"/>
    <p:sldId id="289"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0" autoAdjust="0"/>
    <p:restoredTop sz="80426" autoAdjust="0"/>
  </p:normalViewPr>
  <p:slideViewPr>
    <p:cSldViewPr>
      <p:cViewPr varScale="1">
        <p:scale>
          <a:sx n="62" d="100"/>
          <a:sy n="62" d="100"/>
        </p:scale>
        <p:origin x="-1410" y="-84"/>
      </p:cViewPr>
      <p:guideLst>
        <p:guide orient="horz" pos="2160"/>
        <p:guide pos="2880"/>
      </p:guideLst>
    </p:cSldViewPr>
  </p:slideViewPr>
  <p:notesTextViewPr>
    <p:cViewPr>
      <p:scale>
        <a:sx n="1" d="1"/>
        <a:sy n="1" d="1"/>
      </p:scale>
      <p:origin x="0" y="0"/>
    </p:cViewPr>
  </p:notesTextViewPr>
  <p:sorterViewPr>
    <p:cViewPr>
      <p:scale>
        <a:sx n="100" d="100"/>
        <a:sy n="100" d="100"/>
      </p:scale>
      <p:origin x="0" y="5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UK</c:v>
                </c:pt>
              </c:strCache>
            </c:strRef>
          </c:tx>
          <c:invertIfNegative val="0"/>
          <c:dLbls>
            <c:showLegendKey val="0"/>
            <c:showVal val="1"/>
            <c:showCatName val="0"/>
            <c:showSerName val="0"/>
            <c:showPercent val="0"/>
            <c:showBubbleSize val="0"/>
            <c:showLeaderLines val="0"/>
          </c:dLbls>
          <c:cat>
            <c:strRef>
              <c:f>Sheet1!$A$2:$A$4</c:f>
              <c:strCache>
                <c:ptCount val="3"/>
                <c:pt idx="0">
                  <c:v>Other Publication</c:v>
                </c:pt>
                <c:pt idx="1">
                  <c:v>Book</c:v>
                </c:pt>
                <c:pt idx="2">
                  <c:v>Article</c:v>
                </c:pt>
              </c:strCache>
            </c:strRef>
          </c:cat>
          <c:val>
            <c:numRef>
              <c:f>Sheet1!$B$2:$B$4</c:f>
              <c:numCache>
                <c:formatCode>General</c:formatCode>
                <c:ptCount val="3"/>
                <c:pt idx="0">
                  <c:v>10</c:v>
                </c:pt>
                <c:pt idx="1">
                  <c:v>7</c:v>
                </c:pt>
                <c:pt idx="2">
                  <c:v>22</c:v>
                </c:pt>
              </c:numCache>
            </c:numRef>
          </c:val>
        </c:ser>
        <c:ser>
          <c:idx val="1"/>
          <c:order val="1"/>
          <c:tx>
            <c:strRef>
              <c:f>Sheet1!$C$1</c:f>
              <c:strCache>
                <c:ptCount val="1"/>
                <c:pt idx="0">
                  <c:v>US</c:v>
                </c:pt>
              </c:strCache>
            </c:strRef>
          </c:tx>
          <c:invertIfNegative val="0"/>
          <c:dLbls>
            <c:dLblPos val="outEnd"/>
            <c:showLegendKey val="0"/>
            <c:showVal val="1"/>
            <c:showCatName val="0"/>
            <c:showSerName val="0"/>
            <c:showPercent val="0"/>
            <c:showBubbleSize val="0"/>
            <c:showLeaderLines val="0"/>
          </c:dLbls>
          <c:cat>
            <c:strRef>
              <c:f>Sheet1!$A$2:$A$4</c:f>
              <c:strCache>
                <c:ptCount val="3"/>
                <c:pt idx="0">
                  <c:v>Other Publication</c:v>
                </c:pt>
                <c:pt idx="1">
                  <c:v>Book</c:v>
                </c:pt>
                <c:pt idx="2">
                  <c:v>Article</c:v>
                </c:pt>
              </c:strCache>
            </c:strRef>
          </c:cat>
          <c:val>
            <c:numRef>
              <c:f>Sheet1!$C$2:$C$4</c:f>
              <c:numCache>
                <c:formatCode>General</c:formatCode>
                <c:ptCount val="3"/>
                <c:pt idx="0">
                  <c:v>10</c:v>
                </c:pt>
                <c:pt idx="1">
                  <c:v>7</c:v>
                </c:pt>
                <c:pt idx="2">
                  <c:v>21</c:v>
                </c:pt>
              </c:numCache>
            </c:numRef>
          </c:val>
        </c:ser>
        <c:ser>
          <c:idx val="2"/>
          <c:order val="2"/>
          <c:tx>
            <c:strRef>
              <c:f>Sheet1!$D$1</c:f>
              <c:strCache>
                <c:ptCount val="1"/>
                <c:pt idx="0">
                  <c:v>AU</c:v>
                </c:pt>
              </c:strCache>
            </c:strRef>
          </c:tx>
          <c:invertIfNegative val="0"/>
          <c:dPt>
            <c:idx val="0"/>
            <c:invertIfNegative val="0"/>
            <c:bubble3D val="0"/>
          </c:dPt>
          <c:dPt>
            <c:idx val="1"/>
            <c:invertIfNegative val="0"/>
            <c:bubble3D val="0"/>
          </c:dPt>
          <c:dPt>
            <c:idx val="2"/>
            <c:invertIfNegative val="0"/>
            <c:bubble3D val="0"/>
          </c:dPt>
          <c:dLbls>
            <c:dLblPos val="outEnd"/>
            <c:showLegendKey val="0"/>
            <c:showVal val="1"/>
            <c:showCatName val="0"/>
            <c:showSerName val="0"/>
            <c:showPercent val="0"/>
            <c:showBubbleSize val="0"/>
            <c:showLeaderLines val="0"/>
          </c:dLbls>
          <c:cat>
            <c:strRef>
              <c:f>Sheet1!$A$2:$A$4</c:f>
              <c:strCache>
                <c:ptCount val="3"/>
                <c:pt idx="0">
                  <c:v>Other Publication</c:v>
                </c:pt>
                <c:pt idx="1">
                  <c:v>Book</c:v>
                </c:pt>
                <c:pt idx="2">
                  <c:v>Article</c:v>
                </c:pt>
              </c:strCache>
            </c:strRef>
          </c:cat>
          <c:val>
            <c:numRef>
              <c:f>Sheet1!$D$2:$D$4</c:f>
              <c:numCache>
                <c:formatCode>General</c:formatCode>
                <c:ptCount val="3"/>
                <c:pt idx="0">
                  <c:v>8</c:v>
                </c:pt>
                <c:pt idx="1">
                  <c:v>7</c:v>
                </c:pt>
                <c:pt idx="2">
                  <c:v>25</c:v>
                </c:pt>
              </c:numCache>
            </c:numRef>
          </c:val>
        </c:ser>
        <c:dLbls>
          <c:showLegendKey val="0"/>
          <c:showVal val="0"/>
          <c:showCatName val="0"/>
          <c:showSerName val="0"/>
          <c:showPercent val="0"/>
          <c:showBubbleSize val="0"/>
        </c:dLbls>
        <c:gapWidth val="150"/>
        <c:axId val="5939584"/>
        <c:axId val="5941120"/>
      </c:barChart>
      <c:catAx>
        <c:axId val="5939584"/>
        <c:scaling>
          <c:orientation val="minMax"/>
        </c:scaling>
        <c:delete val="0"/>
        <c:axPos val="l"/>
        <c:majorTickMark val="out"/>
        <c:minorTickMark val="none"/>
        <c:tickLblPos val="nextTo"/>
        <c:crossAx val="5941120"/>
        <c:crosses val="autoZero"/>
        <c:auto val="1"/>
        <c:lblAlgn val="ctr"/>
        <c:lblOffset val="100"/>
        <c:noMultiLvlLbl val="0"/>
      </c:catAx>
      <c:valAx>
        <c:axId val="5941120"/>
        <c:scaling>
          <c:orientation val="minMax"/>
        </c:scaling>
        <c:delete val="0"/>
        <c:axPos val="b"/>
        <c:numFmt formatCode="General" sourceLinked="1"/>
        <c:majorTickMark val="out"/>
        <c:minorTickMark val="none"/>
        <c:tickLblPos val="nextTo"/>
        <c:crossAx val="59395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8948673082531747E-2"/>
          <c:y val="3.9682539682539819E-2"/>
          <c:w val="0.90095873432488294"/>
          <c:h val="0.86096550431195951"/>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Sheet1!$A$2:$A$7</c:f>
              <c:strCache>
                <c:ptCount val="6"/>
                <c:pt idx="0">
                  <c:v>1977</c:v>
                </c:pt>
                <c:pt idx="1">
                  <c:v>1984</c:v>
                </c:pt>
                <c:pt idx="2">
                  <c:v>1993</c:v>
                </c:pt>
                <c:pt idx="3">
                  <c:v>2000-2003</c:v>
                </c:pt>
                <c:pt idx="4">
                  <c:v>2005</c:v>
                </c:pt>
                <c:pt idx="5">
                  <c:v>2012</c:v>
                </c:pt>
              </c:strCache>
            </c:strRef>
          </c:cat>
          <c:val>
            <c:numRef>
              <c:f>Sheet1!$B$2:$B$7</c:f>
              <c:numCache>
                <c:formatCode>General</c:formatCode>
                <c:ptCount val="6"/>
                <c:pt idx="0">
                  <c:v>150</c:v>
                </c:pt>
                <c:pt idx="1">
                  <c:v>171</c:v>
                </c:pt>
                <c:pt idx="2">
                  <c:v>188</c:v>
                </c:pt>
                <c:pt idx="3">
                  <c:v>216</c:v>
                </c:pt>
                <c:pt idx="4">
                  <c:v>280</c:v>
                </c:pt>
                <c:pt idx="5">
                  <c:v>264</c:v>
                </c:pt>
              </c:numCache>
            </c:numRef>
          </c:val>
        </c:ser>
        <c:dLbls>
          <c:showLegendKey val="0"/>
          <c:showVal val="0"/>
          <c:showCatName val="0"/>
          <c:showSerName val="0"/>
          <c:showPercent val="0"/>
          <c:showBubbleSize val="0"/>
        </c:dLbls>
        <c:gapWidth val="150"/>
        <c:axId val="108540288"/>
        <c:axId val="108541824"/>
      </c:barChart>
      <c:catAx>
        <c:axId val="108540288"/>
        <c:scaling>
          <c:orientation val="minMax"/>
        </c:scaling>
        <c:delete val="0"/>
        <c:axPos val="b"/>
        <c:majorTickMark val="out"/>
        <c:minorTickMark val="none"/>
        <c:tickLblPos val="nextTo"/>
        <c:crossAx val="108541824"/>
        <c:crosses val="autoZero"/>
        <c:auto val="1"/>
        <c:lblAlgn val="ctr"/>
        <c:lblOffset val="100"/>
        <c:noMultiLvlLbl val="0"/>
      </c:catAx>
      <c:valAx>
        <c:axId val="108541824"/>
        <c:scaling>
          <c:orientation val="minMax"/>
        </c:scaling>
        <c:delete val="0"/>
        <c:axPos val="l"/>
        <c:numFmt formatCode="General" sourceLinked="1"/>
        <c:majorTickMark val="out"/>
        <c:minorTickMark val="none"/>
        <c:tickLblPos val="nextTo"/>
        <c:crossAx val="108540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UK</c:v>
                </c:pt>
              </c:strCache>
            </c:strRef>
          </c:tx>
          <c:invertIfNegative val="0"/>
          <c:dLbls>
            <c:showLegendKey val="0"/>
            <c:showVal val="1"/>
            <c:showCatName val="0"/>
            <c:showSerName val="0"/>
            <c:showPercent val="0"/>
            <c:showBubbleSize val="0"/>
            <c:showLeaderLines val="0"/>
          </c:dLbls>
          <c:cat>
            <c:strRef>
              <c:f>Sheet1!$A$2:$A$7</c:f>
              <c:strCache>
                <c:ptCount val="6"/>
                <c:pt idx="0">
                  <c:v>Blogs</c:v>
                </c:pt>
                <c:pt idx="1">
                  <c:v>Videos/Youtube</c:v>
                </c:pt>
                <c:pt idx="2">
                  <c:v>RSS Feeds</c:v>
                </c:pt>
                <c:pt idx="3">
                  <c:v>Twitter</c:v>
                </c:pt>
                <c:pt idx="4">
                  <c:v>User Comments</c:v>
                </c:pt>
                <c:pt idx="5">
                  <c:v>Podcasts</c:v>
                </c:pt>
              </c:strCache>
            </c:strRef>
          </c:cat>
          <c:val>
            <c:numRef>
              <c:f>Sheet1!$B$2:$B$7</c:f>
              <c:numCache>
                <c:formatCode>General</c:formatCode>
                <c:ptCount val="6"/>
                <c:pt idx="0">
                  <c:v>48</c:v>
                </c:pt>
                <c:pt idx="1">
                  <c:v>56</c:v>
                </c:pt>
                <c:pt idx="2">
                  <c:v>24</c:v>
                </c:pt>
                <c:pt idx="3">
                  <c:v>14</c:v>
                </c:pt>
                <c:pt idx="4">
                  <c:v>48</c:v>
                </c:pt>
                <c:pt idx="5">
                  <c:v>33</c:v>
                </c:pt>
              </c:numCache>
            </c:numRef>
          </c:val>
        </c:ser>
        <c:ser>
          <c:idx val="1"/>
          <c:order val="1"/>
          <c:tx>
            <c:strRef>
              <c:f>Sheet1!$C$1</c:f>
              <c:strCache>
                <c:ptCount val="1"/>
                <c:pt idx="0">
                  <c:v>US</c:v>
                </c:pt>
              </c:strCache>
            </c:strRef>
          </c:tx>
          <c:invertIfNegative val="0"/>
          <c:dLbls>
            <c:showLegendKey val="0"/>
            <c:showVal val="1"/>
            <c:showCatName val="0"/>
            <c:showSerName val="0"/>
            <c:showPercent val="0"/>
            <c:showBubbleSize val="0"/>
            <c:showLeaderLines val="0"/>
          </c:dLbls>
          <c:cat>
            <c:strRef>
              <c:f>Sheet1!$A$2:$A$7</c:f>
              <c:strCache>
                <c:ptCount val="6"/>
                <c:pt idx="0">
                  <c:v>Blogs</c:v>
                </c:pt>
                <c:pt idx="1">
                  <c:v>Videos/Youtube</c:v>
                </c:pt>
                <c:pt idx="2">
                  <c:v>RSS Feeds</c:v>
                </c:pt>
                <c:pt idx="3">
                  <c:v>Twitter</c:v>
                </c:pt>
                <c:pt idx="4">
                  <c:v>User Comments</c:v>
                </c:pt>
                <c:pt idx="5">
                  <c:v>Podcasts</c:v>
                </c:pt>
              </c:strCache>
            </c:strRef>
          </c:cat>
          <c:val>
            <c:numRef>
              <c:f>Sheet1!$C$2:$C$7</c:f>
              <c:numCache>
                <c:formatCode>General</c:formatCode>
                <c:ptCount val="6"/>
                <c:pt idx="0">
                  <c:v>59</c:v>
                </c:pt>
                <c:pt idx="1">
                  <c:v>70</c:v>
                </c:pt>
                <c:pt idx="2">
                  <c:v>33</c:v>
                </c:pt>
                <c:pt idx="3">
                  <c:v>23</c:v>
                </c:pt>
                <c:pt idx="4">
                  <c:v>55</c:v>
                </c:pt>
                <c:pt idx="5">
                  <c:v>46</c:v>
                </c:pt>
              </c:numCache>
            </c:numRef>
          </c:val>
        </c:ser>
        <c:dLbls>
          <c:showLegendKey val="0"/>
          <c:showVal val="0"/>
          <c:showCatName val="0"/>
          <c:showSerName val="0"/>
          <c:showPercent val="0"/>
          <c:showBubbleSize val="0"/>
        </c:dLbls>
        <c:gapWidth val="150"/>
        <c:axId val="130446080"/>
        <c:axId val="130447616"/>
      </c:barChart>
      <c:catAx>
        <c:axId val="130446080"/>
        <c:scaling>
          <c:orientation val="minMax"/>
        </c:scaling>
        <c:delete val="0"/>
        <c:axPos val="b"/>
        <c:majorTickMark val="out"/>
        <c:minorTickMark val="none"/>
        <c:tickLblPos val="nextTo"/>
        <c:txPr>
          <a:bodyPr/>
          <a:lstStyle/>
          <a:p>
            <a:pPr>
              <a:defRPr sz="1600"/>
            </a:pPr>
            <a:endParaRPr lang="en-US"/>
          </a:p>
        </c:txPr>
        <c:crossAx val="130447616"/>
        <c:crosses val="autoZero"/>
        <c:auto val="1"/>
        <c:lblAlgn val="ctr"/>
        <c:lblOffset val="100"/>
        <c:noMultiLvlLbl val="0"/>
      </c:catAx>
      <c:valAx>
        <c:axId val="130447616"/>
        <c:scaling>
          <c:orientation val="minMax"/>
          <c:max val="100"/>
          <c:min val="0"/>
        </c:scaling>
        <c:delete val="0"/>
        <c:axPos val="l"/>
        <c:numFmt formatCode="General" sourceLinked="1"/>
        <c:majorTickMark val="out"/>
        <c:minorTickMark val="none"/>
        <c:tickLblPos val="nextTo"/>
        <c:txPr>
          <a:bodyPr/>
          <a:lstStyle/>
          <a:p>
            <a:pPr>
              <a:defRPr sz="1400"/>
            </a:pPr>
            <a:endParaRPr lang="en-US"/>
          </a:p>
        </c:txPr>
        <c:crossAx val="130446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Occasionally</c:v>
                </c:pt>
              </c:strCache>
            </c:strRef>
          </c:tx>
          <c:invertIfNegative val="0"/>
          <c:dLbls>
            <c:dLblPos val="ctr"/>
            <c:showLegendKey val="0"/>
            <c:showVal val="1"/>
            <c:showCatName val="0"/>
            <c:showSerName val="0"/>
            <c:showPercent val="0"/>
            <c:showBubbleSize val="0"/>
            <c:showLeaderLines val="0"/>
          </c:dLbls>
          <c:cat>
            <c:strRef>
              <c:f>Sheet1!$A$2:$A$4</c:f>
              <c:strCache>
                <c:ptCount val="3"/>
                <c:pt idx="0">
                  <c:v>Blogs</c:v>
                </c:pt>
                <c:pt idx="1">
                  <c:v>Youtube/Video</c:v>
                </c:pt>
                <c:pt idx="2">
                  <c:v>User Comments</c:v>
                </c:pt>
              </c:strCache>
            </c:strRef>
          </c:cat>
          <c:val>
            <c:numRef>
              <c:f>Sheet1!$B$2:$B$4</c:f>
              <c:numCache>
                <c:formatCode>General</c:formatCode>
                <c:ptCount val="3"/>
                <c:pt idx="0">
                  <c:v>62</c:v>
                </c:pt>
                <c:pt idx="1">
                  <c:v>73</c:v>
                </c:pt>
                <c:pt idx="2">
                  <c:v>71</c:v>
                </c:pt>
              </c:numCache>
            </c:numRef>
          </c:val>
        </c:ser>
        <c:ser>
          <c:idx val="1"/>
          <c:order val="1"/>
          <c:tx>
            <c:strRef>
              <c:f>Sheet1!$C$1</c:f>
              <c:strCache>
                <c:ptCount val="1"/>
                <c:pt idx="0">
                  <c:v>Monthly</c:v>
                </c:pt>
              </c:strCache>
            </c:strRef>
          </c:tx>
          <c:invertIfNegative val="0"/>
          <c:dLbls>
            <c:showLegendKey val="0"/>
            <c:showVal val="1"/>
            <c:showCatName val="0"/>
            <c:showSerName val="0"/>
            <c:showPercent val="0"/>
            <c:showBubbleSize val="0"/>
            <c:showLeaderLines val="0"/>
          </c:dLbls>
          <c:cat>
            <c:strRef>
              <c:f>Sheet1!$A$2:$A$4</c:f>
              <c:strCache>
                <c:ptCount val="3"/>
                <c:pt idx="0">
                  <c:v>Blogs</c:v>
                </c:pt>
                <c:pt idx="1">
                  <c:v>Youtube/Video</c:v>
                </c:pt>
                <c:pt idx="2">
                  <c:v>User Comments</c:v>
                </c:pt>
              </c:strCache>
            </c:strRef>
          </c:cat>
          <c:val>
            <c:numRef>
              <c:f>Sheet1!$C$2:$C$4</c:f>
              <c:numCache>
                <c:formatCode>General</c:formatCode>
                <c:ptCount val="3"/>
                <c:pt idx="0">
                  <c:v>11</c:v>
                </c:pt>
                <c:pt idx="1">
                  <c:v>12</c:v>
                </c:pt>
                <c:pt idx="2">
                  <c:v>15</c:v>
                </c:pt>
              </c:numCache>
            </c:numRef>
          </c:val>
        </c:ser>
        <c:ser>
          <c:idx val="2"/>
          <c:order val="2"/>
          <c:tx>
            <c:strRef>
              <c:f>Sheet1!$D$1</c:f>
              <c:strCache>
                <c:ptCount val="1"/>
                <c:pt idx="0">
                  <c:v>Weekly</c:v>
                </c:pt>
              </c:strCache>
            </c:strRef>
          </c:tx>
          <c:invertIfNegative val="0"/>
          <c:dLbls>
            <c:showLegendKey val="0"/>
            <c:showVal val="1"/>
            <c:showCatName val="0"/>
            <c:showSerName val="0"/>
            <c:showPercent val="0"/>
            <c:showBubbleSize val="0"/>
            <c:showLeaderLines val="0"/>
          </c:dLbls>
          <c:cat>
            <c:strRef>
              <c:f>Sheet1!$A$2:$A$4</c:f>
              <c:strCache>
                <c:ptCount val="3"/>
                <c:pt idx="0">
                  <c:v>Blogs</c:v>
                </c:pt>
                <c:pt idx="1">
                  <c:v>Youtube/Video</c:v>
                </c:pt>
                <c:pt idx="2">
                  <c:v>User Comments</c:v>
                </c:pt>
              </c:strCache>
            </c:strRef>
          </c:cat>
          <c:val>
            <c:numRef>
              <c:f>Sheet1!$D$2:$D$4</c:f>
              <c:numCache>
                <c:formatCode>General</c:formatCode>
                <c:ptCount val="3"/>
                <c:pt idx="0">
                  <c:v>15</c:v>
                </c:pt>
                <c:pt idx="1">
                  <c:v>12</c:v>
                </c:pt>
                <c:pt idx="2">
                  <c:v>12</c:v>
                </c:pt>
              </c:numCache>
            </c:numRef>
          </c:val>
        </c:ser>
        <c:ser>
          <c:idx val="3"/>
          <c:order val="3"/>
          <c:tx>
            <c:strRef>
              <c:f>Sheet1!$E$1</c:f>
              <c:strCache>
                <c:ptCount val="1"/>
                <c:pt idx="0">
                  <c:v>Daily</c:v>
                </c:pt>
              </c:strCache>
            </c:strRef>
          </c:tx>
          <c:invertIfNegative val="0"/>
          <c:dLbls>
            <c:dLbl>
              <c:idx val="1"/>
              <c:layout>
                <c:manualLayout>
                  <c:x val="7.8078078078078081E-2"/>
                  <c:y val="5.8479532163742704E-3"/>
                </c:manualLayout>
              </c:layout>
              <c:showLegendKey val="0"/>
              <c:showVal val="1"/>
              <c:showCatName val="0"/>
              <c:showSerName val="0"/>
              <c:showPercent val="0"/>
              <c:showBubbleSize val="0"/>
            </c:dLbl>
            <c:dLbl>
              <c:idx val="2"/>
              <c:layout>
                <c:manualLayout>
                  <c:x val="7.6576576576576572E-2"/>
                  <c:y val="8.7719298245614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Blogs</c:v>
                </c:pt>
                <c:pt idx="1">
                  <c:v>Youtube/Video</c:v>
                </c:pt>
                <c:pt idx="2">
                  <c:v>User Comments</c:v>
                </c:pt>
              </c:strCache>
            </c:strRef>
          </c:cat>
          <c:val>
            <c:numRef>
              <c:f>Sheet1!$E$2:$E$4</c:f>
              <c:numCache>
                <c:formatCode>General</c:formatCode>
                <c:ptCount val="3"/>
                <c:pt idx="0">
                  <c:v>12</c:v>
                </c:pt>
                <c:pt idx="1">
                  <c:v>3</c:v>
                </c:pt>
                <c:pt idx="2">
                  <c:v>2</c:v>
                </c:pt>
              </c:numCache>
            </c:numRef>
          </c:val>
        </c:ser>
        <c:dLbls>
          <c:showLegendKey val="0"/>
          <c:showVal val="0"/>
          <c:showCatName val="0"/>
          <c:showSerName val="0"/>
          <c:showPercent val="0"/>
          <c:showBubbleSize val="0"/>
        </c:dLbls>
        <c:gapWidth val="122"/>
        <c:overlap val="100"/>
        <c:axId val="130814720"/>
        <c:axId val="130816256"/>
      </c:barChart>
      <c:catAx>
        <c:axId val="130814720"/>
        <c:scaling>
          <c:orientation val="minMax"/>
        </c:scaling>
        <c:delete val="0"/>
        <c:axPos val="b"/>
        <c:majorTickMark val="out"/>
        <c:minorTickMark val="none"/>
        <c:tickLblPos val="nextTo"/>
        <c:txPr>
          <a:bodyPr/>
          <a:lstStyle/>
          <a:p>
            <a:pPr>
              <a:defRPr sz="1600"/>
            </a:pPr>
            <a:endParaRPr lang="en-US"/>
          </a:p>
        </c:txPr>
        <c:crossAx val="130816256"/>
        <c:crosses val="autoZero"/>
        <c:auto val="1"/>
        <c:lblAlgn val="ctr"/>
        <c:lblOffset val="100"/>
        <c:noMultiLvlLbl val="0"/>
      </c:catAx>
      <c:valAx>
        <c:axId val="130816256"/>
        <c:scaling>
          <c:orientation val="minMax"/>
        </c:scaling>
        <c:delete val="1"/>
        <c:axPos val="l"/>
        <c:numFmt formatCode="0%" sourceLinked="1"/>
        <c:majorTickMark val="out"/>
        <c:minorTickMark val="none"/>
        <c:tickLblPos val="none"/>
        <c:crossAx val="130814720"/>
        <c:crosses val="autoZero"/>
        <c:crossBetween val="between"/>
      </c:valAx>
    </c:plotArea>
    <c:legend>
      <c:legendPos val="r"/>
      <c:layout>
        <c:manualLayout>
          <c:xMode val="edge"/>
          <c:yMode val="edge"/>
          <c:x val="0.7737575370646238"/>
          <c:y val="0.11441687713564105"/>
          <c:w val="0.19639261308552647"/>
          <c:h val="0.58620205369065659"/>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Occasionally</c:v>
                </c:pt>
              </c:strCache>
            </c:strRef>
          </c:tx>
          <c:invertIfNegative val="0"/>
          <c:dLbls>
            <c:dLblPos val="ctr"/>
            <c:showLegendKey val="0"/>
            <c:showVal val="1"/>
            <c:showCatName val="0"/>
            <c:showSerName val="0"/>
            <c:showPercent val="0"/>
            <c:showBubbleSize val="0"/>
            <c:showLeaderLines val="0"/>
          </c:dLbls>
          <c:cat>
            <c:strRef>
              <c:f>Sheet1!$A$2:$A$4</c:f>
              <c:strCache>
                <c:ptCount val="3"/>
                <c:pt idx="0">
                  <c:v>Blogs</c:v>
                </c:pt>
                <c:pt idx="1">
                  <c:v>Social Networking</c:v>
                </c:pt>
                <c:pt idx="2">
                  <c:v>Youtube/video</c:v>
                </c:pt>
              </c:strCache>
            </c:strRef>
          </c:cat>
          <c:val>
            <c:numRef>
              <c:f>Sheet1!$B$2:$B$4</c:f>
              <c:numCache>
                <c:formatCode>General</c:formatCode>
                <c:ptCount val="3"/>
                <c:pt idx="0">
                  <c:v>45</c:v>
                </c:pt>
                <c:pt idx="1">
                  <c:v>44</c:v>
                </c:pt>
                <c:pt idx="2">
                  <c:v>48</c:v>
                </c:pt>
              </c:numCache>
            </c:numRef>
          </c:val>
        </c:ser>
        <c:ser>
          <c:idx val="1"/>
          <c:order val="1"/>
          <c:tx>
            <c:strRef>
              <c:f>Sheet1!$C$1</c:f>
              <c:strCache>
                <c:ptCount val="1"/>
                <c:pt idx="0">
                  <c:v>Monthly</c:v>
                </c:pt>
              </c:strCache>
            </c:strRef>
          </c:tx>
          <c:invertIfNegative val="0"/>
          <c:dLbls>
            <c:showLegendKey val="0"/>
            <c:showVal val="1"/>
            <c:showCatName val="0"/>
            <c:showSerName val="0"/>
            <c:showPercent val="0"/>
            <c:showBubbleSize val="0"/>
            <c:showLeaderLines val="0"/>
          </c:dLbls>
          <c:cat>
            <c:strRef>
              <c:f>Sheet1!$A$2:$A$4</c:f>
              <c:strCache>
                <c:ptCount val="3"/>
                <c:pt idx="0">
                  <c:v>Blogs</c:v>
                </c:pt>
                <c:pt idx="1">
                  <c:v>Social Networking</c:v>
                </c:pt>
                <c:pt idx="2">
                  <c:v>Youtube/video</c:v>
                </c:pt>
              </c:strCache>
            </c:strRef>
          </c:cat>
          <c:val>
            <c:numRef>
              <c:f>Sheet1!$C$2:$C$4</c:f>
              <c:numCache>
                <c:formatCode>General</c:formatCode>
                <c:ptCount val="3"/>
                <c:pt idx="0">
                  <c:v>5</c:v>
                </c:pt>
                <c:pt idx="1">
                  <c:v>13</c:v>
                </c:pt>
                <c:pt idx="2">
                  <c:v>17</c:v>
                </c:pt>
              </c:numCache>
            </c:numRef>
          </c:val>
        </c:ser>
        <c:ser>
          <c:idx val="2"/>
          <c:order val="2"/>
          <c:tx>
            <c:strRef>
              <c:f>Sheet1!$D$1</c:f>
              <c:strCache>
                <c:ptCount val="1"/>
                <c:pt idx="0">
                  <c:v>Weekly</c:v>
                </c:pt>
              </c:strCache>
            </c:strRef>
          </c:tx>
          <c:invertIfNegative val="0"/>
          <c:dLbls>
            <c:showLegendKey val="0"/>
            <c:showVal val="1"/>
            <c:showCatName val="0"/>
            <c:showSerName val="0"/>
            <c:showPercent val="0"/>
            <c:showBubbleSize val="0"/>
            <c:showLeaderLines val="0"/>
          </c:dLbls>
          <c:cat>
            <c:strRef>
              <c:f>Sheet1!$A$2:$A$4</c:f>
              <c:strCache>
                <c:ptCount val="3"/>
                <c:pt idx="0">
                  <c:v>Blogs</c:v>
                </c:pt>
                <c:pt idx="1">
                  <c:v>Social Networking</c:v>
                </c:pt>
                <c:pt idx="2">
                  <c:v>Youtube/video</c:v>
                </c:pt>
              </c:strCache>
            </c:strRef>
          </c:cat>
          <c:val>
            <c:numRef>
              <c:f>Sheet1!$D$2:$D$4</c:f>
              <c:numCache>
                <c:formatCode>General</c:formatCode>
                <c:ptCount val="3"/>
                <c:pt idx="0">
                  <c:v>24</c:v>
                </c:pt>
                <c:pt idx="1">
                  <c:v>18</c:v>
                </c:pt>
                <c:pt idx="2">
                  <c:v>26</c:v>
                </c:pt>
              </c:numCache>
            </c:numRef>
          </c:val>
        </c:ser>
        <c:ser>
          <c:idx val="3"/>
          <c:order val="3"/>
          <c:tx>
            <c:strRef>
              <c:f>Sheet1!$E$1</c:f>
              <c:strCache>
                <c:ptCount val="1"/>
                <c:pt idx="0">
                  <c:v>Daily</c:v>
                </c:pt>
              </c:strCache>
            </c:strRef>
          </c:tx>
          <c:invertIfNegative val="0"/>
          <c:dLbls>
            <c:dLbl>
              <c:idx val="1"/>
              <c:layout>
                <c:manualLayout>
                  <c:x val="7.8078078078078081E-2"/>
                  <c:y val="5.8479532163742704E-3"/>
                </c:manualLayout>
              </c:layout>
              <c:showLegendKey val="0"/>
              <c:showVal val="1"/>
              <c:showCatName val="0"/>
              <c:showSerName val="0"/>
              <c:showPercent val="0"/>
              <c:showBubbleSize val="0"/>
            </c:dLbl>
            <c:dLbl>
              <c:idx val="2"/>
              <c:layout>
                <c:manualLayout>
                  <c:x val="7.6576576576576572E-2"/>
                  <c:y val="8.7719298245614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Blogs</c:v>
                </c:pt>
                <c:pt idx="1">
                  <c:v>Social Networking</c:v>
                </c:pt>
                <c:pt idx="2">
                  <c:v>Youtube/video</c:v>
                </c:pt>
              </c:strCache>
            </c:strRef>
          </c:cat>
          <c:val>
            <c:numRef>
              <c:f>Sheet1!$E$2:$E$4</c:f>
              <c:numCache>
                <c:formatCode>General</c:formatCode>
                <c:ptCount val="3"/>
                <c:pt idx="0">
                  <c:v>26</c:v>
                </c:pt>
                <c:pt idx="1">
                  <c:v>25</c:v>
                </c:pt>
                <c:pt idx="2">
                  <c:v>9</c:v>
                </c:pt>
              </c:numCache>
            </c:numRef>
          </c:val>
        </c:ser>
        <c:dLbls>
          <c:showLegendKey val="0"/>
          <c:showVal val="0"/>
          <c:showCatName val="0"/>
          <c:showSerName val="0"/>
          <c:showPercent val="0"/>
          <c:showBubbleSize val="0"/>
        </c:dLbls>
        <c:gapWidth val="122"/>
        <c:overlap val="100"/>
        <c:axId val="130942080"/>
        <c:axId val="130943616"/>
      </c:barChart>
      <c:catAx>
        <c:axId val="130942080"/>
        <c:scaling>
          <c:orientation val="minMax"/>
        </c:scaling>
        <c:delete val="0"/>
        <c:axPos val="b"/>
        <c:majorTickMark val="out"/>
        <c:minorTickMark val="none"/>
        <c:tickLblPos val="nextTo"/>
        <c:txPr>
          <a:bodyPr/>
          <a:lstStyle/>
          <a:p>
            <a:pPr>
              <a:defRPr sz="1600"/>
            </a:pPr>
            <a:endParaRPr lang="en-US"/>
          </a:p>
        </c:txPr>
        <c:crossAx val="130943616"/>
        <c:crosses val="autoZero"/>
        <c:auto val="1"/>
        <c:lblAlgn val="ctr"/>
        <c:lblOffset val="100"/>
        <c:noMultiLvlLbl val="0"/>
      </c:catAx>
      <c:valAx>
        <c:axId val="130943616"/>
        <c:scaling>
          <c:orientation val="minMax"/>
        </c:scaling>
        <c:delete val="1"/>
        <c:axPos val="l"/>
        <c:numFmt formatCode="0%" sourceLinked="1"/>
        <c:majorTickMark val="out"/>
        <c:minorTickMark val="none"/>
        <c:tickLblPos val="none"/>
        <c:crossAx val="130942080"/>
        <c:crosses val="autoZero"/>
        <c:crossBetween val="between"/>
      </c:valAx>
    </c:plotArea>
    <c:legend>
      <c:legendPos val="r"/>
      <c:layout>
        <c:manualLayout>
          <c:xMode val="edge"/>
          <c:yMode val="edge"/>
          <c:x val="0.7737575370646238"/>
          <c:y val="0.11441687713564105"/>
          <c:w val="0.19639261308552647"/>
          <c:h val="0.58620205369065659"/>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5052-12C1-4672-BBF7-D0558E280793}"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8AF61CDA-8596-4DEF-8C9C-54F2F65400B8}">
      <dgm:prSet phldrT="[Text]"/>
      <dgm:spPr/>
      <dgm:t>
        <a:bodyPr/>
        <a:lstStyle/>
        <a:p>
          <a:r>
            <a:rPr lang="en-US" smtClean="0"/>
            <a:t>Trust and Authority in digital environment</a:t>
          </a:r>
          <a:endParaRPr lang="en-US" dirty="0"/>
        </a:p>
      </dgm:t>
    </dgm:pt>
    <dgm:pt modelId="{452DD5CD-EDB1-4E2B-BD97-F09D6E86988D}" type="parTrans" cxnId="{8064CF8A-1C35-4342-AA9F-D09629150CA4}">
      <dgm:prSet/>
      <dgm:spPr/>
      <dgm:t>
        <a:bodyPr/>
        <a:lstStyle/>
        <a:p>
          <a:endParaRPr lang="en-US"/>
        </a:p>
      </dgm:t>
    </dgm:pt>
    <dgm:pt modelId="{0ECDD2FF-B474-44E8-9220-919B3436C5D1}" type="sibTrans" cxnId="{8064CF8A-1C35-4342-AA9F-D09629150CA4}">
      <dgm:prSet/>
      <dgm:spPr/>
      <dgm:t>
        <a:bodyPr/>
        <a:lstStyle/>
        <a:p>
          <a:endParaRPr lang="en-US"/>
        </a:p>
      </dgm:t>
    </dgm:pt>
    <dgm:pt modelId="{020FE577-15F3-4B0A-955B-9101565CAC9B}">
      <dgm:prSet phldrT="[Text]" custT="1"/>
      <dgm:spPr>
        <a:solidFill>
          <a:schemeClr val="accent4"/>
        </a:solidFill>
      </dgm:spPr>
      <dgm:t>
        <a:bodyPr/>
        <a:lstStyle/>
        <a:p>
          <a:r>
            <a:rPr lang="en-US" sz="1800" dirty="0" smtClean="0"/>
            <a:t>Phase 1: Scholarly communication</a:t>
          </a:r>
          <a:endParaRPr lang="en-US" sz="1800" dirty="0"/>
        </a:p>
      </dgm:t>
    </dgm:pt>
    <dgm:pt modelId="{4513BE75-4614-4D70-B8C0-CA3C93343525}" type="parTrans" cxnId="{760B38D7-55EF-4708-8EE0-6E7B00AC2A7B}">
      <dgm:prSet/>
      <dgm:spPr/>
      <dgm:t>
        <a:bodyPr/>
        <a:lstStyle/>
        <a:p>
          <a:endParaRPr lang="en-US"/>
        </a:p>
      </dgm:t>
    </dgm:pt>
    <dgm:pt modelId="{7A38624C-5934-442D-A56D-5A0D5A6CEC16}" type="sibTrans" cxnId="{760B38D7-55EF-4708-8EE0-6E7B00AC2A7B}">
      <dgm:prSet/>
      <dgm:spPr/>
      <dgm:t>
        <a:bodyPr/>
        <a:lstStyle/>
        <a:p>
          <a:endParaRPr lang="en-US"/>
        </a:p>
      </dgm:t>
    </dgm:pt>
    <dgm:pt modelId="{24C539AD-6BC5-4E74-82A9-E8180D6A60D9}">
      <dgm:prSet phldrT="[Text]" custT="1"/>
      <dgm:spPr/>
      <dgm:t>
        <a:bodyPr/>
        <a:lstStyle/>
        <a:p>
          <a:r>
            <a:rPr lang="en-US" sz="1800" smtClean="0"/>
            <a:t>Phase 2:</a:t>
          </a:r>
        </a:p>
        <a:p>
          <a:r>
            <a:rPr lang="en-US" sz="1800" smtClean="0"/>
            <a:t>Communication outside academia </a:t>
          </a:r>
          <a:endParaRPr lang="en-US" sz="1800" dirty="0"/>
        </a:p>
      </dgm:t>
    </dgm:pt>
    <dgm:pt modelId="{727CDF66-DDA0-4BF4-B9CC-F4D52F92EFED}" type="parTrans" cxnId="{0C487935-36F2-4923-A3BC-B58F9D3010B4}">
      <dgm:prSet/>
      <dgm:spPr/>
      <dgm:t>
        <a:bodyPr/>
        <a:lstStyle/>
        <a:p>
          <a:endParaRPr lang="en-US"/>
        </a:p>
      </dgm:t>
    </dgm:pt>
    <dgm:pt modelId="{96A60721-B456-40BF-9C7C-4F037AE3DC11}" type="sibTrans" cxnId="{0C487935-36F2-4923-A3BC-B58F9D3010B4}">
      <dgm:prSet/>
      <dgm:spPr/>
      <dgm:t>
        <a:bodyPr/>
        <a:lstStyle/>
        <a:p>
          <a:endParaRPr lang="en-US"/>
        </a:p>
      </dgm:t>
    </dgm:pt>
    <dgm:pt modelId="{22B7B45E-BAAD-4BC4-9ECE-53672C64E0C0}">
      <dgm:prSet phldrT="[Text]" custT="1"/>
      <dgm:spPr>
        <a:solidFill>
          <a:schemeClr val="accent2"/>
        </a:solidFill>
      </dgm:spPr>
      <dgm:t>
        <a:bodyPr/>
        <a:lstStyle/>
        <a:p>
          <a:r>
            <a:rPr lang="en-US" sz="1800" dirty="0" smtClean="0"/>
            <a:t>Phase 3: Communication in </a:t>
          </a:r>
          <a:r>
            <a:rPr lang="en-US" sz="1800" dirty="0" smtClean="0"/>
            <a:t>other </a:t>
          </a:r>
          <a:r>
            <a:rPr lang="en-US" sz="1800" dirty="0" smtClean="0"/>
            <a:t>countries</a:t>
          </a:r>
          <a:endParaRPr lang="en-US" sz="1800" dirty="0"/>
        </a:p>
      </dgm:t>
    </dgm:pt>
    <dgm:pt modelId="{85CE0842-363B-4330-A632-B31A27092E24}" type="parTrans" cxnId="{01D748D0-B9DB-4F35-B1A0-BD83E424E4CA}">
      <dgm:prSet/>
      <dgm:spPr/>
      <dgm:t>
        <a:bodyPr/>
        <a:lstStyle/>
        <a:p>
          <a:endParaRPr lang="en-US"/>
        </a:p>
      </dgm:t>
    </dgm:pt>
    <dgm:pt modelId="{02AFAD28-A50B-41F9-BDDF-85001A886DC7}" type="sibTrans" cxnId="{01D748D0-B9DB-4F35-B1A0-BD83E424E4CA}">
      <dgm:prSet/>
      <dgm:spPr/>
      <dgm:t>
        <a:bodyPr/>
        <a:lstStyle/>
        <a:p>
          <a:endParaRPr lang="en-US"/>
        </a:p>
      </dgm:t>
    </dgm:pt>
    <dgm:pt modelId="{25A5A276-32BD-4DC5-8A7D-700542FFB24A}">
      <dgm:prSet phldrT="[Text]" custT="1"/>
      <dgm:spPr/>
      <dgm:t>
        <a:bodyPr/>
        <a:lstStyle/>
        <a:p>
          <a:r>
            <a:rPr lang="en-US" sz="1800" smtClean="0"/>
            <a:t>Phase 4: Mobile communication</a:t>
          </a:r>
          <a:endParaRPr lang="en-US" sz="1800" dirty="0"/>
        </a:p>
      </dgm:t>
    </dgm:pt>
    <dgm:pt modelId="{D2A7D337-7C9D-46D4-BDC7-6F9DCCCD9D90}" type="parTrans" cxnId="{92BF5443-6BE6-4E97-90F3-8340B72FE575}">
      <dgm:prSet/>
      <dgm:spPr/>
      <dgm:t>
        <a:bodyPr/>
        <a:lstStyle/>
        <a:p>
          <a:endParaRPr lang="en-US"/>
        </a:p>
      </dgm:t>
    </dgm:pt>
    <dgm:pt modelId="{A6152F5A-A5C1-42F7-89AC-AFC5A0C261CA}" type="sibTrans" cxnId="{92BF5443-6BE6-4E97-90F3-8340B72FE575}">
      <dgm:prSet/>
      <dgm:spPr/>
      <dgm:t>
        <a:bodyPr/>
        <a:lstStyle/>
        <a:p>
          <a:endParaRPr lang="en-US"/>
        </a:p>
      </dgm:t>
    </dgm:pt>
    <dgm:pt modelId="{35766D4F-8776-44F0-BB3A-1CAE661AFBA0}" type="pres">
      <dgm:prSet presAssocID="{20A75052-12C1-4672-BBF7-D0558E280793}" presName="cycle" presStyleCnt="0">
        <dgm:presLayoutVars>
          <dgm:chMax val="1"/>
          <dgm:dir/>
          <dgm:animLvl val="ctr"/>
          <dgm:resizeHandles val="exact"/>
        </dgm:presLayoutVars>
      </dgm:prSet>
      <dgm:spPr/>
      <dgm:t>
        <a:bodyPr/>
        <a:lstStyle/>
        <a:p>
          <a:endParaRPr lang="en-US"/>
        </a:p>
      </dgm:t>
    </dgm:pt>
    <dgm:pt modelId="{884718E2-066A-4DC7-B0EC-F46E2D4F246B}" type="pres">
      <dgm:prSet presAssocID="{8AF61CDA-8596-4DEF-8C9C-54F2F65400B8}" presName="centerShape" presStyleLbl="node0" presStyleIdx="0" presStyleCnt="1" custScaleX="196462" custScaleY="160426" custLinFactNeighborX="-48355" custLinFactNeighborY="-22911"/>
      <dgm:spPr/>
      <dgm:t>
        <a:bodyPr/>
        <a:lstStyle/>
        <a:p>
          <a:endParaRPr lang="en-US"/>
        </a:p>
      </dgm:t>
    </dgm:pt>
    <dgm:pt modelId="{6972DF4B-07BB-4D2D-A5DD-F6419534B93D}" type="pres">
      <dgm:prSet presAssocID="{4513BE75-4614-4D70-B8C0-CA3C93343525}" presName="Name9" presStyleLbl="parChTrans1D2" presStyleIdx="0" presStyleCnt="4"/>
      <dgm:spPr/>
      <dgm:t>
        <a:bodyPr/>
        <a:lstStyle/>
        <a:p>
          <a:endParaRPr lang="en-US"/>
        </a:p>
      </dgm:t>
    </dgm:pt>
    <dgm:pt modelId="{D212ED95-EB18-44EE-B190-5A14A62D119C}" type="pres">
      <dgm:prSet presAssocID="{4513BE75-4614-4D70-B8C0-CA3C93343525}" presName="connTx" presStyleLbl="parChTrans1D2" presStyleIdx="0" presStyleCnt="4"/>
      <dgm:spPr/>
      <dgm:t>
        <a:bodyPr/>
        <a:lstStyle/>
        <a:p>
          <a:endParaRPr lang="en-US"/>
        </a:p>
      </dgm:t>
    </dgm:pt>
    <dgm:pt modelId="{BDA09DA7-14FA-45F7-9A54-7CA0E95F416D}" type="pres">
      <dgm:prSet presAssocID="{020FE577-15F3-4B0A-955B-9101565CAC9B}" presName="node" presStyleLbl="node1" presStyleIdx="0" presStyleCnt="4" custScaleX="158791" custScaleY="91058" custRadScaleRad="112983" custRadScaleInc="65100">
        <dgm:presLayoutVars>
          <dgm:bulletEnabled val="1"/>
        </dgm:presLayoutVars>
      </dgm:prSet>
      <dgm:spPr/>
      <dgm:t>
        <a:bodyPr/>
        <a:lstStyle/>
        <a:p>
          <a:endParaRPr lang="en-US"/>
        </a:p>
      </dgm:t>
    </dgm:pt>
    <dgm:pt modelId="{ABEACE2C-030D-4509-88F4-3E8BC1E5C5C8}" type="pres">
      <dgm:prSet presAssocID="{727CDF66-DDA0-4BF4-B9CC-F4D52F92EFED}" presName="Name9" presStyleLbl="parChTrans1D2" presStyleIdx="1" presStyleCnt="4"/>
      <dgm:spPr/>
      <dgm:t>
        <a:bodyPr/>
        <a:lstStyle/>
        <a:p>
          <a:endParaRPr lang="en-US"/>
        </a:p>
      </dgm:t>
    </dgm:pt>
    <dgm:pt modelId="{F8037E0A-EDD0-45C4-8BED-11DCA550AF0E}" type="pres">
      <dgm:prSet presAssocID="{727CDF66-DDA0-4BF4-B9CC-F4D52F92EFED}" presName="connTx" presStyleLbl="parChTrans1D2" presStyleIdx="1" presStyleCnt="4"/>
      <dgm:spPr/>
      <dgm:t>
        <a:bodyPr/>
        <a:lstStyle/>
        <a:p>
          <a:endParaRPr lang="en-US"/>
        </a:p>
      </dgm:t>
    </dgm:pt>
    <dgm:pt modelId="{15DAD883-4177-4D27-B8AF-0392794C41CB}" type="pres">
      <dgm:prSet presAssocID="{24C539AD-6BC5-4E74-82A9-E8180D6A60D9}" presName="node" presStyleLbl="node1" presStyleIdx="1" presStyleCnt="4" custScaleX="178345" custScaleY="100486" custRadScaleRad="73108" custRadScaleInc="-13790">
        <dgm:presLayoutVars>
          <dgm:bulletEnabled val="1"/>
        </dgm:presLayoutVars>
      </dgm:prSet>
      <dgm:spPr/>
      <dgm:t>
        <a:bodyPr/>
        <a:lstStyle/>
        <a:p>
          <a:endParaRPr lang="en-US"/>
        </a:p>
      </dgm:t>
    </dgm:pt>
    <dgm:pt modelId="{190EFA18-8F4E-49F0-B2CD-572E2920968F}" type="pres">
      <dgm:prSet presAssocID="{85CE0842-363B-4330-A632-B31A27092E24}" presName="Name9" presStyleLbl="parChTrans1D2" presStyleIdx="2" presStyleCnt="4"/>
      <dgm:spPr/>
      <dgm:t>
        <a:bodyPr/>
        <a:lstStyle/>
        <a:p>
          <a:endParaRPr lang="en-US"/>
        </a:p>
      </dgm:t>
    </dgm:pt>
    <dgm:pt modelId="{939E728C-9B5F-45D5-8F3B-3C4B18AAD1A4}" type="pres">
      <dgm:prSet presAssocID="{85CE0842-363B-4330-A632-B31A27092E24}" presName="connTx" presStyleLbl="parChTrans1D2" presStyleIdx="2" presStyleCnt="4"/>
      <dgm:spPr/>
      <dgm:t>
        <a:bodyPr/>
        <a:lstStyle/>
        <a:p>
          <a:endParaRPr lang="en-US"/>
        </a:p>
      </dgm:t>
    </dgm:pt>
    <dgm:pt modelId="{4E613120-9A99-422B-A0B9-70F42803BCA8}" type="pres">
      <dgm:prSet presAssocID="{22B7B45E-BAAD-4BC4-9ECE-53672C64E0C0}" presName="node" presStyleLbl="node1" presStyleIdx="2" presStyleCnt="4" custScaleX="170250" custScaleY="87606" custRadScaleRad="67977" custRadScaleInc="-2312">
        <dgm:presLayoutVars>
          <dgm:bulletEnabled val="1"/>
        </dgm:presLayoutVars>
      </dgm:prSet>
      <dgm:spPr/>
      <dgm:t>
        <a:bodyPr/>
        <a:lstStyle/>
        <a:p>
          <a:endParaRPr lang="en-US"/>
        </a:p>
      </dgm:t>
    </dgm:pt>
    <dgm:pt modelId="{5FD807B2-C576-461E-A5D7-6559E11AA4FA}" type="pres">
      <dgm:prSet presAssocID="{D2A7D337-7C9D-46D4-BDC7-6F9DCCCD9D90}" presName="Name9" presStyleLbl="parChTrans1D2" presStyleIdx="3" presStyleCnt="4"/>
      <dgm:spPr/>
      <dgm:t>
        <a:bodyPr/>
        <a:lstStyle/>
        <a:p>
          <a:endParaRPr lang="en-US"/>
        </a:p>
      </dgm:t>
    </dgm:pt>
    <dgm:pt modelId="{98550ED5-34C5-455D-9058-88776EE74C18}" type="pres">
      <dgm:prSet presAssocID="{D2A7D337-7C9D-46D4-BDC7-6F9DCCCD9D90}" presName="connTx" presStyleLbl="parChTrans1D2" presStyleIdx="3" presStyleCnt="4"/>
      <dgm:spPr/>
      <dgm:t>
        <a:bodyPr/>
        <a:lstStyle/>
        <a:p>
          <a:endParaRPr lang="en-US"/>
        </a:p>
      </dgm:t>
    </dgm:pt>
    <dgm:pt modelId="{5AD38E38-7343-4735-B3C4-53AC5683D626}" type="pres">
      <dgm:prSet presAssocID="{25A5A276-32BD-4DC5-8A7D-700542FFB24A}" presName="node" presStyleLbl="node1" presStyleIdx="3" presStyleCnt="4" custScaleX="149738" custScaleY="99973" custRadScaleRad="157900" custRadScaleInc="-59251">
        <dgm:presLayoutVars>
          <dgm:bulletEnabled val="1"/>
        </dgm:presLayoutVars>
      </dgm:prSet>
      <dgm:spPr/>
      <dgm:t>
        <a:bodyPr/>
        <a:lstStyle/>
        <a:p>
          <a:endParaRPr lang="en-US"/>
        </a:p>
      </dgm:t>
    </dgm:pt>
  </dgm:ptLst>
  <dgm:cxnLst>
    <dgm:cxn modelId="{74EFE685-0F14-4847-B3B5-8378A1F3E342}" type="presOf" srcId="{4513BE75-4614-4D70-B8C0-CA3C93343525}" destId="{6972DF4B-07BB-4D2D-A5DD-F6419534B93D}" srcOrd="0" destOrd="0" presId="urn:microsoft.com/office/officeart/2005/8/layout/radial1"/>
    <dgm:cxn modelId="{0C487935-36F2-4923-A3BC-B58F9D3010B4}" srcId="{8AF61CDA-8596-4DEF-8C9C-54F2F65400B8}" destId="{24C539AD-6BC5-4E74-82A9-E8180D6A60D9}" srcOrd="1" destOrd="0" parTransId="{727CDF66-DDA0-4BF4-B9CC-F4D52F92EFED}" sibTransId="{96A60721-B456-40BF-9C7C-4F037AE3DC11}"/>
    <dgm:cxn modelId="{B588A1F0-749D-44DF-B7A4-0628A0367528}" type="presOf" srcId="{020FE577-15F3-4B0A-955B-9101565CAC9B}" destId="{BDA09DA7-14FA-45F7-9A54-7CA0E95F416D}" srcOrd="0" destOrd="0" presId="urn:microsoft.com/office/officeart/2005/8/layout/radial1"/>
    <dgm:cxn modelId="{8064CF8A-1C35-4342-AA9F-D09629150CA4}" srcId="{20A75052-12C1-4672-BBF7-D0558E280793}" destId="{8AF61CDA-8596-4DEF-8C9C-54F2F65400B8}" srcOrd="0" destOrd="0" parTransId="{452DD5CD-EDB1-4E2B-BD97-F09D6E86988D}" sibTransId="{0ECDD2FF-B474-44E8-9220-919B3436C5D1}"/>
    <dgm:cxn modelId="{D4EC1110-62E8-4E57-B1E9-A4E6F03A452A}" type="presOf" srcId="{727CDF66-DDA0-4BF4-B9CC-F4D52F92EFED}" destId="{F8037E0A-EDD0-45C4-8BED-11DCA550AF0E}" srcOrd="1" destOrd="0" presId="urn:microsoft.com/office/officeart/2005/8/layout/radial1"/>
    <dgm:cxn modelId="{E4877C4C-2142-4C92-A751-9DD8E7720575}" type="presOf" srcId="{22B7B45E-BAAD-4BC4-9ECE-53672C64E0C0}" destId="{4E613120-9A99-422B-A0B9-70F42803BCA8}" srcOrd="0" destOrd="0" presId="urn:microsoft.com/office/officeart/2005/8/layout/radial1"/>
    <dgm:cxn modelId="{109D683C-8D0D-4C14-A66C-9E2100E4EAF1}" type="presOf" srcId="{24C539AD-6BC5-4E74-82A9-E8180D6A60D9}" destId="{15DAD883-4177-4D27-B8AF-0392794C41CB}" srcOrd="0" destOrd="0" presId="urn:microsoft.com/office/officeart/2005/8/layout/radial1"/>
    <dgm:cxn modelId="{9804937E-C4F1-43F7-9683-96E8E74038D4}" type="presOf" srcId="{85CE0842-363B-4330-A632-B31A27092E24}" destId="{939E728C-9B5F-45D5-8F3B-3C4B18AAD1A4}" srcOrd="1" destOrd="0" presId="urn:microsoft.com/office/officeart/2005/8/layout/radial1"/>
    <dgm:cxn modelId="{2E38EDC7-EC7B-49EB-9AF2-BEF52A3F44D1}" type="presOf" srcId="{4513BE75-4614-4D70-B8C0-CA3C93343525}" destId="{D212ED95-EB18-44EE-B190-5A14A62D119C}" srcOrd="1" destOrd="0" presId="urn:microsoft.com/office/officeart/2005/8/layout/radial1"/>
    <dgm:cxn modelId="{92BF5443-6BE6-4E97-90F3-8340B72FE575}" srcId="{8AF61CDA-8596-4DEF-8C9C-54F2F65400B8}" destId="{25A5A276-32BD-4DC5-8A7D-700542FFB24A}" srcOrd="3" destOrd="0" parTransId="{D2A7D337-7C9D-46D4-BDC7-6F9DCCCD9D90}" sibTransId="{A6152F5A-A5C1-42F7-89AC-AFC5A0C261CA}"/>
    <dgm:cxn modelId="{EFB79343-7207-43C6-8B05-053031BFDB07}" type="presOf" srcId="{D2A7D337-7C9D-46D4-BDC7-6F9DCCCD9D90}" destId="{98550ED5-34C5-455D-9058-88776EE74C18}" srcOrd="1" destOrd="0" presId="urn:microsoft.com/office/officeart/2005/8/layout/radial1"/>
    <dgm:cxn modelId="{01D748D0-B9DB-4F35-B1A0-BD83E424E4CA}" srcId="{8AF61CDA-8596-4DEF-8C9C-54F2F65400B8}" destId="{22B7B45E-BAAD-4BC4-9ECE-53672C64E0C0}" srcOrd="2" destOrd="0" parTransId="{85CE0842-363B-4330-A632-B31A27092E24}" sibTransId="{02AFAD28-A50B-41F9-BDDF-85001A886DC7}"/>
    <dgm:cxn modelId="{5DAD1CA7-0565-4E48-B72E-EF27C0B2ADAE}" type="presOf" srcId="{20A75052-12C1-4672-BBF7-D0558E280793}" destId="{35766D4F-8776-44F0-BB3A-1CAE661AFBA0}" srcOrd="0" destOrd="0" presId="urn:microsoft.com/office/officeart/2005/8/layout/radial1"/>
    <dgm:cxn modelId="{760B38D7-55EF-4708-8EE0-6E7B00AC2A7B}" srcId="{8AF61CDA-8596-4DEF-8C9C-54F2F65400B8}" destId="{020FE577-15F3-4B0A-955B-9101565CAC9B}" srcOrd="0" destOrd="0" parTransId="{4513BE75-4614-4D70-B8C0-CA3C93343525}" sibTransId="{7A38624C-5934-442D-A56D-5A0D5A6CEC16}"/>
    <dgm:cxn modelId="{93F1A967-DA09-4F32-AEA3-E74888012E60}" type="presOf" srcId="{727CDF66-DDA0-4BF4-B9CC-F4D52F92EFED}" destId="{ABEACE2C-030D-4509-88F4-3E8BC1E5C5C8}" srcOrd="0" destOrd="0" presId="urn:microsoft.com/office/officeart/2005/8/layout/radial1"/>
    <dgm:cxn modelId="{3E46C0F3-E19F-4A51-9C53-24A373651D43}" type="presOf" srcId="{85CE0842-363B-4330-A632-B31A27092E24}" destId="{190EFA18-8F4E-49F0-B2CD-572E2920968F}" srcOrd="0" destOrd="0" presId="urn:microsoft.com/office/officeart/2005/8/layout/radial1"/>
    <dgm:cxn modelId="{EF563375-603B-4E9C-91A0-6A9E022BF7F2}" type="presOf" srcId="{8AF61CDA-8596-4DEF-8C9C-54F2F65400B8}" destId="{884718E2-066A-4DC7-B0EC-F46E2D4F246B}" srcOrd="0" destOrd="0" presId="urn:microsoft.com/office/officeart/2005/8/layout/radial1"/>
    <dgm:cxn modelId="{C007D882-A161-4135-9F71-A6F3C5B71827}" type="presOf" srcId="{D2A7D337-7C9D-46D4-BDC7-6F9DCCCD9D90}" destId="{5FD807B2-C576-461E-A5D7-6559E11AA4FA}" srcOrd="0" destOrd="0" presId="urn:microsoft.com/office/officeart/2005/8/layout/radial1"/>
    <dgm:cxn modelId="{0F9BF8A7-9BC5-43B5-A613-E936802E9205}" type="presOf" srcId="{25A5A276-32BD-4DC5-8A7D-700542FFB24A}" destId="{5AD38E38-7343-4735-B3C4-53AC5683D626}" srcOrd="0" destOrd="0" presId="urn:microsoft.com/office/officeart/2005/8/layout/radial1"/>
    <dgm:cxn modelId="{16D7C7AA-A287-4C20-A5AF-A1DE2C002237}" type="presParOf" srcId="{35766D4F-8776-44F0-BB3A-1CAE661AFBA0}" destId="{884718E2-066A-4DC7-B0EC-F46E2D4F246B}" srcOrd="0" destOrd="0" presId="urn:microsoft.com/office/officeart/2005/8/layout/radial1"/>
    <dgm:cxn modelId="{D04114E8-67D0-4F21-A352-5F503E09F6C9}" type="presParOf" srcId="{35766D4F-8776-44F0-BB3A-1CAE661AFBA0}" destId="{6972DF4B-07BB-4D2D-A5DD-F6419534B93D}" srcOrd="1" destOrd="0" presId="urn:microsoft.com/office/officeart/2005/8/layout/radial1"/>
    <dgm:cxn modelId="{FE1B5BE7-93B5-4CD8-8230-9A83BEDAEBEB}" type="presParOf" srcId="{6972DF4B-07BB-4D2D-A5DD-F6419534B93D}" destId="{D212ED95-EB18-44EE-B190-5A14A62D119C}" srcOrd="0" destOrd="0" presId="urn:microsoft.com/office/officeart/2005/8/layout/radial1"/>
    <dgm:cxn modelId="{61A4B6E2-6B89-474E-BA29-9F61CE426265}" type="presParOf" srcId="{35766D4F-8776-44F0-BB3A-1CAE661AFBA0}" destId="{BDA09DA7-14FA-45F7-9A54-7CA0E95F416D}" srcOrd="2" destOrd="0" presId="urn:microsoft.com/office/officeart/2005/8/layout/radial1"/>
    <dgm:cxn modelId="{A2CB5FA0-0E7E-4255-8B39-AD0773EB6A58}" type="presParOf" srcId="{35766D4F-8776-44F0-BB3A-1CAE661AFBA0}" destId="{ABEACE2C-030D-4509-88F4-3E8BC1E5C5C8}" srcOrd="3" destOrd="0" presId="urn:microsoft.com/office/officeart/2005/8/layout/radial1"/>
    <dgm:cxn modelId="{3CCB05E2-C3CD-4AB5-87D7-CA33DF3C2C94}" type="presParOf" srcId="{ABEACE2C-030D-4509-88F4-3E8BC1E5C5C8}" destId="{F8037E0A-EDD0-45C4-8BED-11DCA550AF0E}" srcOrd="0" destOrd="0" presId="urn:microsoft.com/office/officeart/2005/8/layout/radial1"/>
    <dgm:cxn modelId="{E210D794-08EE-4D22-98D2-05C6521A3135}" type="presParOf" srcId="{35766D4F-8776-44F0-BB3A-1CAE661AFBA0}" destId="{15DAD883-4177-4D27-B8AF-0392794C41CB}" srcOrd="4" destOrd="0" presId="urn:microsoft.com/office/officeart/2005/8/layout/radial1"/>
    <dgm:cxn modelId="{97625F94-09D4-4F85-970F-F3B3F16F49F7}" type="presParOf" srcId="{35766D4F-8776-44F0-BB3A-1CAE661AFBA0}" destId="{190EFA18-8F4E-49F0-B2CD-572E2920968F}" srcOrd="5" destOrd="0" presId="urn:microsoft.com/office/officeart/2005/8/layout/radial1"/>
    <dgm:cxn modelId="{2B265402-9E7F-4A64-A527-C8D78FB455F2}" type="presParOf" srcId="{190EFA18-8F4E-49F0-B2CD-572E2920968F}" destId="{939E728C-9B5F-45D5-8F3B-3C4B18AAD1A4}" srcOrd="0" destOrd="0" presId="urn:microsoft.com/office/officeart/2005/8/layout/radial1"/>
    <dgm:cxn modelId="{880FD928-A07C-437A-8564-FBA1DE580ACC}" type="presParOf" srcId="{35766D4F-8776-44F0-BB3A-1CAE661AFBA0}" destId="{4E613120-9A99-422B-A0B9-70F42803BCA8}" srcOrd="6" destOrd="0" presId="urn:microsoft.com/office/officeart/2005/8/layout/radial1"/>
    <dgm:cxn modelId="{EBC53469-24BB-417D-9989-799758564998}" type="presParOf" srcId="{35766D4F-8776-44F0-BB3A-1CAE661AFBA0}" destId="{5FD807B2-C576-461E-A5D7-6559E11AA4FA}" srcOrd="7" destOrd="0" presId="urn:microsoft.com/office/officeart/2005/8/layout/radial1"/>
    <dgm:cxn modelId="{806370FD-4B2E-4BFB-B55B-12A182AE812E}" type="presParOf" srcId="{5FD807B2-C576-461E-A5D7-6559E11AA4FA}" destId="{98550ED5-34C5-455D-9058-88776EE74C18}" srcOrd="0" destOrd="0" presId="urn:microsoft.com/office/officeart/2005/8/layout/radial1"/>
    <dgm:cxn modelId="{B58859F0-0265-4502-9594-59CFE9B28FE5}" type="presParOf" srcId="{35766D4F-8776-44F0-BB3A-1CAE661AFBA0}" destId="{5AD38E38-7343-4735-B3C4-53AC5683D62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718E2-066A-4DC7-B0EC-F46E2D4F246B}">
      <dsp:nvSpPr>
        <dsp:cNvPr id="0" name=""/>
        <dsp:cNvSpPr/>
      </dsp:nvSpPr>
      <dsp:spPr>
        <a:xfrm>
          <a:off x="265960" y="651400"/>
          <a:ext cx="3009853" cy="24577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smtClean="0"/>
            <a:t>Trust and Authority in digital environment</a:t>
          </a:r>
          <a:endParaRPr lang="en-US" sz="2900" kern="1200" dirty="0"/>
        </a:p>
      </dsp:txBody>
      <dsp:txXfrm>
        <a:off x="706743" y="1011332"/>
        <a:ext cx="2128287" cy="1737908"/>
      </dsp:txXfrm>
    </dsp:sp>
    <dsp:sp modelId="{6972DF4B-07BB-4D2D-A5DD-F6419534B93D}">
      <dsp:nvSpPr>
        <dsp:cNvPr id="0" name=""/>
        <dsp:cNvSpPr/>
      </dsp:nvSpPr>
      <dsp:spPr>
        <a:xfrm rot="20452396">
          <a:off x="3138344" y="1276630"/>
          <a:ext cx="641989" cy="36189"/>
        </a:xfrm>
        <a:custGeom>
          <a:avLst/>
          <a:gdLst/>
          <a:ahLst/>
          <a:cxnLst/>
          <a:rect l="0" t="0" r="0" b="0"/>
          <a:pathLst>
            <a:path>
              <a:moveTo>
                <a:pt x="0" y="18094"/>
              </a:moveTo>
              <a:lnTo>
                <a:pt x="641989" y="180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3290" y="1278675"/>
        <a:ext cx="32099" cy="32099"/>
      </dsp:txXfrm>
    </dsp:sp>
    <dsp:sp modelId="{BDA09DA7-14FA-45F7-9A54-7CA0E95F416D}">
      <dsp:nvSpPr>
        <dsp:cNvPr id="0" name=""/>
        <dsp:cNvSpPr/>
      </dsp:nvSpPr>
      <dsp:spPr>
        <a:xfrm>
          <a:off x="3587076" y="131069"/>
          <a:ext cx="2432723" cy="1395034"/>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Phase 1: Scholarly communication</a:t>
          </a:r>
          <a:endParaRPr lang="en-US" sz="1800" kern="1200" dirty="0"/>
        </a:p>
      </dsp:txBody>
      <dsp:txXfrm>
        <a:off x="3943340" y="335367"/>
        <a:ext cx="1720195" cy="986438"/>
      </dsp:txXfrm>
    </dsp:sp>
    <dsp:sp modelId="{ABEACE2C-030D-4509-88F4-3E8BC1E5C5C8}">
      <dsp:nvSpPr>
        <dsp:cNvPr id="0" name=""/>
        <dsp:cNvSpPr/>
      </dsp:nvSpPr>
      <dsp:spPr>
        <a:xfrm rot="757089">
          <a:off x="3214112" y="2260818"/>
          <a:ext cx="674956" cy="36189"/>
        </a:xfrm>
        <a:custGeom>
          <a:avLst/>
          <a:gdLst/>
          <a:ahLst/>
          <a:cxnLst/>
          <a:rect l="0" t="0" r="0" b="0"/>
          <a:pathLst>
            <a:path>
              <a:moveTo>
                <a:pt x="0" y="18094"/>
              </a:moveTo>
              <a:lnTo>
                <a:pt x="674956" y="180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4716" y="2262039"/>
        <a:ext cx="33747" cy="33747"/>
      </dsp:txXfrm>
    </dsp:sp>
    <dsp:sp modelId="{15DAD883-4177-4D27-B8AF-0392794C41CB}">
      <dsp:nvSpPr>
        <dsp:cNvPr id="0" name=""/>
        <dsp:cNvSpPr/>
      </dsp:nvSpPr>
      <dsp:spPr>
        <a:xfrm>
          <a:off x="3784380" y="1867112"/>
          <a:ext cx="2732296" cy="15394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t>Phase 2:</a:t>
          </a:r>
        </a:p>
        <a:p>
          <a:pPr lvl="0" algn="ctr" defTabSz="800100">
            <a:lnSpc>
              <a:spcPct val="90000"/>
            </a:lnSpc>
            <a:spcBef>
              <a:spcPct val="0"/>
            </a:spcBef>
            <a:spcAft>
              <a:spcPct val="35000"/>
            </a:spcAft>
          </a:pPr>
          <a:r>
            <a:rPr lang="en-US" sz="1800" kern="1200" smtClean="0"/>
            <a:t>Communication outside academia </a:t>
          </a:r>
          <a:endParaRPr lang="en-US" sz="1800" kern="1200" dirty="0"/>
        </a:p>
      </dsp:txBody>
      <dsp:txXfrm>
        <a:off x="4184515" y="2092563"/>
        <a:ext cx="1932026" cy="1088572"/>
      </dsp:txXfrm>
    </dsp:sp>
    <dsp:sp modelId="{190EFA18-8F4E-49F0-B2CD-572E2920968F}">
      <dsp:nvSpPr>
        <dsp:cNvPr id="0" name=""/>
        <dsp:cNvSpPr/>
      </dsp:nvSpPr>
      <dsp:spPr>
        <a:xfrm rot="2956762">
          <a:off x="2486911" y="3193232"/>
          <a:ext cx="859371" cy="36189"/>
        </a:xfrm>
        <a:custGeom>
          <a:avLst/>
          <a:gdLst/>
          <a:ahLst/>
          <a:cxnLst/>
          <a:rect l="0" t="0" r="0" b="0"/>
          <a:pathLst>
            <a:path>
              <a:moveTo>
                <a:pt x="0" y="18094"/>
              </a:moveTo>
              <a:lnTo>
                <a:pt x="859371" y="180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5112" y="3189842"/>
        <a:ext cx="42968" cy="42968"/>
      </dsp:txXfrm>
    </dsp:sp>
    <dsp:sp modelId="{4E613120-9A99-422B-A0B9-70F42803BCA8}">
      <dsp:nvSpPr>
        <dsp:cNvPr id="0" name=""/>
        <dsp:cNvSpPr/>
      </dsp:nvSpPr>
      <dsp:spPr>
        <a:xfrm>
          <a:off x="2420920" y="3479492"/>
          <a:ext cx="2608278" cy="134214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Phase 3: Communication in </a:t>
          </a:r>
          <a:r>
            <a:rPr lang="en-US" sz="1800" kern="1200" dirty="0" smtClean="0"/>
            <a:t>other </a:t>
          </a:r>
          <a:r>
            <a:rPr lang="en-US" sz="1800" kern="1200" dirty="0" smtClean="0"/>
            <a:t>countries</a:t>
          </a:r>
          <a:endParaRPr lang="en-US" sz="1800" kern="1200" dirty="0"/>
        </a:p>
      </dsp:txBody>
      <dsp:txXfrm>
        <a:off x="2802893" y="3676045"/>
        <a:ext cx="1844332" cy="949042"/>
      </dsp:txXfrm>
    </dsp:sp>
    <dsp:sp modelId="{5FD807B2-C576-461E-A5D7-6559E11AA4FA}">
      <dsp:nvSpPr>
        <dsp:cNvPr id="0" name=""/>
        <dsp:cNvSpPr/>
      </dsp:nvSpPr>
      <dsp:spPr>
        <a:xfrm rot="6300138">
          <a:off x="1205691" y="3249487"/>
          <a:ext cx="386821" cy="36189"/>
        </a:xfrm>
        <a:custGeom>
          <a:avLst/>
          <a:gdLst/>
          <a:ahLst/>
          <a:cxnLst/>
          <a:rect l="0" t="0" r="0" b="0"/>
          <a:pathLst>
            <a:path>
              <a:moveTo>
                <a:pt x="0" y="18094"/>
              </a:moveTo>
              <a:lnTo>
                <a:pt x="386821" y="180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89431" y="3257911"/>
        <a:ext cx="19341" cy="19341"/>
      </dsp:txXfrm>
    </dsp:sp>
    <dsp:sp modelId="{5AD38E38-7343-4735-B3C4-53AC5683D626}">
      <dsp:nvSpPr>
        <dsp:cNvPr id="0" name=""/>
        <dsp:cNvSpPr/>
      </dsp:nvSpPr>
      <dsp:spPr>
        <a:xfrm>
          <a:off x="0" y="3442428"/>
          <a:ext cx="2294028" cy="15316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t>Phase 4: Mobile communication</a:t>
          </a:r>
          <a:endParaRPr lang="en-US" sz="1800" kern="1200" dirty="0"/>
        </a:p>
      </dsp:txBody>
      <dsp:txXfrm>
        <a:off x="335953" y="3666728"/>
        <a:ext cx="1622122" cy="108301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42B2B-2F3F-4B1D-B7F2-A0B537646BF7}" type="datetimeFigureOut">
              <a:rPr lang="en-US" smtClean="0"/>
              <a:t>8/12/2013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87173-2F02-41AA-B500-CA5842505C10}" type="slidenum">
              <a:rPr lang="en-US" smtClean="0"/>
              <a:t>‹#›</a:t>
            </a:fld>
            <a:endParaRPr lang="en-US"/>
          </a:p>
        </p:txBody>
      </p:sp>
    </p:spTree>
    <p:extLst>
      <p:ext uri="{BB962C8B-B14F-4D97-AF65-F5344CB8AC3E}">
        <p14:creationId xmlns:p14="http://schemas.microsoft.com/office/powerpoint/2010/main" val="6262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a:t>
            </a:r>
            <a:endParaRPr lang="en-US" dirty="0"/>
          </a:p>
        </p:txBody>
      </p:sp>
      <p:sp>
        <p:nvSpPr>
          <p:cNvPr id="4" name="Slide Number Placeholder 3"/>
          <p:cNvSpPr>
            <a:spLocks noGrp="1"/>
          </p:cNvSpPr>
          <p:nvPr>
            <p:ph type="sldNum" sz="quarter" idx="10"/>
          </p:nvPr>
        </p:nvSpPr>
        <p:spPr/>
        <p:txBody>
          <a:bodyPr/>
          <a:lstStyle/>
          <a:p>
            <a:fld id="{683F5FB8-56C8-41EE-AF31-22C76BF24C46}"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Traditional</a:t>
            </a:r>
            <a:r>
              <a:rPr lang="en-US" baseline="0" dirty="0" smtClean="0"/>
              <a:t> metrics: They use metrics more often when publishing than when citing/reading.  They become more important because the university often uses them when giving tenure/promotion credit.</a:t>
            </a:r>
          </a:p>
          <a:p>
            <a:pPr marL="171450" indent="-171450">
              <a:buFont typeface="Arial" pitchFamily="34" charset="0"/>
              <a:buChar char="•"/>
            </a:pPr>
            <a:r>
              <a:rPr lang="en-US" baseline="0" dirty="0" smtClean="0"/>
              <a:t>Often researchers care less about the trustworthiness of the journal and more about if it will help them get tenure.  Older researchers are more likely to publish in more “innovative” journals/sources because they do not need tenure.</a:t>
            </a:r>
          </a:p>
          <a:p>
            <a:pPr marL="171450" indent="-171450">
              <a:buFont typeface="Arial" pitchFamily="34" charset="0"/>
              <a:buChar char="•"/>
            </a:pPr>
            <a:r>
              <a:rPr lang="en-US" baseline="0" dirty="0" smtClean="0"/>
              <a:t>Audience: Who will read the article?  They want to publish in a journal that has the intended audience, but they admitted that sometimes tenure-requirements can interfere (would chose tenure over audience normally).</a:t>
            </a:r>
          </a:p>
          <a:p>
            <a:pPr marL="171450" indent="-171450">
              <a:buFont typeface="Arial" pitchFamily="34" charset="0"/>
              <a:buChar char="•"/>
            </a:pPr>
            <a:r>
              <a:rPr lang="en-US" baseline="0" dirty="0" smtClean="0"/>
              <a:t>Likelihood of getting published: Want to publish in top-tiered journal  but less chance of getting published, so go down the list until you get to a more likely journal. There can be too much competition in the top journals.</a:t>
            </a:r>
            <a:endParaRPr lang="en-US" dirty="0"/>
          </a:p>
        </p:txBody>
      </p:sp>
      <p:sp>
        <p:nvSpPr>
          <p:cNvPr id="4" name="Slide Number Placeholder 3"/>
          <p:cNvSpPr>
            <a:spLocks noGrp="1"/>
          </p:cNvSpPr>
          <p:nvPr>
            <p:ph type="sldNum" sz="quarter" idx="10"/>
          </p:nvPr>
        </p:nvSpPr>
        <p:spPr/>
        <p:txBody>
          <a:bodyPr/>
          <a:lstStyle/>
          <a:p>
            <a:fld id="{41287173-2F02-41AA-B500-CA5842505C10}" type="slidenum">
              <a:rPr lang="en-US" smtClean="0"/>
              <a:t>11</a:t>
            </a:fld>
            <a:endParaRPr lang="en-US"/>
          </a:p>
        </p:txBody>
      </p:sp>
    </p:spTree>
    <p:extLst>
      <p:ext uri="{BB962C8B-B14F-4D97-AF65-F5344CB8AC3E}">
        <p14:creationId xmlns:p14="http://schemas.microsoft.com/office/powerpoint/2010/main" val="152416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supposed</a:t>
            </a:r>
            <a:r>
              <a:rPr lang="en-US" baseline="0" dirty="0" smtClean="0"/>
              <a:t> to represent that there is a give and take with determining trust. It is not a perfect system but you have to weigh what is more important.  E.g. well-known author in poor journal or unknown author in high IF journal)</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12</a:t>
            </a:fld>
            <a:endParaRPr lang="en-US"/>
          </a:p>
        </p:txBody>
      </p:sp>
    </p:spTree>
    <p:extLst>
      <p:ext uri="{BB962C8B-B14F-4D97-AF65-F5344CB8AC3E}">
        <p14:creationId xmlns:p14="http://schemas.microsoft.com/office/powerpoint/2010/main" val="26128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87173-2F02-41AA-B500-CA5842505C10}" type="slidenum">
              <a:rPr lang="en-US" smtClean="0"/>
              <a:t>13</a:t>
            </a:fld>
            <a:endParaRPr lang="en-US"/>
          </a:p>
        </p:txBody>
      </p:sp>
    </p:spTree>
    <p:extLst>
      <p:ext uri="{BB962C8B-B14F-4D97-AF65-F5344CB8AC3E}">
        <p14:creationId xmlns:p14="http://schemas.microsoft.com/office/powerpoint/2010/main" val="269942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Altmetrics</a:t>
            </a:r>
            <a:r>
              <a:rPr lang="en-US" baseline="0" dirty="0" smtClean="0"/>
              <a:t> were not  mentioned in the US—may be because of our questioning.</a:t>
            </a:r>
          </a:p>
          <a:p>
            <a:r>
              <a:rPr lang="en-US" baseline="0" dirty="0" smtClean="0"/>
              <a:t>This slide is based on the UK focus group summary.</a:t>
            </a:r>
          </a:p>
          <a:p>
            <a:endParaRPr lang="en-US" baseline="0" dirty="0" smtClean="0"/>
          </a:p>
          <a:p>
            <a:r>
              <a:rPr lang="en-US" baseline="0" dirty="0" smtClean="0"/>
              <a:t>Skeptical: Just  because someone views an article doesn’t mean they think it is quality/trustworthy.</a:t>
            </a:r>
          </a:p>
          <a:p>
            <a:endParaRPr lang="en-US" baseline="0" dirty="0" smtClean="0"/>
          </a:p>
          <a:p>
            <a:r>
              <a:rPr lang="en-US" baseline="0" dirty="0" smtClean="0"/>
              <a:t>On a positive note: participants do like metrics like downloads, page views, etc. that can be quickly understood.  So maybe altmetrics will “catch on”.</a:t>
            </a:r>
          </a:p>
          <a:p>
            <a:r>
              <a:rPr lang="en-US" baseline="0" dirty="0" smtClean="0"/>
              <a:t>A couple of US interviewees said they liked seeing the number of downloads/viewings of their article in OA journals like </a:t>
            </a:r>
            <a:r>
              <a:rPr lang="en-US" baseline="0" dirty="0" err="1" smtClean="0"/>
              <a:t>PLoS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1287173-2F02-41AA-B500-CA5842505C10}" type="slidenum">
              <a:rPr lang="en-US" smtClean="0"/>
              <a:t>14</a:t>
            </a:fld>
            <a:endParaRPr lang="en-US"/>
          </a:p>
        </p:txBody>
      </p:sp>
    </p:spTree>
    <p:extLst>
      <p:ext uri="{BB962C8B-B14F-4D97-AF65-F5344CB8AC3E}">
        <p14:creationId xmlns:p14="http://schemas.microsoft.com/office/powerpoint/2010/main" val="226223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this quote sums</a:t>
            </a:r>
            <a:r>
              <a:rPr lang="en-US" baseline="0" dirty="0" smtClean="0"/>
              <a:t> up a lot of the comments we received.  </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15</a:t>
            </a:fld>
            <a:endParaRPr lang="en-US"/>
          </a:p>
        </p:txBody>
      </p:sp>
    </p:spTree>
    <p:extLst>
      <p:ext uri="{BB962C8B-B14F-4D97-AF65-F5344CB8AC3E}">
        <p14:creationId xmlns:p14="http://schemas.microsoft.com/office/powerpoint/2010/main" val="143623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are also more cynical as they get older.</a:t>
            </a:r>
            <a:r>
              <a:rPr lang="en-US" baseline="0" dirty="0" smtClean="0"/>
              <a:t>  They see the politics and competition that can interfere with academic pursuits. </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16</a:t>
            </a:fld>
            <a:endParaRPr lang="en-US"/>
          </a:p>
        </p:txBody>
      </p:sp>
    </p:spTree>
    <p:extLst>
      <p:ext uri="{BB962C8B-B14F-4D97-AF65-F5344CB8AC3E}">
        <p14:creationId xmlns:p14="http://schemas.microsoft.com/office/powerpoint/2010/main" val="343022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thoughts are not necessarily true statements</a:t>
            </a:r>
            <a:r>
              <a:rPr lang="en-US" baseline="0" dirty="0" smtClean="0"/>
              <a:t> but shows the confusion around OA.</a:t>
            </a:r>
          </a:p>
          <a:p>
            <a:endParaRPr lang="en-US" baseline="0" dirty="0" smtClean="0"/>
          </a:p>
          <a:p>
            <a:r>
              <a:rPr lang="en-US" baseline="0" dirty="0" smtClean="0"/>
              <a:t>If OA had peer-review system that would increase the trust in it.  OA would also benefit if tenure/promotion gave credit for OA publications.</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17</a:t>
            </a:fld>
            <a:endParaRPr lang="en-US"/>
          </a:p>
        </p:txBody>
      </p:sp>
    </p:spTree>
    <p:extLst>
      <p:ext uri="{BB962C8B-B14F-4D97-AF65-F5344CB8AC3E}">
        <p14:creationId xmlns:p14="http://schemas.microsoft.com/office/powerpoint/2010/main" val="3005304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spcBef>
                <a:spcPct val="0"/>
              </a:spcBef>
            </a:pPr>
            <a:r>
              <a:rPr lang="en-US" b="0" dirty="0" smtClean="0"/>
              <a:t>How often do you read, view, or participate in each of the following electronic or social media tools for work</a:t>
            </a:r>
            <a:r>
              <a:rPr lang="en-US" b="0" baseline="0" dirty="0" smtClean="0"/>
              <a:t> </a:t>
            </a:r>
            <a:r>
              <a:rPr lang="en-US" b="0" dirty="0" smtClean="0"/>
              <a:t>related purposes?</a:t>
            </a:r>
          </a:p>
          <a:p>
            <a:pPr marL="171450" indent="-171450" algn="l" eaLnBrk="1" hangingPunct="1">
              <a:spcBef>
                <a:spcPct val="0"/>
              </a:spcBef>
              <a:buFont typeface="Arial" pitchFamily="34" charset="0"/>
              <a:buChar char="•"/>
            </a:pPr>
            <a:r>
              <a:rPr lang="en-US" b="0" dirty="0" smtClean="0"/>
              <a:t>Blogs</a:t>
            </a:r>
          </a:p>
          <a:p>
            <a:pPr marL="171450" indent="-171450" algn="l" eaLnBrk="1" hangingPunct="1">
              <a:spcBef>
                <a:spcPct val="0"/>
              </a:spcBef>
              <a:buFont typeface="Arial" pitchFamily="34" charset="0"/>
              <a:buChar char="•"/>
            </a:pPr>
            <a:r>
              <a:rPr lang="en-US" b="0" dirty="0" err="1" smtClean="0"/>
              <a:t>Youtube</a:t>
            </a:r>
            <a:r>
              <a:rPr lang="en-US" b="0" dirty="0" smtClean="0"/>
              <a:t>/Video</a:t>
            </a:r>
          </a:p>
          <a:p>
            <a:pPr marL="171450" indent="-171450" algn="l" eaLnBrk="1" hangingPunct="1">
              <a:spcBef>
                <a:spcPct val="0"/>
              </a:spcBef>
              <a:buFont typeface="Arial" pitchFamily="34" charset="0"/>
              <a:buChar char="•"/>
            </a:pPr>
            <a:r>
              <a:rPr lang="en-US" b="0" dirty="0" smtClean="0"/>
              <a:t>RSS Feeds</a:t>
            </a:r>
          </a:p>
          <a:p>
            <a:pPr marL="171450" indent="-171450" algn="l" eaLnBrk="1" hangingPunct="1">
              <a:spcBef>
                <a:spcPct val="0"/>
              </a:spcBef>
              <a:buFont typeface="Arial" pitchFamily="34" charset="0"/>
              <a:buChar char="•"/>
            </a:pPr>
            <a:r>
              <a:rPr lang="en-US" b="0" dirty="0" smtClean="0"/>
              <a:t>Twitter</a:t>
            </a:r>
          </a:p>
          <a:p>
            <a:pPr marL="171450" indent="-171450" algn="l" eaLnBrk="1" hangingPunct="1">
              <a:spcBef>
                <a:spcPct val="0"/>
              </a:spcBef>
              <a:buFont typeface="Arial" pitchFamily="34" charset="0"/>
              <a:buChar char="•"/>
            </a:pPr>
            <a:r>
              <a:rPr lang="en-US" b="0" dirty="0" smtClean="0"/>
              <a:t>User Comments in Online Articles</a:t>
            </a:r>
          </a:p>
          <a:p>
            <a:pPr marL="171450" indent="-171450" algn="l" eaLnBrk="1" hangingPunct="1">
              <a:spcBef>
                <a:spcPct val="0"/>
              </a:spcBef>
              <a:buFont typeface="Arial" pitchFamily="34" charset="0"/>
              <a:buChar char="•"/>
            </a:pPr>
            <a:r>
              <a:rPr lang="en-US" b="0" dirty="0" smtClean="0"/>
              <a:t>Podcasts</a:t>
            </a:r>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E4B62-1941-4AEE-A66A-394199A6692E}" type="slidenum">
              <a:rPr lang="en-US" smtClean="0">
                <a:ea typeface="ＭＳ Ｐゴシック" pitchFamily="34" charset="-128"/>
              </a:rPr>
              <a:pPr fontAlgn="base">
                <a:spcBef>
                  <a:spcPct val="0"/>
                </a:spcBef>
                <a:spcAft>
                  <a:spcPct val="0"/>
                </a:spcAft>
                <a:defRPr/>
              </a:pPr>
              <a:t>18</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But the specific type they use varies quite a bit. Blogs, videos, and user comments are the most commonly read or watched.</a:t>
            </a:r>
          </a:p>
          <a:p>
            <a:pPr eaLnBrk="1" hangingPunct="1">
              <a:spcBef>
                <a:spcPct val="0"/>
              </a:spcBef>
            </a:pPr>
            <a:endParaRPr lang="en-US" dirty="0" smtClean="0"/>
          </a:p>
          <a:p>
            <a:pPr eaLnBrk="1" hangingPunct="1">
              <a:spcBef>
                <a:spcPct val="0"/>
              </a:spcBef>
            </a:pPr>
            <a:r>
              <a:rPr lang="en-US" dirty="0" smtClean="0"/>
              <a:t>“How often do you read, view, or participate in each of the following electronic or social media tools for work related purposes:” (Rank from Daily to Never; these percentages include those ranked daily, weekly, monthly or occasionally)</a:t>
            </a:r>
          </a:p>
          <a:p>
            <a:pPr eaLnBrk="1" hangingPunct="1">
              <a:spcBef>
                <a:spcPct val="0"/>
              </a:spcBef>
            </a:pPr>
            <a:endParaRPr lang="en-US" dirty="0" smtClean="0"/>
          </a:p>
          <a:p>
            <a:pPr eaLnBrk="1" hangingPunct="1">
              <a:spcBef>
                <a:spcPct val="0"/>
              </a:spcBef>
            </a:pPr>
            <a:r>
              <a:rPr lang="en-US" dirty="0" smtClean="0"/>
              <a:t>Some of the other answers included: e-mail and research websites.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2FD8FC-1FA1-456E-96C7-FFE0563FBEB4}" type="slidenum">
              <a:rPr lang="en-US" smtClean="0">
                <a:ea typeface="ＭＳ Ｐゴシック" pitchFamily="34" charset="-128"/>
              </a:rPr>
              <a:pPr fontAlgn="base">
                <a:spcBef>
                  <a:spcPct val="0"/>
                </a:spcBef>
                <a:spcAft>
                  <a:spcPct val="0"/>
                </a:spcAft>
                <a:defRPr/>
              </a:pPr>
              <a:t>19</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Of those top 3 the use is pretty infrequent, with 60-70% of faculty saying they use these top 3 only occasionally. Daily or weekly use is most common with blogs, about a quarter say they use blogs at least weekly.</a:t>
            </a:r>
          </a:p>
          <a:p>
            <a:pPr eaLnBrk="1" hangingPunct="1"/>
            <a:endParaRPr lang="en-US" dirty="0" smtClean="0"/>
          </a:p>
          <a:p>
            <a:pPr eaLnBrk="1" hangingPunct="1"/>
            <a:r>
              <a:rPr lang="en-US" dirty="0" smtClean="0"/>
              <a:t>[These 3 tools are the most commonly used]</a:t>
            </a:r>
          </a:p>
        </p:txBody>
      </p:sp>
      <p:sp>
        <p:nvSpPr>
          <p:cNvPr id="4" name="Slide Number Placeholder 3"/>
          <p:cNvSpPr>
            <a:spLocks noGrp="1"/>
          </p:cNvSpPr>
          <p:nvPr>
            <p:ph type="sldNum" sz="quarter" idx="10"/>
          </p:nvPr>
        </p:nvSpPr>
        <p:spPr/>
        <p:txBody>
          <a:bodyPr/>
          <a:lstStyle/>
          <a:p>
            <a:pPr>
              <a:defRPr/>
            </a:pPr>
            <a:fld id="{CA263605-BCF8-4BE2-A312-0A085F16FBCA}"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dirty="0" smtClean="0"/>
              <a:t>search engines and gateway services now allow academics to choose information based on access, speed, and visibility rather than established metrics of quality.</a:t>
            </a:r>
          </a:p>
          <a:p>
            <a:pPr>
              <a:buFont typeface="Arial" pitchFamily="34" charset="0"/>
              <a:buNone/>
            </a:pPr>
            <a:r>
              <a:rPr lang="en-US" sz="1200" dirty="0" smtClean="0"/>
              <a:t>AND</a:t>
            </a:r>
          </a:p>
          <a:p>
            <a:pPr>
              <a:buFont typeface="Arial" pitchFamily="34" charset="0"/>
              <a:buChar char="•"/>
            </a:pPr>
            <a:r>
              <a:rPr lang="en-US" sz="1200" dirty="0" smtClean="0"/>
              <a:t> Social media increases communication between researchers and has the potential to challenge established channels,</a:t>
            </a:r>
            <a:r>
              <a:rPr lang="en-US" sz="1200" baseline="0" dirty="0" smtClean="0"/>
              <a:t> so we set out to study how academics assign trust to all types of </a:t>
            </a:r>
            <a:r>
              <a:rPr lang="en-US" sz="1200" baseline="0" dirty="0" err="1" smtClean="0"/>
              <a:t>intormation</a:t>
            </a:r>
            <a:r>
              <a:rPr lang="en-US" sz="1200" baseline="0" dirty="0" smtClean="0"/>
              <a:t> and how these assignments of trust may be changing.</a:t>
            </a:r>
            <a:endParaRPr lang="en-US" sz="1200" dirty="0" smtClean="0"/>
          </a:p>
          <a:p>
            <a:pPr>
              <a:buFont typeface="Arial" pitchFamily="34" charset="0"/>
              <a:buChar char="•"/>
            </a:pPr>
            <a:endParaRPr lang="en-US" sz="1200" dirty="0" smtClean="0"/>
          </a:p>
          <a:p>
            <a:r>
              <a:rPr lang="en-US" dirty="0" smtClean="0"/>
              <a:t>We</a:t>
            </a:r>
            <a:r>
              <a:rPr lang="en-US" baseline="0" dirty="0" smtClean="0"/>
              <a:t> also set out to discover how academics make choices and how they decide to spend their time seeking, selecting, citing and disseminating scholarly content and how they think that has changed.</a:t>
            </a:r>
            <a:endParaRPr lang="en-US" dirty="0"/>
          </a:p>
        </p:txBody>
      </p:sp>
      <p:sp>
        <p:nvSpPr>
          <p:cNvPr id="4" name="Slide Number Placeholder 3"/>
          <p:cNvSpPr>
            <a:spLocks noGrp="1"/>
          </p:cNvSpPr>
          <p:nvPr>
            <p:ph type="sldNum" sz="quarter" idx="10"/>
          </p:nvPr>
        </p:nvSpPr>
        <p:spPr/>
        <p:txBody>
          <a:bodyPr/>
          <a:lstStyle/>
          <a:p>
            <a:fld id="{683F5FB8-56C8-41EE-AF31-22C76BF24C46}" type="slidenum">
              <a:rPr lang="en-US" smtClean="0"/>
              <a:pPr/>
              <a:t>3</a:t>
            </a:fld>
            <a:endParaRPr lang="en-US" dirty="0"/>
          </a:p>
        </p:txBody>
      </p:sp>
    </p:spTree>
    <p:extLst>
      <p:ext uri="{BB962C8B-B14F-4D97-AF65-F5344CB8AC3E}">
        <p14:creationId xmlns:p14="http://schemas.microsoft.com/office/powerpoint/2010/main" val="309019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(social networking was not asked about in the UK)</a:t>
            </a:r>
          </a:p>
        </p:txBody>
      </p:sp>
      <p:sp>
        <p:nvSpPr>
          <p:cNvPr id="4" name="Slide Number Placeholder 3"/>
          <p:cNvSpPr>
            <a:spLocks noGrp="1"/>
          </p:cNvSpPr>
          <p:nvPr>
            <p:ph type="sldNum" sz="quarter" idx="10"/>
          </p:nvPr>
        </p:nvSpPr>
        <p:spPr/>
        <p:txBody>
          <a:bodyPr/>
          <a:lstStyle/>
          <a:p>
            <a:pPr>
              <a:defRPr/>
            </a:pPr>
            <a:fld id="{CA263605-BCF8-4BE2-A312-0A085F16FBC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often connect</a:t>
            </a:r>
            <a:r>
              <a:rPr lang="en-US" baseline="0" dirty="0" smtClean="0"/>
              <a:t> to people they know in real life rather than connect with new people on Facebook, </a:t>
            </a:r>
            <a:r>
              <a:rPr lang="en-US" baseline="0" dirty="0" err="1" smtClean="0"/>
              <a:t>linkedin</a:t>
            </a:r>
            <a:r>
              <a:rPr lang="en-US" baseline="0" dirty="0" smtClean="0"/>
              <a:t>, etc.</a:t>
            </a:r>
          </a:p>
          <a:p>
            <a:endParaRPr lang="en-US" baseline="0" dirty="0" smtClean="0"/>
          </a:p>
          <a:p>
            <a:r>
              <a:rPr lang="en-US" baseline="0" dirty="0" smtClean="0"/>
              <a:t>More people trust Wikipedia (but would never cite it).</a:t>
            </a:r>
          </a:p>
          <a:p>
            <a:endParaRPr lang="en-US" baseline="0" dirty="0" smtClean="0"/>
          </a:p>
          <a:p>
            <a:r>
              <a:rPr lang="en-US" baseline="0" dirty="0" smtClean="0"/>
              <a:t>Logos on slide:</a:t>
            </a:r>
          </a:p>
          <a:p>
            <a:r>
              <a:rPr lang="en-US" baseline="0" dirty="0" smtClean="0"/>
              <a:t>Academic.edu (navy blue)</a:t>
            </a:r>
          </a:p>
          <a:p>
            <a:r>
              <a:rPr lang="en-US" baseline="0" dirty="0" smtClean="0"/>
              <a:t>Twitter (blue bird)</a:t>
            </a:r>
          </a:p>
          <a:p>
            <a:r>
              <a:rPr lang="en-US" baseline="0" dirty="0" smtClean="0"/>
              <a:t>Facebook (blue f)</a:t>
            </a:r>
          </a:p>
          <a:p>
            <a:r>
              <a:rPr lang="en-US" baseline="0" dirty="0" smtClean="0"/>
              <a:t>Blogger (orange square left “b”)</a:t>
            </a:r>
          </a:p>
          <a:p>
            <a:r>
              <a:rPr lang="en-US" baseline="0" dirty="0" smtClean="0"/>
              <a:t>LinkedIn (blue in)</a:t>
            </a:r>
          </a:p>
          <a:p>
            <a:r>
              <a:rPr lang="en-US" baseline="0" dirty="0" smtClean="0"/>
              <a:t>RSS feed (orange right)</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23</a:t>
            </a:fld>
            <a:endParaRPr lang="en-US"/>
          </a:p>
        </p:txBody>
      </p:sp>
    </p:spTree>
    <p:extLst>
      <p:ext uri="{BB962C8B-B14F-4D97-AF65-F5344CB8AC3E}">
        <p14:creationId xmlns:p14="http://schemas.microsoft.com/office/powerpoint/2010/main" val="108854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24</a:t>
            </a:fld>
            <a:endParaRPr lang="en-US"/>
          </a:p>
        </p:txBody>
      </p:sp>
    </p:spTree>
    <p:extLst>
      <p:ext uri="{BB962C8B-B14F-4D97-AF65-F5344CB8AC3E}">
        <p14:creationId xmlns:p14="http://schemas.microsoft.com/office/powerpoint/2010/main" val="318621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F5FB8-56C8-41EE-AF31-22C76BF24C46}"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F5FB8-56C8-41EE-AF31-22C76BF24C46}"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I will tell you about some of the results from the ongoing interviews and completed focus groups, but I am also going to interweave in todays presentation findings from my recent surveys of reading patterns among academics. These are ongoing studies for a long time, most recently done in the UK, US, and Australia</a:t>
            </a:r>
            <a:r>
              <a:rPr lang="en-US" dirty="0" smtClean="0"/>
              <a:t>. In these</a:t>
            </a:r>
            <a:r>
              <a:rPr lang="en-US" baseline="0" dirty="0" smtClean="0"/>
              <a:t> studies we look at reading patterns mostly (where readings are found, what is read, outcomes and use and value). Here we have a picture of change as well and these studies provide some context to the interviews and focus groups.</a:t>
            </a:r>
          </a:p>
          <a:p>
            <a:pPr marL="228600" indent="-228600">
              <a:buNone/>
            </a:pPr>
            <a:r>
              <a:rPr lang="en-US" dirty="0" smtClean="0"/>
              <a:t>So,</a:t>
            </a:r>
            <a:r>
              <a:rPr lang="en-US" baseline="0" dirty="0" smtClean="0"/>
              <a:t> I will cover overall reading patterns and trust in the past and today then focus in on the 3 most commonly mentioned themes in the focus groups: 1) impact factor; 2) social medial; 3) open access. </a:t>
            </a:r>
            <a:endParaRPr lang="en-US" dirty="0" smtClean="0"/>
          </a:p>
          <a:p>
            <a:pPr marL="228600" indent="-22860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3F5FB8-56C8-41EE-AF31-22C76BF24C46}"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This represents a big investment in time. </a:t>
            </a:r>
          </a:p>
          <a:p>
            <a:r>
              <a:rPr lang="en-US" baseline="0" dirty="0" smtClean="0"/>
              <a:t>Of course this varies by subject discipline—medical academic staff read many more articles (average of 44 in Australia) and Humanities academic staff many more books (average 13 in Australia). Australia respondents have more medical faculty…</a:t>
            </a:r>
          </a:p>
          <a:p>
            <a:r>
              <a:rPr lang="en-US" b="1" baseline="0" dirty="0" smtClean="0"/>
              <a:t>UK Totals:</a:t>
            </a:r>
          </a:p>
          <a:p>
            <a:r>
              <a:rPr lang="en-US" baseline="0" dirty="0" smtClean="0"/>
              <a:t>Articles: 22/month; Book: 7/month; Other: 10/month</a:t>
            </a:r>
          </a:p>
          <a:p>
            <a:r>
              <a:rPr lang="en-US" b="1" dirty="0" smtClean="0"/>
              <a:t>US totals:</a:t>
            </a:r>
          </a:p>
          <a:p>
            <a:r>
              <a:rPr lang="en-US" dirty="0" smtClean="0"/>
              <a:t>Articles: 21/month; Books: 7/month; Other: 10/month</a:t>
            </a:r>
          </a:p>
          <a:p>
            <a:r>
              <a:rPr lang="en-US" b="1" dirty="0" smtClean="0"/>
              <a:t>AU totals:</a:t>
            </a:r>
          </a:p>
          <a:p>
            <a:r>
              <a:rPr lang="en-US" dirty="0" smtClean="0"/>
              <a:t>Articles 25/month; Books:</a:t>
            </a:r>
            <a:r>
              <a:rPr lang="en-US" baseline="0" dirty="0" smtClean="0"/>
              <a:t> 7/month; Other: 8/month</a:t>
            </a:r>
            <a:endParaRPr lang="en-US" dirty="0" smtClean="0"/>
          </a:p>
          <a:p>
            <a:r>
              <a:rPr lang="en-US" b="1" dirty="0" smtClean="0"/>
              <a:t>ALL (Combined) totals:</a:t>
            </a:r>
          </a:p>
          <a:p>
            <a:r>
              <a:rPr lang="en-US" dirty="0" smtClean="0"/>
              <a:t>Articles: 23/month; Books: 7/month; Other: 10/month</a:t>
            </a:r>
          </a:p>
          <a:p>
            <a:endParaRPr lang="en-US" dirty="0" smtClean="0"/>
          </a:p>
          <a:p>
            <a:r>
              <a:rPr lang="en-US" dirty="0" smtClean="0"/>
              <a:t>All (Combined)</a:t>
            </a:r>
            <a:r>
              <a:rPr lang="en-US" baseline="0" dirty="0" smtClean="0"/>
              <a:t> Annual Totals:</a:t>
            </a:r>
          </a:p>
          <a:p>
            <a:r>
              <a:rPr lang="en-US" baseline="0" dirty="0" smtClean="0"/>
              <a:t>Articles: 276</a:t>
            </a:r>
          </a:p>
          <a:p>
            <a:r>
              <a:rPr lang="en-US" baseline="0" dirty="0" smtClean="0"/>
              <a:t>Books: 84</a:t>
            </a:r>
          </a:p>
          <a:p>
            <a:r>
              <a:rPr lang="en-US" baseline="0" dirty="0" smtClean="0"/>
              <a:t>Other Publications: 120</a:t>
            </a:r>
          </a:p>
          <a:p>
            <a:r>
              <a:rPr lang="en-US" baseline="0" dirty="0" smtClean="0"/>
              <a:t>(Total scholarly reading per year is 480)</a:t>
            </a:r>
            <a:endParaRPr lang="en-US" dirty="0" smtClean="0"/>
          </a:p>
          <a:p>
            <a:endParaRPr lang="en-US" dirty="0" smtClean="0"/>
          </a:p>
          <a:p>
            <a:r>
              <a:rPr lang="en-US" dirty="0" smtClean="0"/>
              <a:t>AU Annual Totals:</a:t>
            </a:r>
          </a:p>
          <a:p>
            <a:r>
              <a:rPr lang="en-US" dirty="0" smtClean="0"/>
              <a:t>Articles:</a:t>
            </a:r>
            <a:r>
              <a:rPr lang="en-US" baseline="0" dirty="0" smtClean="0"/>
              <a:t> 300</a:t>
            </a:r>
          </a:p>
          <a:p>
            <a:r>
              <a:rPr lang="en-US" baseline="0" dirty="0" smtClean="0"/>
              <a:t>Books: 84</a:t>
            </a:r>
          </a:p>
          <a:p>
            <a:r>
              <a:rPr lang="en-US" baseline="0" dirty="0" smtClean="0"/>
              <a:t>Other Publications: 96</a:t>
            </a:r>
          </a:p>
          <a:p>
            <a:r>
              <a:rPr lang="en-US" baseline="0" dirty="0" smtClean="0"/>
              <a:t>(Total scholarly reading per year is 480)</a:t>
            </a:r>
            <a:endParaRPr lang="en-US" dirty="0" smtClean="0"/>
          </a:p>
          <a:p>
            <a:endParaRPr lang="en-US" dirty="0" smtClean="0"/>
          </a:p>
          <a:p>
            <a:r>
              <a:rPr lang="en-US" dirty="0" smtClean="0"/>
              <a:t>US Annual totals: </a:t>
            </a:r>
          </a:p>
          <a:p>
            <a:r>
              <a:rPr lang="en-US" dirty="0" smtClean="0"/>
              <a:t>Articles: 252</a:t>
            </a:r>
          </a:p>
          <a:p>
            <a:r>
              <a:rPr lang="en-US" dirty="0" smtClean="0"/>
              <a:t>Books: 84</a:t>
            </a:r>
          </a:p>
          <a:p>
            <a:r>
              <a:rPr lang="en-US" dirty="0" smtClean="0"/>
              <a:t>Other Publications: 120</a:t>
            </a:r>
          </a:p>
          <a:p>
            <a:r>
              <a:rPr lang="en-US" dirty="0" smtClean="0"/>
              <a:t>(Total scholarly reading per year is 456)</a:t>
            </a:r>
          </a:p>
          <a:p>
            <a:endParaRPr lang="en-US" dirty="0" smtClean="0"/>
          </a:p>
          <a:p>
            <a:r>
              <a:rPr lang="en-US" dirty="0" smtClean="0"/>
              <a:t>UK Annual</a:t>
            </a:r>
            <a:r>
              <a:rPr lang="en-US" baseline="0" dirty="0" smtClean="0"/>
              <a:t> totals:</a:t>
            </a:r>
          </a:p>
          <a:p>
            <a:r>
              <a:rPr lang="en-US" baseline="0" dirty="0" smtClean="0"/>
              <a:t>Articles: 264</a:t>
            </a:r>
          </a:p>
          <a:p>
            <a:r>
              <a:rPr lang="en-US" baseline="0" dirty="0" smtClean="0"/>
              <a:t>Books: 84</a:t>
            </a:r>
          </a:p>
          <a:p>
            <a:r>
              <a:rPr lang="en-US" baseline="0" dirty="0" smtClean="0"/>
              <a:t>Other Publications: 120</a:t>
            </a:r>
          </a:p>
          <a:p>
            <a:r>
              <a:rPr lang="en-US" baseline="0" dirty="0" smtClean="0"/>
              <a:t>(Total scholarly reading per year is 468)</a:t>
            </a:r>
            <a:endParaRPr lang="en-US" dirty="0" smtClean="0"/>
          </a:p>
          <a:p>
            <a:pPr rtl="0" eaLnBrk="1" fontAlgn="t" latinLnBrk="0" hangingPunct="1"/>
            <a:r>
              <a:rPr lang="en-US" dirty="0"/>
              <a:t>Varies by discipline (UK, UIUC)</a:t>
            </a:r>
          </a:p>
          <a:p>
            <a:pPr rtl="0" eaLnBrk="1" fontAlgn="t" latinLnBrk="0" hangingPunct="1"/>
            <a:r>
              <a:rPr lang="en-US" dirty="0"/>
              <a:t>Sciences</a:t>
            </a:r>
          </a:p>
          <a:p>
            <a:pPr rtl="0" eaLnBrk="1" fontAlgn="t" latinLnBrk="0" hangingPunct="1"/>
            <a:r>
              <a:rPr lang="en-US" dirty="0"/>
              <a:t>27</a:t>
            </a:r>
          </a:p>
          <a:p>
            <a:pPr rtl="0" eaLnBrk="1" fontAlgn="t" latinLnBrk="0" hangingPunct="1"/>
            <a:r>
              <a:rPr lang="en-US" dirty="0"/>
              <a:t>33</a:t>
            </a:r>
          </a:p>
          <a:p>
            <a:pPr rtl="0" eaLnBrk="1" fontAlgn="t" latinLnBrk="0" hangingPunct="1"/>
            <a:r>
              <a:rPr lang="en-US" dirty="0"/>
              <a:t>Engineering/Technology</a:t>
            </a:r>
          </a:p>
          <a:p>
            <a:pPr rtl="0" eaLnBrk="1" fontAlgn="t" latinLnBrk="0" hangingPunct="1"/>
            <a:r>
              <a:rPr lang="en-US" dirty="0"/>
              <a:t>28</a:t>
            </a:r>
          </a:p>
          <a:p>
            <a:pPr rtl="0" eaLnBrk="1" fontAlgn="t" latinLnBrk="0" hangingPunct="1"/>
            <a:r>
              <a:rPr lang="en-US" dirty="0"/>
              <a:t>21</a:t>
            </a:r>
          </a:p>
          <a:p>
            <a:pPr rtl="0" eaLnBrk="1" fontAlgn="t" latinLnBrk="0" hangingPunct="1"/>
            <a:r>
              <a:rPr lang="en-US" dirty="0"/>
              <a:t>Medical Science/Health</a:t>
            </a:r>
          </a:p>
          <a:p>
            <a:pPr rtl="0" eaLnBrk="1" fontAlgn="t" latinLnBrk="0" hangingPunct="1"/>
            <a:r>
              <a:rPr lang="en-US" dirty="0"/>
              <a:t>31</a:t>
            </a:r>
          </a:p>
          <a:p>
            <a:pPr rtl="0" eaLnBrk="1" fontAlgn="t" latinLnBrk="0" hangingPunct="1"/>
            <a:r>
              <a:rPr lang="en-US" dirty="0"/>
              <a:t>44</a:t>
            </a:r>
          </a:p>
          <a:p>
            <a:pPr rtl="0" eaLnBrk="1" fontAlgn="t" latinLnBrk="0" hangingPunct="1"/>
            <a:r>
              <a:rPr lang="en-US" dirty="0"/>
              <a:t>Humanities</a:t>
            </a:r>
          </a:p>
          <a:p>
            <a:pPr rtl="0" eaLnBrk="1" fontAlgn="t" latinLnBrk="0" hangingPunct="1"/>
            <a:r>
              <a:rPr lang="en-US" dirty="0"/>
              <a:t>28</a:t>
            </a:r>
          </a:p>
          <a:p>
            <a:pPr rtl="0" eaLnBrk="1" fontAlgn="t" latinLnBrk="0" hangingPunct="1"/>
            <a:r>
              <a:rPr lang="en-US" dirty="0"/>
              <a:t>22</a:t>
            </a:r>
          </a:p>
          <a:p>
            <a:pPr rtl="0" eaLnBrk="1" fontAlgn="t" latinLnBrk="0" hangingPunct="1"/>
            <a:r>
              <a:rPr lang="en-US" dirty="0"/>
              <a:t>Social Sciences</a:t>
            </a:r>
          </a:p>
          <a:p>
            <a:pPr rtl="0" eaLnBrk="1" fontAlgn="t" latinLnBrk="0" hangingPunct="1"/>
            <a:r>
              <a:rPr lang="en-US" dirty="0"/>
              <a:t>21</a:t>
            </a:r>
          </a:p>
          <a:p>
            <a:pPr rtl="0" eaLnBrk="1" fontAlgn="t" latinLnBrk="0" hangingPunct="1"/>
            <a:r>
              <a:rPr lang="en-US" dirty="0"/>
              <a:t>20</a:t>
            </a:r>
          </a:p>
          <a:p>
            <a:endParaRPr lang="en-US" dirty="0"/>
          </a:p>
        </p:txBody>
      </p:sp>
      <p:sp>
        <p:nvSpPr>
          <p:cNvPr id="4" name="Slide Number Placeholder 3"/>
          <p:cNvSpPr>
            <a:spLocks noGrp="1"/>
          </p:cNvSpPr>
          <p:nvPr>
            <p:ph type="sldNum" sz="quarter" idx="10"/>
          </p:nvPr>
        </p:nvSpPr>
        <p:spPr/>
        <p:txBody>
          <a:bodyPr/>
          <a:lstStyle/>
          <a:p>
            <a:fld id="{59E02304-1510-4FC2-9C20-F1D21684F1D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Excludes</a:t>
            </a:r>
            <a:r>
              <a:rPr lang="en-US" baseline="0" dirty="0" smtClean="0"/>
              <a:t> outliers and humanities. 298 in the UK, 283 in the UIUC to date</a:t>
            </a:r>
            <a:endParaRPr lang="en-US" dirty="0"/>
          </a:p>
        </p:txBody>
      </p:sp>
      <p:sp>
        <p:nvSpPr>
          <p:cNvPr id="4" name="Slide Number Placeholder 3"/>
          <p:cNvSpPr>
            <a:spLocks noGrp="1"/>
          </p:cNvSpPr>
          <p:nvPr>
            <p:ph type="sldNum" sz="quarter" idx="10"/>
          </p:nvPr>
        </p:nvSpPr>
        <p:spPr/>
        <p:txBody>
          <a:bodyPr/>
          <a:lstStyle/>
          <a:p>
            <a:fld id="{68111CB4-F7F3-4A44-82E5-7DD80A152AA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focus groups several themes emerged. They will read many things they “trust” that they would never cite (e.g. Wikipedia).  There are politics</a:t>
            </a:r>
            <a:r>
              <a:rPr lang="en-US" baseline="0" dirty="0" smtClean="0"/>
              <a:t> and other factors influencing what they cite and where they publish. You cite to protect yourself and add “trustworthiness” to your publication, and publish where it will best help your career or where you can get published.</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8</a:t>
            </a:fld>
            <a:endParaRPr lang="en-US"/>
          </a:p>
        </p:txBody>
      </p:sp>
    </p:spTree>
    <p:extLst>
      <p:ext uri="{BB962C8B-B14F-4D97-AF65-F5344CB8AC3E}">
        <p14:creationId xmlns:p14="http://schemas.microsoft.com/office/powerpoint/2010/main" val="303302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determine trustworthiness use many clues</a:t>
            </a:r>
            <a:endParaRPr lang="en-US" dirty="0"/>
          </a:p>
        </p:txBody>
      </p:sp>
      <p:sp>
        <p:nvSpPr>
          <p:cNvPr id="4" name="Slide Number Placeholder 3"/>
          <p:cNvSpPr>
            <a:spLocks noGrp="1"/>
          </p:cNvSpPr>
          <p:nvPr>
            <p:ph type="sldNum" sz="quarter" idx="10"/>
          </p:nvPr>
        </p:nvSpPr>
        <p:spPr/>
        <p:txBody>
          <a:bodyPr/>
          <a:lstStyle/>
          <a:p>
            <a:fld id="{05F9B23C-F827-48F1-854B-F2B86DBCB7D7}" type="slidenum">
              <a:rPr lang="en-US" smtClean="0"/>
              <a:t>9</a:t>
            </a:fld>
            <a:endParaRPr lang="en-US"/>
          </a:p>
        </p:txBody>
      </p:sp>
    </p:spTree>
    <p:extLst>
      <p:ext uri="{BB962C8B-B14F-4D97-AF65-F5344CB8AC3E}">
        <p14:creationId xmlns:p14="http://schemas.microsoft.com/office/powerpoint/2010/main" val="303302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five reasons why participants</a:t>
            </a:r>
            <a:r>
              <a:rPr lang="en-US" baseline="0" dirty="0" smtClean="0"/>
              <a:t> thought a source was trustworthy based on interviews (42 US).</a:t>
            </a:r>
          </a:p>
          <a:p>
            <a:endParaRPr lang="en-US" baseline="0" dirty="0" smtClean="0"/>
          </a:p>
          <a:p>
            <a:r>
              <a:rPr lang="en-US" baseline="0" dirty="0" smtClean="0"/>
              <a:t>Other reasons can include:</a:t>
            </a:r>
          </a:p>
          <a:p>
            <a:r>
              <a:rPr lang="en-US" baseline="0" dirty="0" smtClean="0"/>
              <a:t>Reviewer/editor recommended it.</a:t>
            </a:r>
          </a:p>
          <a:p>
            <a:r>
              <a:rPr lang="en-US" baseline="0" dirty="0" smtClean="0"/>
              <a:t>Cited a lot</a:t>
            </a:r>
          </a:p>
          <a:p>
            <a:r>
              <a:rPr lang="en-US" baseline="0" dirty="0" smtClean="0"/>
              <a:t>Agenda free</a:t>
            </a:r>
          </a:p>
          <a:p>
            <a:r>
              <a:rPr lang="en-US" baseline="0" dirty="0" smtClean="0"/>
              <a:t>Author/co-author wrote it</a:t>
            </a:r>
          </a:p>
          <a:p>
            <a:r>
              <a:rPr lang="en-US" baseline="0" dirty="0" smtClean="0"/>
              <a:t>Found it in an authoritative/trustworthy source</a:t>
            </a:r>
          </a:p>
          <a:p>
            <a:endParaRPr lang="en-US" baseline="0" dirty="0" smtClean="0"/>
          </a:p>
          <a:p>
            <a:r>
              <a:rPr lang="en-US" baseline="0" dirty="0" smtClean="0"/>
              <a:t>Rarely cite because:</a:t>
            </a:r>
          </a:p>
          <a:p>
            <a:r>
              <a:rPr lang="en-US" baseline="0" dirty="0" smtClean="0"/>
              <a:t>Convincing alternative argument</a:t>
            </a:r>
          </a:p>
          <a:p>
            <a:r>
              <a:rPr lang="en-US" baseline="0" dirty="0" smtClean="0"/>
              <a:t>Informal source</a:t>
            </a:r>
          </a:p>
          <a:p>
            <a:r>
              <a:rPr lang="en-US" baseline="0" dirty="0" smtClean="0"/>
              <a:t>Known website</a:t>
            </a:r>
            <a:endParaRPr lang="en-US" dirty="0"/>
          </a:p>
        </p:txBody>
      </p:sp>
      <p:sp>
        <p:nvSpPr>
          <p:cNvPr id="4" name="Slide Number Placeholder 3"/>
          <p:cNvSpPr>
            <a:spLocks noGrp="1"/>
          </p:cNvSpPr>
          <p:nvPr>
            <p:ph type="sldNum" sz="quarter" idx="10"/>
          </p:nvPr>
        </p:nvSpPr>
        <p:spPr/>
        <p:txBody>
          <a:bodyPr/>
          <a:lstStyle/>
          <a:p>
            <a:fld id="{41287173-2F02-41AA-B500-CA5842505C10}" type="slidenum">
              <a:rPr lang="en-US" smtClean="0"/>
              <a:t>10</a:t>
            </a:fld>
            <a:endParaRPr lang="en-US"/>
          </a:p>
        </p:txBody>
      </p:sp>
    </p:spTree>
    <p:extLst>
      <p:ext uri="{BB962C8B-B14F-4D97-AF65-F5344CB8AC3E}">
        <p14:creationId xmlns:p14="http://schemas.microsoft.com/office/powerpoint/2010/main" val="119207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96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44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5836B757-1343-4AFF-8E04-3207F53B5291}" type="datetimeFigureOut">
              <a:rPr lang="en-US" smtClean="0"/>
              <a:t>8/12/2013</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248963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31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7543800" cy="3995737"/>
          </a:xfrm>
        </p:spPr>
        <p:txBody>
          <a:bodyPr/>
          <a:lstStyle/>
          <a:p>
            <a:pPr lvl="0"/>
            <a:r>
              <a:rPr lang="en-US" noProof="0" smtClean="0"/>
              <a:t>Click icon to add chart</a:t>
            </a:r>
          </a:p>
        </p:txBody>
      </p:sp>
    </p:spTree>
    <p:extLst>
      <p:ext uri="{BB962C8B-B14F-4D97-AF65-F5344CB8AC3E}">
        <p14:creationId xmlns:p14="http://schemas.microsoft.com/office/powerpoint/2010/main" val="384236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36B757-1343-4AFF-8E04-3207F53B5291}" type="datetimeFigureOut">
              <a:rPr lang="en-US" smtClean="0"/>
              <a:t>8/12/2013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3B1EF4-AE56-42BA-9BE0-612D48E073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p:cNvGrpSpPr>
            <a:grpSpLocks/>
          </p:cNvGrpSpPr>
          <p:nvPr/>
        </p:nvGrpSpPr>
        <p:grpSpPr bwMode="auto">
          <a:xfrm>
            <a:off x="4648200" y="6096000"/>
            <a:ext cx="3810000" cy="547688"/>
            <a:chOff x="4648200" y="6267450"/>
            <a:chExt cx="3810000" cy="547360"/>
          </a:xfrm>
        </p:grpSpPr>
        <p:pic>
          <p:nvPicPr>
            <p:cNvPr id="5"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6"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303312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8"/>
          <p:cNvGrpSpPr>
            <a:grpSpLocks/>
          </p:cNvGrpSpPr>
          <p:nvPr/>
        </p:nvGrpSpPr>
        <p:grpSpPr bwMode="auto">
          <a:xfrm>
            <a:off x="4648200" y="6096000"/>
            <a:ext cx="3810000" cy="547688"/>
            <a:chOff x="4648200" y="6267450"/>
            <a:chExt cx="3810000" cy="547360"/>
          </a:xfrm>
        </p:grpSpPr>
        <p:pic>
          <p:nvPicPr>
            <p:cNvPr id="6"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7"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9" name="Footer Placeholder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10"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324388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8"/>
          <p:cNvGrpSpPr>
            <a:grpSpLocks/>
          </p:cNvGrpSpPr>
          <p:nvPr/>
        </p:nvGrpSpPr>
        <p:grpSpPr bwMode="auto">
          <a:xfrm>
            <a:off x="4648200" y="6096000"/>
            <a:ext cx="3810000" cy="547688"/>
            <a:chOff x="4648200" y="6267450"/>
            <a:chExt cx="3810000" cy="547360"/>
          </a:xfrm>
        </p:grpSpPr>
        <p:pic>
          <p:nvPicPr>
            <p:cNvPr id="8"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9"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11"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12"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29739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6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4648200" y="6096000"/>
            <a:ext cx="3810000" cy="547688"/>
            <a:chOff x="4648200" y="6267450"/>
            <a:chExt cx="3810000" cy="547360"/>
          </a:xfrm>
        </p:grpSpPr>
        <p:pic>
          <p:nvPicPr>
            <p:cNvPr id="6"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7"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9" name="Footer Placeholder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10"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353998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4648200" y="6096000"/>
            <a:ext cx="3810000" cy="547688"/>
            <a:chOff x="4648200" y="6267450"/>
            <a:chExt cx="3810000" cy="547360"/>
          </a:xfrm>
        </p:grpSpPr>
        <p:pic>
          <p:nvPicPr>
            <p:cNvPr id="6"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7"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9" name="Footer Placeholder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10"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18716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8"/>
          <p:cNvGrpSpPr>
            <a:grpSpLocks/>
          </p:cNvGrpSpPr>
          <p:nvPr/>
        </p:nvGrpSpPr>
        <p:grpSpPr bwMode="auto">
          <a:xfrm>
            <a:off x="4648200" y="6096000"/>
            <a:ext cx="3810000" cy="547688"/>
            <a:chOff x="4648200" y="6267450"/>
            <a:chExt cx="3810000" cy="547360"/>
          </a:xfrm>
        </p:grpSpPr>
        <p:pic>
          <p:nvPicPr>
            <p:cNvPr id="5"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6"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21051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4648200" y="6096000"/>
            <a:ext cx="3810000" cy="547688"/>
            <a:chOff x="4648200" y="6267450"/>
            <a:chExt cx="3810000" cy="547360"/>
          </a:xfrm>
        </p:grpSpPr>
        <p:pic>
          <p:nvPicPr>
            <p:cNvPr id="5" name="Picture 1" descr="UT Signature Horizontal"/>
            <p:cNvPicPr>
              <a:picLocks noChangeAspect="1" noChangeArrowheads="1"/>
            </p:cNvPicPr>
            <p:nvPr userDrawn="1"/>
          </p:nvPicPr>
          <p:blipFill>
            <a:blip r:embed="rId2" cstate="print"/>
            <a:srcRect/>
            <a:stretch>
              <a:fillRect/>
            </a:stretch>
          </p:blipFill>
          <p:spPr bwMode="auto">
            <a:xfrm>
              <a:off x="4648200" y="6267450"/>
              <a:ext cx="3810000" cy="285750"/>
            </a:xfrm>
            <a:prstGeom prst="rect">
              <a:avLst/>
            </a:prstGeom>
            <a:noFill/>
            <a:ln w="9525">
              <a:noFill/>
              <a:miter lim="800000"/>
              <a:headEnd/>
              <a:tailEnd/>
            </a:ln>
          </p:spPr>
        </p:pic>
        <p:sp>
          <p:nvSpPr>
            <p:cNvPr id="6" name="TextBox 9"/>
            <p:cNvSpPr txBox="1">
              <a:spLocks noChangeArrowheads="1"/>
            </p:cNvSpPr>
            <p:nvPr userDrawn="1"/>
          </p:nvSpPr>
          <p:spPr bwMode="auto">
            <a:xfrm>
              <a:off x="5078413" y="6553029"/>
              <a:ext cx="3379787" cy="26178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latin typeface="Arial" charset="0"/>
                <a:ea typeface="ＭＳ Ｐゴシック" pitchFamily="-16" charset="-128"/>
                <a:cs typeface="+mn-cs"/>
              </a:defRPr>
            </a:lvl1pPr>
          </a:lstStyle>
          <a:p>
            <a:fld id="{5836B757-1343-4AFF-8E04-3207F53B5291}" type="datetimeFigureOut">
              <a:rPr lang="en-US" smtClean="0"/>
              <a:t>8/12/2013</a:t>
            </a:fld>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latin typeface="Arial" charset="0"/>
                <a:ea typeface="ＭＳ Ｐゴシック" pitchFamily="-16" charset="-128"/>
                <a:cs typeface="+mn-cs"/>
              </a:defRPr>
            </a:lvl1pPr>
          </a:lstStyle>
          <a:p>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itchFamily="34" charset="0"/>
                <a:ea typeface="ＭＳ Ｐゴシック" charset="-128"/>
                <a:cs typeface="+mn-cs"/>
              </a:defRPr>
            </a:lvl1pPr>
          </a:lstStyle>
          <a:p>
            <a:fld id="{E33B1EF4-AE56-42BA-9BE0-612D48E073C2}" type="slidenum">
              <a:rPr lang="en-US" smtClean="0"/>
              <a:t>‹#›</a:t>
            </a:fld>
            <a:endParaRPr lang="en-US"/>
          </a:p>
        </p:txBody>
      </p:sp>
    </p:spTree>
    <p:extLst>
      <p:ext uri="{BB962C8B-B14F-4D97-AF65-F5344CB8AC3E}">
        <p14:creationId xmlns:p14="http://schemas.microsoft.com/office/powerpoint/2010/main" val="90725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8"/>
          <p:cNvGrpSpPr>
            <a:grpSpLocks/>
          </p:cNvGrpSpPr>
          <p:nvPr/>
        </p:nvGrpSpPr>
        <p:grpSpPr bwMode="auto">
          <a:xfrm>
            <a:off x="4648200" y="6096000"/>
            <a:ext cx="3810000" cy="546100"/>
            <a:chOff x="4648200" y="6267450"/>
            <a:chExt cx="3810000" cy="545773"/>
          </a:xfrm>
        </p:grpSpPr>
        <p:pic>
          <p:nvPicPr>
            <p:cNvPr id="1029" name="Picture 1" descr="UT Signature Horizontal"/>
            <p:cNvPicPr>
              <a:picLocks noChangeAspect="1" noChangeArrowheads="1"/>
            </p:cNvPicPr>
            <p:nvPr userDrawn="1"/>
          </p:nvPicPr>
          <p:blipFill>
            <a:blip r:embed="rId18" cstate="print"/>
            <a:srcRect/>
            <a:stretch>
              <a:fillRect/>
            </a:stretch>
          </p:blipFill>
          <p:spPr bwMode="auto">
            <a:xfrm>
              <a:off x="4648200" y="6267450"/>
              <a:ext cx="3810000" cy="285750"/>
            </a:xfrm>
            <a:prstGeom prst="rect">
              <a:avLst/>
            </a:prstGeom>
            <a:noFill/>
            <a:ln w="9525">
              <a:noFill/>
              <a:miter lim="800000"/>
              <a:headEnd/>
              <a:tailEnd/>
            </a:ln>
          </p:spPr>
        </p:pic>
        <p:sp>
          <p:nvSpPr>
            <p:cNvPr id="1030" name="TextBox 7"/>
            <p:cNvSpPr txBox="1">
              <a:spLocks noChangeArrowheads="1"/>
            </p:cNvSpPr>
            <p:nvPr userDrawn="1"/>
          </p:nvSpPr>
          <p:spPr bwMode="auto">
            <a:xfrm>
              <a:off x="5078413" y="6553029"/>
              <a:ext cx="3294062" cy="260194"/>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1100" b="1" smtClean="0">
                  <a:solidFill>
                    <a:prstClr val="black"/>
                  </a:solidFill>
                  <a:latin typeface="Times New Roman" pitchFamily="18" charset="0"/>
                  <a:cs typeface="Times New Roman" pitchFamily="18" charset="0"/>
                </a:rPr>
                <a:t>Center for Information and Communication Studies</a:t>
              </a:r>
            </a:p>
          </p:txBody>
        </p:sp>
      </p:grpSp>
    </p:spTree>
    <p:extLst>
      <p:ext uri="{BB962C8B-B14F-4D97-AF65-F5344CB8AC3E}">
        <p14:creationId xmlns:p14="http://schemas.microsoft.com/office/powerpoint/2010/main" val="3092963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a:defRPr>
      </a:lvl1pPr>
      <a:lvl2pPr algn="ctr" rtl="0" eaLnBrk="1" fontAlgn="base" hangingPunct="1">
        <a:spcBef>
          <a:spcPct val="0"/>
        </a:spcBef>
        <a:spcAft>
          <a:spcPct val="0"/>
        </a:spcAft>
        <a:defRPr sz="4400">
          <a:solidFill>
            <a:schemeClr val="tx2"/>
          </a:solidFill>
          <a:latin typeface="Arial" charset="0"/>
          <a:ea typeface="ＭＳ Ｐゴシック" pitchFamily="-16" charset="-128"/>
          <a:cs typeface="ＭＳ Ｐゴシック"/>
        </a:defRPr>
      </a:lvl2pPr>
      <a:lvl3pPr algn="ctr" rtl="0" eaLnBrk="1" fontAlgn="base" hangingPunct="1">
        <a:spcBef>
          <a:spcPct val="0"/>
        </a:spcBef>
        <a:spcAft>
          <a:spcPct val="0"/>
        </a:spcAft>
        <a:defRPr sz="4400">
          <a:solidFill>
            <a:schemeClr val="tx2"/>
          </a:solidFill>
          <a:latin typeface="Arial" charset="0"/>
          <a:ea typeface="ＭＳ Ｐゴシック" pitchFamily="-16" charset="-128"/>
          <a:cs typeface="ＭＳ Ｐゴシック"/>
        </a:defRPr>
      </a:lvl3pPr>
      <a:lvl4pPr algn="ctr" rtl="0" eaLnBrk="1" fontAlgn="base" hangingPunct="1">
        <a:spcBef>
          <a:spcPct val="0"/>
        </a:spcBef>
        <a:spcAft>
          <a:spcPct val="0"/>
        </a:spcAft>
        <a:defRPr sz="4400">
          <a:solidFill>
            <a:schemeClr val="tx2"/>
          </a:solidFill>
          <a:latin typeface="Arial" charset="0"/>
          <a:ea typeface="ＭＳ Ｐゴシック" pitchFamily="-16" charset="-128"/>
          <a:cs typeface="ＭＳ Ｐゴシック"/>
        </a:defRPr>
      </a:lvl4pPr>
      <a:lvl5pPr algn="ctr" rtl="0" eaLnBrk="1" fontAlgn="base" hangingPunct="1">
        <a:spcBef>
          <a:spcPct val="0"/>
        </a:spcBef>
        <a:spcAft>
          <a:spcPct val="0"/>
        </a:spcAft>
        <a:defRPr sz="4400">
          <a:solidFill>
            <a:schemeClr val="tx2"/>
          </a:solidFill>
          <a:latin typeface="Arial" charset="0"/>
          <a:ea typeface="ＭＳ Ｐゴシック" pitchFamily="-16"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pitchFamily="-1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har char="•"/>
        <a:defRPr sz="36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tenopir@utk.edu"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ics.cci.utk.edu/cicsprojects/Sloan"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470025"/>
          </a:xfrm>
        </p:spPr>
        <p:txBody>
          <a:bodyPr/>
          <a:lstStyle/>
          <a:p>
            <a:pPr lvl="0"/>
            <a:r>
              <a:rPr lang="en-US" sz="3600" dirty="0" smtClean="0">
                <a:solidFill>
                  <a:schemeClr val="accent1"/>
                </a:solidFill>
              </a:rPr>
              <a:t>Altmetrics </a:t>
            </a:r>
            <a:r>
              <a:rPr lang="en-US" sz="3600" dirty="0">
                <a:solidFill>
                  <a:schemeClr val="accent1"/>
                </a:solidFill>
              </a:rPr>
              <a:t>and Traditional Metrics: What</a:t>
            </a:r>
            <a:br>
              <a:rPr lang="en-US" sz="3600" dirty="0">
                <a:solidFill>
                  <a:schemeClr val="accent1"/>
                </a:solidFill>
              </a:rPr>
            </a:br>
            <a:r>
              <a:rPr lang="en-US" sz="3600" dirty="0">
                <a:solidFill>
                  <a:schemeClr val="accent1"/>
                </a:solidFill>
              </a:rPr>
              <a:t>Do Scholars Use to Judge Quality?</a:t>
            </a:r>
          </a:p>
        </p:txBody>
      </p:sp>
      <p:sp>
        <p:nvSpPr>
          <p:cNvPr id="3" name="Subtitle 2"/>
          <p:cNvSpPr>
            <a:spLocks noGrp="1"/>
          </p:cNvSpPr>
          <p:nvPr>
            <p:ph type="subTitle" idx="1"/>
          </p:nvPr>
        </p:nvSpPr>
        <p:spPr>
          <a:xfrm>
            <a:off x="1371600" y="3733800"/>
            <a:ext cx="6400800" cy="1752600"/>
          </a:xfrm>
        </p:spPr>
        <p:txBody>
          <a:bodyPr/>
          <a:lstStyle/>
          <a:p>
            <a:pPr>
              <a:spcBef>
                <a:spcPts val="0"/>
              </a:spcBef>
            </a:pPr>
            <a:r>
              <a:rPr lang="en-US" sz="2400" dirty="0" smtClean="0">
                <a:solidFill>
                  <a:schemeClr val="tx1"/>
                </a:solidFill>
              </a:rPr>
              <a:t>Carol Tenopir</a:t>
            </a:r>
          </a:p>
          <a:p>
            <a:pPr>
              <a:spcBef>
                <a:spcPts val="0"/>
              </a:spcBef>
            </a:pPr>
            <a:r>
              <a:rPr lang="en-US" sz="2400" dirty="0" smtClean="0">
                <a:solidFill>
                  <a:schemeClr val="tx1"/>
                </a:solidFill>
              </a:rPr>
              <a:t>University of Tennessee, Knoxville, USA</a:t>
            </a:r>
          </a:p>
          <a:p>
            <a:pPr>
              <a:spcBef>
                <a:spcPts val="0"/>
              </a:spcBef>
            </a:pPr>
            <a:r>
              <a:rPr lang="en-US" sz="2400" dirty="0" smtClean="0">
                <a:solidFill>
                  <a:schemeClr val="tx1"/>
                </a:solidFill>
                <a:hlinkClick r:id="rId2"/>
              </a:rPr>
              <a:t>ctenopir@utk.edu</a:t>
            </a:r>
            <a:endParaRPr lang="en-US" sz="2400" dirty="0" smtClean="0">
              <a:solidFill>
                <a:schemeClr val="tx1"/>
              </a:solidFill>
            </a:endParaRPr>
          </a:p>
          <a:p>
            <a:endParaRPr lang="en-US" sz="2000" dirty="0">
              <a:solidFill>
                <a:schemeClr val="tx1"/>
              </a:solidFill>
            </a:endParaRPr>
          </a:p>
          <a:p>
            <a:pPr>
              <a:spcBef>
                <a:spcPts val="0"/>
              </a:spcBef>
            </a:pPr>
            <a:r>
              <a:rPr lang="en-US" sz="2000" dirty="0" smtClean="0">
                <a:solidFill>
                  <a:schemeClr val="tx1"/>
                </a:solidFill>
              </a:rPr>
              <a:t>Fiesole</a:t>
            </a:r>
          </a:p>
          <a:p>
            <a:pPr>
              <a:spcBef>
                <a:spcPts val="0"/>
              </a:spcBef>
            </a:pPr>
            <a:r>
              <a:rPr lang="en-US" sz="2000" dirty="0" smtClean="0">
                <a:solidFill>
                  <a:schemeClr val="tx1"/>
                </a:solidFill>
              </a:rPr>
              <a:t>August 12-14, 2013</a:t>
            </a:r>
            <a:endParaRPr lang="en-US" sz="2000" dirty="0">
              <a:solidFill>
                <a:schemeClr val="tx1"/>
              </a:solidFill>
            </a:endParaRPr>
          </a:p>
        </p:txBody>
      </p:sp>
    </p:spTree>
    <p:extLst>
      <p:ext uri="{BB962C8B-B14F-4D97-AF65-F5344CB8AC3E}">
        <p14:creationId xmlns:p14="http://schemas.microsoft.com/office/powerpoint/2010/main" val="160957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96201" cy="1143000"/>
          </a:xfrm>
        </p:spPr>
        <p:txBody>
          <a:bodyPr/>
          <a:lstStyle/>
          <a:p>
            <a:r>
              <a:rPr lang="en-US" dirty="0" smtClean="0">
                <a:solidFill>
                  <a:schemeClr val="accent1"/>
                </a:solidFill>
              </a:rPr>
              <a:t>How trustworthiness is determined </a:t>
            </a:r>
            <a:r>
              <a:rPr lang="en-US" dirty="0" smtClean="0">
                <a:solidFill>
                  <a:schemeClr val="accent1"/>
                </a:solidFill>
              </a:rPr>
              <a:t>for </a:t>
            </a:r>
            <a:r>
              <a:rPr lang="en-US" i="1" dirty="0" smtClean="0">
                <a:solidFill>
                  <a:schemeClr val="accent1"/>
                </a:solidFill>
              </a:rPr>
              <a:t>citing</a:t>
            </a:r>
            <a:endParaRPr lang="en-US" i="1" dirty="0">
              <a:solidFill>
                <a:schemeClr val="accent1"/>
              </a:solidFill>
            </a:endParaRPr>
          </a:p>
        </p:txBody>
      </p:sp>
      <p:sp>
        <p:nvSpPr>
          <p:cNvPr id="3" name="TextBox 2"/>
          <p:cNvSpPr txBox="1"/>
          <p:nvPr/>
        </p:nvSpPr>
        <p:spPr>
          <a:xfrm>
            <a:off x="533400" y="2133600"/>
            <a:ext cx="4648200" cy="3970318"/>
          </a:xfrm>
          <a:prstGeom prst="rect">
            <a:avLst/>
          </a:prstGeom>
          <a:noFill/>
        </p:spPr>
        <p:txBody>
          <a:bodyPr wrap="square" rtlCol="0">
            <a:spAutoFit/>
          </a:bodyPr>
          <a:lstStyle/>
          <a:p>
            <a:pPr marL="342900" indent="-342900">
              <a:buFont typeface="+mj-lt"/>
              <a:buAutoNum type="arabicPeriod"/>
            </a:pPr>
            <a:r>
              <a:rPr lang="en-US" sz="2800" dirty="0" smtClean="0">
                <a:latin typeface="Times New Roman" pitchFamily="18" charset="0"/>
                <a:cs typeface="Times New Roman" pitchFamily="18" charset="0"/>
              </a:rPr>
              <a:t>The author is known and trusted</a:t>
            </a:r>
          </a:p>
          <a:p>
            <a:pPr marL="342900" indent="-342900">
              <a:buFont typeface="+mj-lt"/>
              <a:buAutoNum type="arabicPeriod"/>
            </a:pPr>
            <a:r>
              <a:rPr lang="en-US" sz="2800" dirty="0" smtClean="0">
                <a:latin typeface="Times New Roman" pitchFamily="18" charset="0"/>
                <a:cs typeface="Times New Roman" pitchFamily="18" charset="0"/>
              </a:rPr>
              <a:t>The journal or conference is known and trusted</a:t>
            </a:r>
          </a:p>
          <a:p>
            <a:pPr marL="342900" indent="-342900">
              <a:buFont typeface="+mj-lt"/>
              <a:buAutoNum type="arabicPeriod"/>
            </a:pPr>
            <a:r>
              <a:rPr lang="en-US" sz="2800" dirty="0" smtClean="0">
                <a:latin typeface="Times New Roman" pitchFamily="18" charset="0"/>
                <a:cs typeface="Times New Roman" pitchFamily="18" charset="0"/>
              </a:rPr>
              <a:t>Seminal work in the field.</a:t>
            </a:r>
          </a:p>
          <a:p>
            <a:pPr marL="342900" indent="-342900">
              <a:buFont typeface="+mj-lt"/>
              <a:buAutoNum type="arabicPeriod"/>
            </a:pPr>
            <a:r>
              <a:rPr lang="en-US" sz="2800" dirty="0" smtClean="0">
                <a:latin typeface="Times New Roman" pitchFamily="18" charset="0"/>
                <a:cs typeface="Times New Roman" pitchFamily="18" charset="0"/>
              </a:rPr>
              <a:t>Supports methodology</a:t>
            </a:r>
          </a:p>
          <a:p>
            <a:pPr marL="342900" indent="-342900">
              <a:buFont typeface="+mj-lt"/>
              <a:buAutoNum type="arabicPeriod"/>
            </a:pPr>
            <a:r>
              <a:rPr lang="en-US" sz="2800" dirty="0" smtClean="0">
                <a:latin typeface="Times New Roman" pitchFamily="18" charset="0"/>
                <a:cs typeface="Times New Roman" pitchFamily="18" charset="0"/>
              </a:rPr>
              <a:t>The research group/institution is known and trusted</a:t>
            </a:r>
            <a:endParaRPr lang="en-US" sz="2800" dirty="0">
              <a:latin typeface="Times New Roman" pitchFamily="18" charset="0"/>
              <a:cs typeface="Times New Roman" pitchFamily="18" charset="0"/>
            </a:endParaRPr>
          </a:p>
        </p:txBody>
      </p:sp>
      <p:pic>
        <p:nvPicPr>
          <p:cNvPr id="1029" name="Picture 5" descr="C:\Users\rvolenti\AppData\Local\Microsoft\Windows\Temporary Internet Files\Content.IE5\350W5IWG\MP9004464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187" y="2438400"/>
            <a:ext cx="3247438" cy="263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19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1219200"/>
          </a:xfrm>
        </p:spPr>
        <p:txBody>
          <a:bodyPr/>
          <a:lstStyle/>
          <a:p>
            <a:r>
              <a:rPr lang="en-US" sz="4000" dirty="0" smtClean="0">
                <a:solidFill>
                  <a:schemeClr val="accent1"/>
                </a:solidFill>
              </a:rPr>
              <a:t>How trustworthiness is determined when deciding where to </a:t>
            </a:r>
            <a:r>
              <a:rPr lang="en-US" sz="4000" i="1" dirty="0" smtClean="0">
                <a:solidFill>
                  <a:schemeClr val="accent1"/>
                </a:solidFill>
              </a:rPr>
              <a:t>publish</a:t>
            </a:r>
            <a:endParaRPr lang="en-US" sz="4000" i="1" dirty="0">
              <a:solidFill>
                <a:schemeClr val="accent1"/>
              </a:solidFill>
            </a:endParaRPr>
          </a:p>
        </p:txBody>
      </p:sp>
      <p:sp>
        <p:nvSpPr>
          <p:cNvPr id="3" name="TextBox 2"/>
          <p:cNvSpPr txBox="1"/>
          <p:nvPr/>
        </p:nvSpPr>
        <p:spPr>
          <a:xfrm>
            <a:off x="3948953" y="2209800"/>
            <a:ext cx="4724400" cy="3662541"/>
          </a:xfrm>
          <a:prstGeom prst="rect">
            <a:avLst/>
          </a:prstGeom>
          <a:noFill/>
        </p:spPr>
        <p:txBody>
          <a:bodyPr wrap="square" rtlCol="0">
            <a:spAutoFit/>
          </a:bodyPr>
          <a:lstStyle/>
          <a:p>
            <a:pPr marL="285750" indent="-285750">
              <a:buFont typeface="Arial" pitchFamily="34" charset="0"/>
              <a:buChar char="•"/>
            </a:pPr>
            <a:r>
              <a:rPr lang="en-US" sz="2800" kern="0" dirty="0">
                <a:latin typeface="Times New Roman" pitchFamily="18" charset="0"/>
                <a:cs typeface="Times New Roman" pitchFamily="18" charset="0"/>
              </a:rPr>
              <a:t>Traditional metrics (e.g., impact factor</a:t>
            </a:r>
            <a:r>
              <a:rPr lang="en-US" sz="2800" kern="0" dirty="0" smtClean="0">
                <a:latin typeface="Times New Roman" pitchFamily="18" charset="0"/>
                <a:cs typeface="Times New Roman" pitchFamily="18" charset="0"/>
              </a:rPr>
              <a:t>) still important</a:t>
            </a:r>
          </a:p>
          <a:p>
            <a:pPr marL="285750" indent="-285750">
              <a:buFont typeface="Arial" pitchFamily="34" charset="0"/>
              <a:buChar char="•"/>
            </a:pPr>
            <a:endParaRPr lang="en-US" sz="1200" kern="0" dirty="0">
              <a:latin typeface="Times New Roman" pitchFamily="18" charset="0"/>
              <a:cs typeface="Times New Roman" pitchFamily="18" charset="0"/>
            </a:endParaRPr>
          </a:p>
          <a:p>
            <a:pPr marL="285750" indent="-285750">
              <a:buFont typeface="Arial" pitchFamily="34" charset="0"/>
              <a:buChar char="•"/>
            </a:pPr>
            <a:r>
              <a:rPr lang="en-US" sz="2800" kern="0" dirty="0">
                <a:latin typeface="Times New Roman" pitchFamily="18" charset="0"/>
                <a:cs typeface="Times New Roman" pitchFamily="18" charset="0"/>
              </a:rPr>
              <a:t>Influenced by tenure and </a:t>
            </a:r>
            <a:r>
              <a:rPr lang="en-US" sz="2800" kern="0" dirty="0" smtClean="0">
                <a:latin typeface="Times New Roman" pitchFamily="18" charset="0"/>
                <a:cs typeface="Times New Roman" pitchFamily="18" charset="0"/>
              </a:rPr>
              <a:t>university</a:t>
            </a:r>
          </a:p>
          <a:p>
            <a:pPr marL="285750" indent="-285750">
              <a:buFont typeface="Arial" pitchFamily="34" charset="0"/>
              <a:buChar char="•"/>
            </a:pPr>
            <a:endParaRPr lang="en-US" sz="1200" kern="0" dirty="0" smtClean="0">
              <a:latin typeface="Times New Roman" pitchFamily="18" charset="0"/>
              <a:cs typeface="Times New Roman" pitchFamily="18" charset="0"/>
            </a:endParaRPr>
          </a:p>
          <a:p>
            <a:pPr marL="285750" indent="-285750">
              <a:buFont typeface="Arial" pitchFamily="34" charset="0"/>
              <a:buChar char="•"/>
            </a:pPr>
            <a:r>
              <a:rPr lang="en-US" sz="2800" kern="0" dirty="0" smtClean="0">
                <a:latin typeface="Times New Roman" pitchFamily="18" charset="0"/>
                <a:cs typeface="Times New Roman" pitchFamily="18" charset="0"/>
              </a:rPr>
              <a:t>Audience of a journal</a:t>
            </a:r>
          </a:p>
          <a:p>
            <a:pPr marL="285750" indent="-285750">
              <a:buFont typeface="Arial" pitchFamily="34" charset="0"/>
              <a:buChar char="•"/>
            </a:pPr>
            <a:endParaRPr lang="en-US" sz="1200" kern="0" dirty="0" smtClean="0">
              <a:latin typeface="Times New Roman" pitchFamily="18" charset="0"/>
              <a:cs typeface="Times New Roman" pitchFamily="18" charset="0"/>
            </a:endParaRPr>
          </a:p>
          <a:p>
            <a:pPr marL="285750" indent="-285750">
              <a:buFont typeface="Arial" pitchFamily="34" charset="0"/>
              <a:buChar char="•"/>
            </a:pPr>
            <a:r>
              <a:rPr lang="en-US" sz="2800" kern="0" dirty="0" smtClean="0">
                <a:latin typeface="Times New Roman" pitchFamily="18" charset="0"/>
                <a:cs typeface="Times New Roman" pitchFamily="18" charset="0"/>
              </a:rPr>
              <a:t>Likelihood of getting published</a:t>
            </a:r>
            <a:endParaRPr lang="en-US" sz="2800" kern="0" dirty="0">
              <a:latin typeface="Times New Roman" pitchFamily="18" charset="0"/>
              <a:cs typeface="Times New Roman" pitchFamily="18" charset="0"/>
            </a:endParaRPr>
          </a:p>
        </p:txBody>
      </p:sp>
      <p:pic>
        <p:nvPicPr>
          <p:cNvPr id="2052" name="Picture 4" descr="C:\Users\rvolenti\AppData\Local\Microsoft\Windows\Temporary Internet Files\Content.IE5\30V8JVUE\MP900321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67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Trust and Impact Factor</a:t>
            </a:r>
            <a:endParaRPr lang="en-US" dirty="0">
              <a:solidFill>
                <a:schemeClr val="accent1"/>
              </a:solidFill>
            </a:endParaRPr>
          </a:p>
        </p:txBody>
      </p:sp>
      <p:sp>
        <p:nvSpPr>
          <p:cNvPr id="3" name="TextBox 2"/>
          <p:cNvSpPr txBox="1"/>
          <p:nvPr/>
        </p:nvSpPr>
        <p:spPr>
          <a:xfrm>
            <a:off x="381000" y="1981200"/>
            <a:ext cx="4876800" cy="5447645"/>
          </a:xfrm>
          <a:prstGeom prst="rect">
            <a:avLst/>
          </a:prstGeom>
          <a:noFill/>
        </p:spPr>
        <p:txBody>
          <a:bodyPr wrap="square" rtlCol="0">
            <a:spAutoFit/>
          </a:bodyPr>
          <a:lstStyle/>
          <a:p>
            <a:pPr marL="285750" indent="-285750">
              <a:buFont typeface="Arial" pitchFamily="34" charset="0"/>
              <a:buChar char="•"/>
            </a:pPr>
            <a:r>
              <a:rPr lang="en-US" sz="2400" kern="0" dirty="0">
                <a:latin typeface="Times New Roman" pitchFamily="18" charset="0"/>
                <a:cs typeface="Times New Roman" pitchFamily="18" charset="0"/>
              </a:rPr>
              <a:t>M</a:t>
            </a:r>
            <a:r>
              <a:rPr lang="en-US" sz="2400" kern="0" dirty="0" smtClean="0">
                <a:latin typeface="Times New Roman" pitchFamily="18" charset="0"/>
                <a:cs typeface="Times New Roman" pitchFamily="18" charset="0"/>
              </a:rPr>
              <a:t>ore </a:t>
            </a:r>
            <a:r>
              <a:rPr lang="en-US" sz="2400" kern="0" dirty="0">
                <a:latin typeface="Times New Roman" pitchFamily="18" charset="0"/>
                <a:cs typeface="Times New Roman" pitchFamily="18" charset="0"/>
              </a:rPr>
              <a:t>important for </a:t>
            </a:r>
            <a:r>
              <a:rPr lang="en-US" sz="2400" kern="0" dirty="0" smtClean="0">
                <a:latin typeface="Times New Roman" pitchFamily="18" charset="0"/>
                <a:cs typeface="Times New Roman" pitchFamily="18" charset="0"/>
              </a:rPr>
              <a:t>deciding where to publish </a:t>
            </a:r>
            <a:r>
              <a:rPr lang="en-US" sz="2400" kern="0" dirty="0">
                <a:latin typeface="Times New Roman" pitchFamily="18" charset="0"/>
                <a:cs typeface="Times New Roman" pitchFamily="18" charset="0"/>
              </a:rPr>
              <a:t>than </a:t>
            </a:r>
            <a:r>
              <a:rPr lang="en-US" sz="2400" kern="0" dirty="0" smtClean="0">
                <a:latin typeface="Times New Roman" pitchFamily="18" charset="0"/>
                <a:cs typeface="Times New Roman" pitchFamily="18" charset="0"/>
              </a:rPr>
              <a:t>what to read or cite</a:t>
            </a:r>
          </a:p>
          <a:p>
            <a:pPr marL="285750" indent="-285750">
              <a:buFont typeface="Arial" pitchFamily="34" charset="0"/>
              <a:buChar char="•"/>
            </a:pPr>
            <a:endParaRPr lang="en-US" sz="1200" kern="0" dirty="0" smtClean="0">
              <a:latin typeface="Times New Roman" pitchFamily="18" charset="0"/>
              <a:cs typeface="Times New Roman" pitchFamily="18" charset="0"/>
            </a:endParaRPr>
          </a:p>
          <a:p>
            <a:pPr marL="285750" indent="-285750">
              <a:buFont typeface="Arial" pitchFamily="34" charset="0"/>
              <a:buChar char="•"/>
            </a:pPr>
            <a:r>
              <a:rPr lang="en-US" sz="2400" kern="0" dirty="0" smtClean="0">
                <a:latin typeface="Times New Roman" pitchFamily="18" charset="0"/>
                <a:cs typeface="Times New Roman" pitchFamily="18" charset="0"/>
              </a:rPr>
              <a:t>Recognize that low-quality articles could be published in high IF journals</a:t>
            </a:r>
          </a:p>
          <a:p>
            <a:pPr marL="285750" indent="-285750">
              <a:buFont typeface="Arial" pitchFamily="34" charset="0"/>
              <a:buChar char="•"/>
            </a:pPr>
            <a:endParaRPr lang="en-US" sz="1200" kern="0" dirty="0" smtClean="0">
              <a:latin typeface="Times New Roman" pitchFamily="18" charset="0"/>
              <a:cs typeface="Times New Roman" pitchFamily="18" charset="0"/>
            </a:endParaRPr>
          </a:p>
          <a:p>
            <a:pPr marL="285750" indent="-285750">
              <a:buFont typeface="Arial" pitchFamily="34" charset="0"/>
              <a:buChar char="•"/>
            </a:pPr>
            <a:r>
              <a:rPr lang="en-US" sz="2400" kern="0" dirty="0" smtClean="0">
                <a:latin typeface="Times New Roman" pitchFamily="18" charset="0"/>
                <a:cs typeface="Times New Roman" pitchFamily="18" charset="0"/>
              </a:rPr>
              <a:t>High IF  journals may lack innovative and fresh papers</a:t>
            </a:r>
          </a:p>
          <a:p>
            <a:pPr marL="285750" indent="-285750">
              <a:buFont typeface="Arial" pitchFamily="34" charset="0"/>
              <a:buChar char="•"/>
            </a:pPr>
            <a:endParaRPr lang="en-US" sz="1200" kern="0" dirty="0" smtClean="0">
              <a:latin typeface="Times New Roman" pitchFamily="18" charset="0"/>
              <a:cs typeface="Times New Roman" pitchFamily="18" charset="0"/>
            </a:endParaRPr>
          </a:p>
          <a:p>
            <a:pPr marL="285750" indent="-285750">
              <a:buFont typeface="Arial" pitchFamily="34" charset="0"/>
              <a:buChar char="•"/>
            </a:pPr>
            <a:r>
              <a:rPr lang="en-US" sz="2400" kern="0" dirty="0" smtClean="0">
                <a:latin typeface="Times New Roman" pitchFamily="18" charset="0"/>
                <a:cs typeface="Times New Roman" pitchFamily="18" charset="0"/>
              </a:rPr>
              <a:t>On the whole, younger academics trust impact factor more than older faculty</a:t>
            </a:r>
          </a:p>
          <a:p>
            <a:pPr marL="285750" indent="-285750">
              <a:buFont typeface="Arial" pitchFamily="34" charset="0"/>
              <a:buChar char="•"/>
            </a:pPr>
            <a:endParaRPr lang="en-US" sz="2400" kern="0" dirty="0" smtClean="0">
              <a:latin typeface="Times New Roman" pitchFamily="18" charset="0"/>
              <a:cs typeface="Times New Roman" pitchFamily="18" charset="0"/>
            </a:endParaRPr>
          </a:p>
          <a:p>
            <a:pPr marL="285750" indent="-285750">
              <a:buFont typeface="Arial" pitchFamily="34" charset="0"/>
              <a:buChar char="•"/>
            </a:pPr>
            <a:endParaRPr lang="en-US" sz="2400" kern="0" dirty="0" smtClean="0">
              <a:latin typeface="Times New Roman" pitchFamily="18" charset="0"/>
              <a:cs typeface="Times New Roman" pitchFamily="18" charset="0"/>
            </a:endParaRPr>
          </a:p>
          <a:p>
            <a:pPr marL="285750" indent="-285750">
              <a:buFont typeface="Arial" pitchFamily="34" charset="0"/>
              <a:buChar char="•"/>
            </a:pPr>
            <a:endParaRPr lang="en-US" sz="2400" kern="0" dirty="0">
              <a:latin typeface="Times New Roman" pitchFamily="18" charset="0"/>
              <a:cs typeface="Times New Roman" pitchFamily="18" charset="0"/>
            </a:endParaRPr>
          </a:p>
        </p:txBody>
      </p:sp>
      <p:pic>
        <p:nvPicPr>
          <p:cNvPr id="2053" name="Picture 5" descr="C:\Users\rvolenti\AppData\Local\Microsoft\Windows\Temporary Internet Files\Content.IE5\30V8JVUE\MP9003057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5725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1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rvolenti\AppData\Local\Microsoft\Windows\Temporary Internet Files\Content.IE5\MBMLGLED\MP9004421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0657" y="2434097"/>
            <a:ext cx="1944354"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accent1"/>
                </a:solidFill>
              </a:rPr>
              <a:t>Comments on Impact Factor</a:t>
            </a:r>
            <a:endParaRPr lang="en-US" dirty="0">
              <a:solidFill>
                <a:schemeClr val="accent1"/>
              </a:solidFill>
            </a:endParaRPr>
          </a:p>
        </p:txBody>
      </p:sp>
      <p:sp>
        <p:nvSpPr>
          <p:cNvPr id="4" name="TextBox 3"/>
          <p:cNvSpPr txBox="1"/>
          <p:nvPr/>
        </p:nvSpPr>
        <p:spPr>
          <a:xfrm>
            <a:off x="354623" y="1742956"/>
            <a:ext cx="2667000" cy="1200329"/>
          </a:xfrm>
          <a:prstGeom prst="rect">
            <a:avLst/>
          </a:prstGeom>
          <a:noFill/>
        </p:spPr>
        <p:txBody>
          <a:bodyPr wrap="square" rtlCol="0">
            <a:spAutoFit/>
          </a:bodyPr>
          <a:lstStyle/>
          <a:p>
            <a:r>
              <a:rPr lang="en-US" dirty="0" smtClean="0"/>
              <a:t>“My tenure committee cares [about impact factor] but no one else does.”</a:t>
            </a:r>
            <a:endParaRPr lang="en-US" dirty="0"/>
          </a:p>
        </p:txBody>
      </p:sp>
      <p:sp>
        <p:nvSpPr>
          <p:cNvPr id="5" name="TextBox 4"/>
          <p:cNvSpPr txBox="1"/>
          <p:nvPr/>
        </p:nvSpPr>
        <p:spPr>
          <a:xfrm>
            <a:off x="4151434" y="1787766"/>
            <a:ext cx="3581400" cy="646331"/>
          </a:xfrm>
          <a:prstGeom prst="rect">
            <a:avLst/>
          </a:prstGeom>
          <a:noFill/>
        </p:spPr>
        <p:txBody>
          <a:bodyPr wrap="square" rtlCol="0">
            <a:spAutoFit/>
          </a:bodyPr>
          <a:lstStyle/>
          <a:p>
            <a:r>
              <a:rPr lang="en-US" dirty="0" smtClean="0"/>
              <a:t>“It’s an imperfect method but it’s the only one we have.”</a:t>
            </a:r>
            <a:endParaRPr lang="en-US" dirty="0"/>
          </a:p>
        </p:txBody>
      </p:sp>
      <p:sp>
        <p:nvSpPr>
          <p:cNvPr id="2" name="Rectangle 1"/>
          <p:cNvSpPr/>
          <p:nvPr/>
        </p:nvSpPr>
        <p:spPr>
          <a:xfrm>
            <a:off x="3669323" y="4558114"/>
            <a:ext cx="4572000" cy="1477328"/>
          </a:xfrm>
          <a:prstGeom prst="rect">
            <a:avLst/>
          </a:prstGeom>
        </p:spPr>
        <p:txBody>
          <a:bodyPr>
            <a:spAutoFit/>
          </a:bodyPr>
          <a:lstStyle/>
          <a:p>
            <a:r>
              <a:rPr lang="en-US" dirty="0" smtClean="0"/>
              <a:t>“It’s </a:t>
            </a:r>
            <a:r>
              <a:rPr lang="en-US" dirty="0"/>
              <a:t>good because you want people to pay attention to your work BUT high impact factors do not always have the right audience for those who would use your work</a:t>
            </a:r>
            <a:r>
              <a:rPr lang="en-US" dirty="0" smtClean="0"/>
              <a:t>.”</a:t>
            </a:r>
            <a:endParaRPr lang="en-US" dirty="0"/>
          </a:p>
        </p:txBody>
      </p:sp>
      <p:pic>
        <p:nvPicPr>
          <p:cNvPr id="5122" name="Picture 2" descr="C:\Users\rvolenti\AppData\Local\Microsoft\Windows\Temporary Internet Files\Content.IE5\MBMLGLED\MP9004423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23" y="4876800"/>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bwMode="auto">
          <a:xfrm>
            <a:off x="3669323" y="4495800"/>
            <a:ext cx="4648200" cy="1539642"/>
          </a:xfrm>
          <a:prstGeom prst="wedgeRectCallout">
            <a:avLst>
              <a:gd name="adj1" fmla="val -65511"/>
              <a:gd name="adj2" fmla="val 18204"/>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5124" name="Picture 4" descr="C:\Users\rvolenti\AppData\Local\Microsoft\Windows\Temporary Internet Files\Content.IE5\30V8JVUE\MP9004422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2809964"/>
            <a:ext cx="2057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bwMode="auto">
          <a:xfrm>
            <a:off x="4148848" y="1657700"/>
            <a:ext cx="3549162" cy="933687"/>
          </a:xfrm>
          <a:prstGeom prst="wedgeRectCallout">
            <a:avLst>
              <a:gd name="adj1" fmla="val 38040"/>
              <a:gd name="adj2" fmla="val 82238"/>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1" name="Rectangular Callout 10"/>
          <p:cNvSpPr/>
          <p:nvPr/>
        </p:nvSpPr>
        <p:spPr bwMode="auto">
          <a:xfrm>
            <a:off x="314282" y="1652393"/>
            <a:ext cx="2590800" cy="1381454"/>
          </a:xfrm>
          <a:prstGeom prst="wedgeRectCallout">
            <a:avLst>
              <a:gd name="adj1" fmla="val 37765"/>
              <a:gd name="adj2" fmla="val 68107"/>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408707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Trust and Altmetrics</a:t>
            </a:r>
            <a:endParaRPr lang="en-US" dirty="0">
              <a:solidFill>
                <a:schemeClr val="accent1"/>
              </a:solidFill>
            </a:endParaRPr>
          </a:p>
        </p:txBody>
      </p:sp>
      <p:sp>
        <p:nvSpPr>
          <p:cNvPr id="3" name="TextBox 2"/>
          <p:cNvSpPr txBox="1"/>
          <p:nvPr/>
        </p:nvSpPr>
        <p:spPr>
          <a:xfrm>
            <a:off x="579120" y="1752600"/>
            <a:ext cx="8077200" cy="4708981"/>
          </a:xfrm>
          <a:prstGeom prst="rect">
            <a:avLst/>
          </a:prstGeom>
          <a:noFill/>
        </p:spPr>
        <p:txBody>
          <a:bodyPr wrap="square" rtlCol="0">
            <a:spAutoFit/>
          </a:bodyPr>
          <a:lstStyle/>
          <a:p>
            <a:pPr marL="285750" indent="-285750">
              <a:buFont typeface="Arial" pitchFamily="34" charset="0"/>
              <a:buChar char="•"/>
            </a:pPr>
            <a:r>
              <a:rPr lang="en-US" sz="2800" dirty="0" smtClean="0">
                <a:latin typeface="Times New Roman" pitchFamily="18" charset="0"/>
                <a:cs typeface="Times New Roman" pitchFamily="18" charset="0"/>
              </a:rPr>
              <a:t>Most participants were unfamiliar with concept.</a:t>
            </a:r>
          </a:p>
          <a:p>
            <a:pPr marL="285750" indent="-285750">
              <a:buFont typeface="Arial" pitchFamily="34" charset="0"/>
              <a:buChar char="•"/>
            </a:pPr>
            <a:r>
              <a:rPr lang="en-US" sz="2800" dirty="0" smtClean="0">
                <a:latin typeface="Times New Roman" pitchFamily="18" charset="0"/>
                <a:cs typeface="Times New Roman" pitchFamily="18" charset="0"/>
              </a:rPr>
              <a:t>Others were skeptical of what the various altmetrics actually meant.</a:t>
            </a:r>
          </a:p>
          <a:p>
            <a:pPr marL="285750" indent="-285750">
              <a:buFont typeface="Arial" pitchFamily="34" charset="0"/>
              <a:buChar char="•"/>
            </a:pPr>
            <a:r>
              <a:rPr lang="en-US" sz="2800" dirty="0" smtClean="0">
                <a:latin typeface="Times New Roman" pitchFamily="18" charset="0"/>
                <a:cs typeface="Times New Roman" pitchFamily="18" charset="0"/>
              </a:rPr>
              <a:t>Participants do like metrics that can be quickly understood.</a:t>
            </a:r>
          </a:p>
          <a:p>
            <a:pPr marL="285750" indent="-285750">
              <a:buFont typeface="Arial" pitchFamily="34" charset="0"/>
              <a:buChar char="•"/>
            </a:pPr>
            <a:r>
              <a:rPr lang="en-US" sz="2800" dirty="0" smtClean="0">
                <a:latin typeface="Times New Roman" pitchFamily="18" charset="0"/>
                <a:cs typeface="Times New Roman" pitchFamily="18" charset="0"/>
              </a:rPr>
              <a:t>Authors like being able to see the number of people who have viewed or downloaded their article.</a:t>
            </a:r>
          </a:p>
          <a:p>
            <a:pPr marL="285750" indent="-285750">
              <a:buFont typeface="Arial" pitchFamily="34" charset="0"/>
              <a:buChar char="•"/>
            </a:pPr>
            <a:r>
              <a:rPr lang="en-US" sz="2800" dirty="0" smtClean="0">
                <a:latin typeface="Times New Roman" pitchFamily="18" charset="0"/>
                <a:cs typeface="Times New Roman" pitchFamily="18" charset="0"/>
              </a:rPr>
              <a:t>Although they didn’t use the term, some alternative metrics were mentioned...</a:t>
            </a:r>
          </a:p>
          <a:p>
            <a:pPr marL="285750" indent="-285750">
              <a:buFont typeface="Arial" pitchFamily="34" charset="0"/>
              <a:buChar char="•"/>
            </a:pPr>
            <a:endParaRPr lang="en-US" sz="24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93151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2610356"/>
            <a:ext cx="4800600" cy="3046988"/>
          </a:xfrm>
          <a:prstGeom prst="rect">
            <a:avLst/>
          </a:prstGeom>
          <a:noFill/>
        </p:spPr>
        <p:txBody>
          <a:bodyPr wrap="square" rtlCol="0">
            <a:spAutoFit/>
          </a:bodyPr>
          <a:lstStyle/>
          <a:p>
            <a:r>
              <a:rPr lang="en-US" sz="2400" dirty="0" smtClean="0"/>
              <a:t>I </a:t>
            </a:r>
            <a:r>
              <a:rPr lang="en-US" sz="2400" dirty="0"/>
              <a:t>think it is “</a:t>
            </a:r>
            <a:r>
              <a:rPr lang="en-US" sz="2400" dirty="0" err="1"/>
              <a:t>connectiveness</a:t>
            </a:r>
            <a:r>
              <a:rPr lang="en-US" sz="2400" dirty="0" smtClean="0"/>
              <a:t>” through name of friend who sent the link.  </a:t>
            </a:r>
            <a:r>
              <a:rPr lang="en-US" sz="2400" dirty="0"/>
              <a:t>You need to connect </a:t>
            </a:r>
            <a:r>
              <a:rPr lang="en-US" sz="2400" dirty="0" smtClean="0"/>
              <a:t>to a </a:t>
            </a:r>
            <a:r>
              <a:rPr lang="en-US" sz="2400" dirty="0"/>
              <a:t>source to have trust.  If information is isolated, just floating out there, I don’t trust it, but if it is connected to others then I trust it.</a:t>
            </a:r>
          </a:p>
        </p:txBody>
      </p:sp>
      <p:pic>
        <p:nvPicPr>
          <p:cNvPr id="3076" name="Picture 4" descr="C:\Users\rvolenti\AppData\Local\Microsoft\Windows\Temporary Internet Files\Content.IE5\350W5IWG\MP9004425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71244"/>
            <a:ext cx="2057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3390900" y="2571244"/>
            <a:ext cx="4914900" cy="3086100"/>
          </a:xfrm>
          <a:prstGeom prst="wedgeRoundRectCallout">
            <a:avLst>
              <a:gd name="adj1" fmla="val -61304"/>
              <a:gd name="adj2" fmla="val 810"/>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6" name="Title 5"/>
          <p:cNvSpPr>
            <a:spLocks noGrp="1"/>
          </p:cNvSpPr>
          <p:nvPr>
            <p:ph type="title"/>
          </p:nvPr>
        </p:nvSpPr>
        <p:spPr>
          <a:xfrm>
            <a:off x="685800" y="838200"/>
            <a:ext cx="8047892" cy="1143000"/>
          </a:xfrm>
        </p:spPr>
        <p:txBody>
          <a:bodyPr/>
          <a:lstStyle/>
          <a:p>
            <a:r>
              <a:rPr lang="en-US" sz="4000" dirty="0" smtClean="0">
                <a:solidFill>
                  <a:schemeClr val="accent1"/>
                </a:solidFill>
              </a:rPr>
              <a:t>What is Trust in online environment?</a:t>
            </a:r>
            <a:endParaRPr lang="en-US" sz="4000" dirty="0">
              <a:solidFill>
                <a:schemeClr val="accent1"/>
              </a:solidFill>
            </a:endParaRPr>
          </a:p>
        </p:txBody>
      </p:sp>
    </p:spTree>
    <p:extLst>
      <p:ext uri="{BB962C8B-B14F-4D97-AF65-F5344CB8AC3E}">
        <p14:creationId xmlns:p14="http://schemas.microsoft.com/office/powerpoint/2010/main" val="2954805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1143000"/>
          </a:xfrm>
        </p:spPr>
        <p:txBody>
          <a:bodyPr/>
          <a:lstStyle/>
          <a:p>
            <a:r>
              <a:rPr lang="en-US" sz="4000" dirty="0" smtClean="0">
                <a:solidFill>
                  <a:schemeClr val="accent1"/>
                </a:solidFill>
              </a:rPr>
              <a:t>Have digital communications changed how trust is determined?</a:t>
            </a:r>
            <a:endParaRPr lang="en-US" sz="4000" dirty="0">
              <a:solidFill>
                <a:schemeClr val="accent1"/>
              </a:solidFill>
            </a:endParaRPr>
          </a:p>
        </p:txBody>
      </p:sp>
      <p:pic>
        <p:nvPicPr>
          <p:cNvPr id="7170" name="Picture 2" descr="C:\Users\rvolenti\AppData\Local\Microsoft\Windows\Temporary Internet Files\Content.IE5\MBMLGLED\MP9004230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2177447"/>
            <a:ext cx="4309913" cy="4352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169" y="3288944"/>
            <a:ext cx="2590800" cy="1477328"/>
          </a:xfrm>
          <a:prstGeom prst="rect">
            <a:avLst/>
          </a:prstGeom>
          <a:noFill/>
        </p:spPr>
        <p:txBody>
          <a:bodyPr wrap="square" rtlCol="0">
            <a:spAutoFit/>
          </a:bodyPr>
          <a:lstStyle/>
          <a:p>
            <a:r>
              <a:rPr lang="en-US" dirty="0" smtClean="0"/>
              <a:t>“There is no one way to share or spread information, but do I want to trust all these new things?”</a:t>
            </a:r>
            <a:endParaRPr lang="en-US" dirty="0"/>
          </a:p>
        </p:txBody>
      </p:sp>
      <p:sp>
        <p:nvSpPr>
          <p:cNvPr id="3" name="TextBox 2"/>
          <p:cNvSpPr txBox="1"/>
          <p:nvPr/>
        </p:nvSpPr>
        <p:spPr>
          <a:xfrm>
            <a:off x="5638800" y="4166559"/>
            <a:ext cx="3505200" cy="1754326"/>
          </a:xfrm>
          <a:prstGeom prst="rect">
            <a:avLst/>
          </a:prstGeom>
          <a:noFill/>
        </p:spPr>
        <p:txBody>
          <a:bodyPr wrap="square" rtlCol="0">
            <a:spAutoFit/>
          </a:bodyPr>
          <a:lstStyle/>
          <a:p>
            <a:r>
              <a:rPr lang="en-US" dirty="0" smtClean="0"/>
              <a:t>“Can </a:t>
            </a:r>
            <a:r>
              <a:rPr lang="en-US" dirty="0"/>
              <a:t>no longer just say “only peer reviewed”.  I’m unlearning what I used to do.  I have to re-assess reliability when everything already digital. I used to be comfortable with print</a:t>
            </a:r>
            <a:r>
              <a:rPr lang="en-US" dirty="0" smtClean="0"/>
              <a:t>.”</a:t>
            </a:r>
            <a:endParaRPr lang="en-US" dirty="0"/>
          </a:p>
        </p:txBody>
      </p:sp>
      <p:sp>
        <p:nvSpPr>
          <p:cNvPr id="6" name="TextBox 5"/>
          <p:cNvSpPr txBox="1"/>
          <p:nvPr/>
        </p:nvSpPr>
        <p:spPr>
          <a:xfrm>
            <a:off x="3464168" y="4288195"/>
            <a:ext cx="1946031" cy="2031325"/>
          </a:xfrm>
          <a:prstGeom prst="rect">
            <a:avLst/>
          </a:prstGeom>
          <a:noFill/>
        </p:spPr>
        <p:txBody>
          <a:bodyPr wrap="square" rtlCol="0">
            <a:spAutoFit/>
          </a:bodyPr>
          <a:lstStyle/>
          <a:p>
            <a:r>
              <a:rPr lang="en-US" dirty="0" smtClean="0"/>
              <a:t>“I’ve broadened what I consider a reliable source.  It is easier to verify a source and I am less tentative.”</a:t>
            </a:r>
            <a:endParaRPr lang="en-US" dirty="0"/>
          </a:p>
        </p:txBody>
      </p:sp>
      <p:sp>
        <p:nvSpPr>
          <p:cNvPr id="7" name="Rounded Rectangular Callout 6"/>
          <p:cNvSpPr/>
          <p:nvPr/>
        </p:nvSpPr>
        <p:spPr bwMode="auto">
          <a:xfrm>
            <a:off x="0" y="3288944"/>
            <a:ext cx="2590799" cy="1552753"/>
          </a:xfrm>
          <a:prstGeom prst="wedgeRoundRectCallout">
            <a:avLst>
              <a:gd name="adj1" fmla="val 58493"/>
              <a:gd name="adj2" fmla="val -57569"/>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8" name="Rounded Rectangular Callout 7"/>
          <p:cNvSpPr/>
          <p:nvPr/>
        </p:nvSpPr>
        <p:spPr bwMode="auto">
          <a:xfrm>
            <a:off x="3446583" y="4186893"/>
            <a:ext cx="1981200" cy="2132627"/>
          </a:xfrm>
          <a:prstGeom prst="wedgeRoundRectCallout">
            <a:avLst>
              <a:gd name="adj1" fmla="val 36592"/>
              <a:gd name="adj2" fmla="val -95697"/>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9" name="Rounded Rectangular Callout 8"/>
          <p:cNvSpPr/>
          <p:nvPr/>
        </p:nvSpPr>
        <p:spPr bwMode="auto">
          <a:xfrm>
            <a:off x="5638800" y="4100036"/>
            <a:ext cx="3352800" cy="1905000"/>
          </a:xfrm>
          <a:prstGeom prst="wedgeRoundRectCallout">
            <a:avLst>
              <a:gd name="adj1" fmla="val -19531"/>
              <a:gd name="adj2" fmla="val -73439"/>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4" name="TextBox 3"/>
          <p:cNvSpPr txBox="1"/>
          <p:nvPr/>
        </p:nvSpPr>
        <p:spPr>
          <a:xfrm>
            <a:off x="381000" y="5052536"/>
            <a:ext cx="2743200" cy="1477328"/>
          </a:xfrm>
          <a:prstGeom prst="rect">
            <a:avLst/>
          </a:prstGeom>
          <a:noFill/>
        </p:spPr>
        <p:txBody>
          <a:bodyPr wrap="square" rtlCol="0">
            <a:spAutoFit/>
          </a:bodyPr>
          <a:lstStyle/>
          <a:p>
            <a:r>
              <a:rPr lang="en-US" dirty="0" smtClean="0"/>
              <a:t>“We are better researchers in the digital era because we can look at research in more modalities.”</a:t>
            </a:r>
            <a:endParaRPr lang="en-US" dirty="0"/>
          </a:p>
        </p:txBody>
      </p:sp>
      <p:sp>
        <p:nvSpPr>
          <p:cNvPr id="11" name="Rounded Rectangular Callout 10"/>
          <p:cNvSpPr/>
          <p:nvPr/>
        </p:nvSpPr>
        <p:spPr bwMode="auto">
          <a:xfrm>
            <a:off x="381000" y="5043722"/>
            <a:ext cx="2743200" cy="1552753"/>
          </a:xfrm>
          <a:prstGeom prst="wedgeRoundRectCallout">
            <a:avLst>
              <a:gd name="adj1" fmla="val 74519"/>
              <a:gd name="adj2" fmla="val -135710"/>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7281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animBg="1"/>
      <p:bldP spid="8" grpId="0" animBg="1"/>
      <p:bldP spid="9" grpId="0" animBg="1"/>
      <p:bldP spid="4"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Open Access</a:t>
            </a:r>
            <a:endParaRPr lang="en-US" dirty="0">
              <a:solidFill>
                <a:schemeClr val="accent1"/>
              </a:solidFill>
            </a:endParaRPr>
          </a:p>
        </p:txBody>
      </p:sp>
      <p:sp>
        <p:nvSpPr>
          <p:cNvPr id="3" name="Content Placeholder 2"/>
          <p:cNvSpPr>
            <a:spLocks noGrp="1"/>
          </p:cNvSpPr>
          <p:nvPr>
            <p:ph sz="half" idx="1"/>
          </p:nvPr>
        </p:nvSpPr>
        <p:spPr>
          <a:xfrm>
            <a:off x="457200" y="1981200"/>
            <a:ext cx="4648200" cy="4114800"/>
          </a:xfrm>
        </p:spPr>
        <p:txBody>
          <a:bodyPr/>
          <a:lstStyle/>
          <a:p>
            <a:r>
              <a:rPr lang="en-US" dirty="0" smtClean="0"/>
              <a:t>A lot of confusion</a:t>
            </a:r>
          </a:p>
          <a:p>
            <a:r>
              <a:rPr lang="en-US" dirty="0" err="1" smtClean="0"/>
              <a:t>PLoS</a:t>
            </a:r>
            <a:r>
              <a:rPr lang="en-US" dirty="0" smtClean="0"/>
              <a:t> One considered trustworthy</a:t>
            </a:r>
          </a:p>
          <a:p>
            <a:r>
              <a:rPr lang="en-US" dirty="0" smtClean="0"/>
              <a:t>Common thoughts:</a:t>
            </a:r>
          </a:p>
          <a:p>
            <a:pPr lvl="1"/>
            <a:r>
              <a:rPr lang="en-US" dirty="0" smtClean="0"/>
              <a:t>Too expensive</a:t>
            </a:r>
          </a:p>
          <a:p>
            <a:pPr lvl="1"/>
            <a:r>
              <a:rPr lang="en-US" dirty="0" smtClean="0"/>
              <a:t>Lower quality</a:t>
            </a:r>
          </a:p>
          <a:p>
            <a:pPr lvl="1"/>
            <a:r>
              <a:rPr lang="en-US" dirty="0" smtClean="0"/>
              <a:t>Quick publication time</a:t>
            </a:r>
          </a:p>
          <a:p>
            <a:pPr lvl="1"/>
            <a:r>
              <a:rPr lang="en-US" dirty="0" smtClean="0"/>
              <a:t>No review system</a:t>
            </a:r>
          </a:p>
          <a:p>
            <a:pPr lvl="1"/>
            <a:r>
              <a:rPr lang="en-US" dirty="0" smtClean="0"/>
              <a:t>Suspicious of journal’s motives</a:t>
            </a:r>
          </a:p>
          <a:p>
            <a:pPr lvl="1"/>
            <a:endParaRPr lang="en-US" dirty="0" smtClean="0"/>
          </a:p>
        </p:txBody>
      </p:sp>
      <p:pic>
        <p:nvPicPr>
          <p:cNvPr id="3074" name="Picture 2" descr="http://www.sparc.arl.org/bm~pix/plos-one-logo_large-3~s600x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48" y="1930999"/>
            <a:ext cx="3114675" cy="10087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c.edu/libraries/newsletter/2011fall/img/hybrid-offering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064" y="3009694"/>
            <a:ext cx="3560444" cy="277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08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1447800"/>
            <a:ext cx="8534400" cy="1015663"/>
          </a:xfrm>
          <a:prstGeom prst="rect">
            <a:avLst/>
          </a:prstGeom>
          <a:noFill/>
        </p:spPr>
        <p:txBody>
          <a:bodyPr wrap="square">
            <a:spAutoFit/>
          </a:bodyPr>
          <a:lstStyle/>
          <a:p>
            <a:pPr algn="ctr" fontAlgn="auto">
              <a:spcBef>
                <a:spcPts val="0"/>
              </a:spcBef>
              <a:spcAft>
                <a:spcPts val="0"/>
              </a:spcAft>
              <a:defRPr/>
            </a:pPr>
            <a:r>
              <a:rPr lang="en-US" sz="6000" dirty="0">
                <a:solidFill>
                  <a:schemeClr val="accent1"/>
                </a:solidFill>
                <a:latin typeface="+mn-lt"/>
                <a:ea typeface="+mn-ea"/>
              </a:rPr>
              <a:t>Use </a:t>
            </a:r>
            <a:r>
              <a:rPr lang="en-US" sz="6000" dirty="0" smtClean="0">
                <a:solidFill>
                  <a:schemeClr val="accent1"/>
                </a:solidFill>
                <a:latin typeface="+mn-lt"/>
                <a:ea typeface="+mn-ea"/>
              </a:rPr>
              <a:t>of Social Media</a:t>
            </a:r>
            <a:endParaRPr lang="en-US" sz="6000" dirty="0">
              <a:solidFill>
                <a:schemeClr val="accent1"/>
              </a:solidFill>
              <a:latin typeface="+mn-lt"/>
              <a:ea typeface="+mn-ea"/>
            </a:endParaRPr>
          </a:p>
        </p:txBody>
      </p:sp>
      <p:pic>
        <p:nvPicPr>
          <p:cNvPr id="1028" name="Picture 4" descr="http://shopforfollowers.com/wp-content/uploads/2013/04/social-media-market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667000"/>
            <a:ext cx="3810000" cy="2787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6050" y="5454650"/>
            <a:ext cx="2952750" cy="307777"/>
          </a:xfrm>
          <a:prstGeom prst="rect">
            <a:avLst/>
          </a:prstGeom>
          <a:noFill/>
        </p:spPr>
        <p:txBody>
          <a:bodyPr wrap="square" rtlCol="0">
            <a:spAutoFit/>
          </a:bodyPr>
          <a:lstStyle/>
          <a:p>
            <a:r>
              <a:rPr lang="en-US" sz="1400" dirty="0" smtClean="0"/>
              <a:t>Image from: shopforfollowers.com</a:t>
            </a:r>
            <a:endParaRPr lang="en-US" sz="1400" dirty="0"/>
          </a:p>
        </p:txBody>
      </p:sp>
    </p:spTree>
    <p:extLst>
      <p:ext uri="{BB962C8B-B14F-4D97-AF65-F5344CB8AC3E}">
        <p14:creationId xmlns:p14="http://schemas.microsoft.com/office/powerpoint/2010/main" val="1379259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609600"/>
            <a:ext cx="8991600" cy="1143000"/>
          </a:xfrm>
        </p:spPr>
        <p:txBody>
          <a:bodyPr/>
          <a:lstStyle/>
          <a:p>
            <a:pPr eaLnBrk="1" hangingPunct="1"/>
            <a:r>
              <a:rPr lang="en-US" sz="4000" dirty="0" smtClean="0">
                <a:solidFill>
                  <a:schemeClr val="accent1"/>
                </a:solidFill>
              </a:rPr>
              <a:t>Use of specific social media varies</a:t>
            </a:r>
          </a:p>
        </p:txBody>
      </p:sp>
      <p:sp>
        <p:nvSpPr>
          <p:cNvPr id="20484" name="TextBox 4"/>
          <p:cNvSpPr txBox="1">
            <a:spLocks noChangeArrowheads="1"/>
          </p:cNvSpPr>
          <p:nvPr/>
        </p:nvSpPr>
        <p:spPr bwMode="auto">
          <a:xfrm>
            <a:off x="609600" y="6096000"/>
            <a:ext cx="1524000" cy="461665"/>
          </a:xfrm>
          <a:prstGeom prst="rect">
            <a:avLst/>
          </a:prstGeom>
          <a:noFill/>
          <a:ln w="9525">
            <a:noFill/>
            <a:miter lim="800000"/>
            <a:headEnd/>
            <a:tailEnd/>
          </a:ln>
        </p:spPr>
        <p:txBody>
          <a:bodyPr>
            <a:spAutoFit/>
          </a:bodyPr>
          <a:lstStyle/>
          <a:p>
            <a:r>
              <a:rPr lang="en-US" sz="1200" dirty="0" smtClean="0"/>
              <a:t> UK n=2117; US n=579 </a:t>
            </a:r>
            <a:endParaRPr lang="en-US" sz="1200" dirty="0"/>
          </a:p>
        </p:txBody>
      </p:sp>
      <p:sp>
        <p:nvSpPr>
          <p:cNvPr id="6" name="TextBox 5"/>
          <p:cNvSpPr txBox="1"/>
          <p:nvPr/>
        </p:nvSpPr>
        <p:spPr>
          <a:xfrm>
            <a:off x="381000" y="2057400"/>
            <a:ext cx="430887" cy="2286000"/>
          </a:xfrm>
          <a:prstGeom prst="rect">
            <a:avLst/>
          </a:prstGeom>
          <a:noFill/>
        </p:spPr>
        <p:txBody>
          <a:bodyPr vert="vert270">
            <a:spAutoFit/>
          </a:bodyPr>
          <a:lstStyle/>
          <a:p>
            <a:pPr algn="ctr" fontAlgn="auto">
              <a:spcBef>
                <a:spcPts val="0"/>
              </a:spcBef>
              <a:spcAft>
                <a:spcPts val="0"/>
              </a:spcAft>
              <a:defRPr/>
            </a:pPr>
            <a:r>
              <a:rPr lang="en-US" sz="1600" dirty="0">
                <a:latin typeface="+mn-lt"/>
                <a:ea typeface="+mn-ea"/>
              </a:rPr>
              <a:t>Percent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7001633"/>
              </p:ext>
            </p:extLst>
          </p:nvPr>
        </p:nvGraphicFramePr>
        <p:xfrm>
          <a:off x="609600" y="1600200"/>
          <a:ext cx="800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23584" y="1752600"/>
            <a:ext cx="1219200" cy="923330"/>
          </a:xfrm>
          <a:prstGeom prst="rect">
            <a:avLst/>
          </a:prstGeom>
          <a:noFill/>
        </p:spPr>
        <p:txBody>
          <a:bodyPr wrap="square" rtlCol="0">
            <a:spAutoFit/>
          </a:bodyPr>
          <a:lstStyle/>
          <a:p>
            <a:pPr marL="285750" indent="-285750">
              <a:buClr>
                <a:schemeClr val="accent1"/>
              </a:buClr>
              <a:buSzPct val="150000"/>
              <a:buFont typeface="Wingdings" pitchFamily="2" charset="2"/>
              <a:buChar char="§"/>
            </a:pPr>
            <a:r>
              <a:rPr lang="en-US" dirty="0" smtClean="0"/>
              <a:t>UK</a:t>
            </a:r>
          </a:p>
          <a:p>
            <a:pPr marL="285750" indent="-285750">
              <a:buClr>
                <a:schemeClr val="accent2"/>
              </a:buClr>
              <a:buSzPct val="150000"/>
              <a:buFont typeface="Wingdings" pitchFamily="2" charset="2"/>
              <a:buChar char="§"/>
            </a:pPr>
            <a:r>
              <a:rPr lang="en-US" dirty="0" smtClean="0"/>
              <a:t>US</a:t>
            </a:r>
            <a:endParaRPr lang="en-US" dirty="0"/>
          </a:p>
          <a:p>
            <a:pPr marL="285750" indent="-285750">
              <a:buClr>
                <a:schemeClr val="accent1"/>
              </a:buClr>
              <a:buSzPct val="150000"/>
              <a:buFont typeface="Wingdings" pitchFamily="2" charset="2"/>
              <a:buChar char="§"/>
            </a:pPr>
            <a:endParaRPr lang="en-US" dirty="0"/>
          </a:p>
        </p:txBody>
      </p:sp>
    </p:spTree>
    <p:extLst>
      <p:ext uri="{BB962C8B-B14F-4D97-AF65-F5344CB8AC3E}">
        <p14:creationId xmlns:p14="http://schemas.microsoft.com/office/powerpoint/2010/main" val="108190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685800"/>
            <a:ext cx="8153400" cy="1066800"/>
          </a:xfrm>
        </p:spPr>
        <p:txBody>
          <a:bodyPr/>
          <a:lstStyle/>
          <a:p>
            <a:r>
              <a:rPr lang="en-US" sz="4000" dirty="0" smtClean="0">
                <a:solidFill>
                  <a:schemeClr val="accent1"/>
                </a:solidFill>
              </a:rPr>
              <a:t>Trust and authority in scholarly communication project:</a:t>
            </a:r>
            <a:endParaRPr lang="en-US" sz="4000" dirty="0">
              <a:solidFill>
                <a:schemeClr val="accent1"/>
              </a:solidFill>
            </a:endParaRPr>
          </a:p>
        </p:txBody>
      </p:sp>
      <p:pic>
        <p:nvPicPr>
          <p:cNvPr id="5" name="Picture 2"/>
          <p:cNvPicPr>
            <a:picLocks noChangeAspect="1" noChangeArrowheads="1"/>
          </p:cNvPicPr>
          <p:nvPr/>
        </p:nvPicPr>
        <p:blipFill>
          <a:blip r:embed="rId3" cstate="print"/>
          <a:srcRect/>
          <a:stretch>
            <a:fillRect/>
          </a:stretch>
        </p:blipFill>
        <p:spPr bwMode="auto">
          <a:xfrm>
            <a:off x="5181600" y="2133600"/>
            <a:ext cx="3409950" cy="1236309"/>
          </a:xfrm>
          <a:prstGeom prst="rect">
            <a:avLst/>
          </a:prstGeom>
          <a:noFill/>
          <a:ln w="9525">
            <a:noFill/>
            <a:miter lim="800000"/>
            <a:headEnd/>
            <a:tailEnd/>
          </a:ln>
        </p:spPr>
      </p:pic>
      <p:sp>
        <p:nvSpPr>
          <p:cNvPr id="6" name="TextBox 5"/>
          <p:cNvSpPr txBox="1"/>
          <p:nvPr/>
        </p:nvSpPr>
        <p:spPr>
          <a:xfrm>
            <a:off x="304800" y="2018943"/>
            <a:ext cx="4876800" cy="4524315"/>
          </a:xfrm>
          <a:prstGeom prst="rect">
            <a:avLst/>
          </a:prstGeom>
          <a:noFill/>
        </p:spPr>
        <p:txBody>
          <a:bodyPr wrap="square" rtlCol="0">
            <a:spAutoFit/>
          </a:bodyPr>
          <a:lstStyle/>
          <a:p>
            <a:pPr>
              <a:buFont typeface="Arial" pitchFamily="34" charset="0"/>
              <a:buChar char="•"/>
            </a:pPr>
            <a:r>
              <a:rPr lang="en-US" dirty="0" smtClean="0"/>
              <a:t> Funding by the Alfred P. Sloan Foundation</a:t>
            </a:r>
          </a:p>
          <a:p>
            <a:pPr>
              <a:buFont typeface="Arial" pitchFamily="34" charset="0"/>
              <a:buChar char="•"/>
            </a:pPr>
            <a:endParaRPr lang="en-US" dirty="0" smtClean="0"/>
          </a:p>
          <a:p>
            <a:pPr>
              <a:buFont typeface="Arial" pitchFamily="34" charset="0"/>
              <a:buChar char="•"/>
            </a:pPr>
            <a:r>
              <a:rPr lang="en-US" dirty="0" smtClean="0"/>
              <a:t> Research led by CIBER Research Ltd. in the UK and the Center for Information and Communication Studies (CICS) at University of Tennessee</a:t>
            </a:r>
          </a:p>
          <a:p>
            <a:pPr>
              <a:buFont typeface="Arial" pitchFamily="34" charset="0"/>
              <a:buChar char="•"/>
            </a:pPr>
            <a:endParaRPr lang="en-US" dirty="0" smtClean="0"/>
          </a:p>
          <a:p>
            <a:pPr>
              <a:buFont typeface="Arial" pitchFamily="34" charset="0"/>
              <a:buChar char="•"/>
            </a:pPr>
            <a:r>
              <a:rPr lang="en-US" dirty="0" smtClean="0"/>
              <a:t> September 2012-November 2013</a:t>
            </a:r>
          </a:p>
          <a:p>
            <a:pPr>
              <a:buFont typeface="Arial" pitchFamily="34" charset="0"/>
              <a:buChar char="•"/>
            </a:pPr>
            <a:endParaRPr lang="en-US" dirty="0" smtClean="0"/>
          </a:p>
          <a:p>
            <a:pPr>
              <a:buFont typeface="Arial" pitchFamily="34" charset="0"/>
              <a:buChar char="•"/>
            </a:pPr>
            <a:r>
              <a:rPr lang="en-US" dirty="0" smtClean="0"/>
              <a:t> Led by David Nicholas</a:t>
            </a:r>
            <a:r>
              <a:rPr lang="en-US" dirty="0"/>
              <a:t> </a:t>
            </a:r>
            <a:r>
              <a:rPr lang="en-US" dirty="0" smtClean="0"/>
              <a:t>of CIBER and Carol Tenopir, Suzie Allard and Ken Levine of UT </a:t>
            </a:r>
          </a:p>
          <a:p>
            <a:pPr>
              <a:buFont typeface="Arial" pitchFamily="34" charset="0"/>
              <a:buChar char="•"/>
            </a:pPr>
            <a:endParaRPr lang="en-US" dirty="0" smtClean="0"/>
          </a:p>
          <a:p>
            <a:pPr>
              <a:buFont typeface="Arial" pitchFamily="34" charset="0"/>
              <a:buChar char="•"/>
            </a:pPr>
            <a:r>
              <a:rPr lang="en-US" dirty="0" smtClean="0"/>
              <a:t>Collaborators include Taylor &amp; Francis, SAGE, </a:t>
            </a:r>
            <a:r>
              <a:rPr lang="en-US" dirty="0" err="1" smtClean="0"/>
              <a:t>PLoS</a:t>
            </a:r>
            <a:r>
              <a:rPr lang="en-US" dirty="0" smtClean="0"/>
              <a:t>, </a:t>
            </a:r>
            <a:r>
              <a:rPr lang="en-US" dirty="0" err="1" smtClean="0"/>
              <a:t>Biomedcentral</a:t>
            </a:r>
            <a:r>
              <a:rPr lang="en-US" dirty="0" smtClean="0"/>
              <a:t>, Wiley, and Elsevier </a:t>
            </a:r>
          </a:p>
          <a:p>
            <a:endParaRPr lang="en-US" dirty="0" smtClean="0"/>
          </a:p>
        </p:txBody>
      </p:sp>
      <p:pic>
        <p:nvPicPr>
          <p:cNvPr id="9" name="Picture 8"/>
          <p:cNvPicPr/>
          <p:nvPr/>
        </p:nvPicPr>
        <p:blipFill>
          <a:blip r:embed="rId4" cstate="print"/>
          <a:srcRect/>
          <a:stretch>
            <a:fillRect/>
          </a:stretch>
        </p:blipFill>
        <p:spPr bwMode="auto">
          <a:xfrm>
            <a:off x="6400800" y="4419600"/>
            <a:ext cx="1219200" cy="838200"/>
          </a:xfrm>
          <a:prstGeom prst="rect">
            <a:avLst/>
          </a:prstGeom>
          <a:noFill/>
          <a:ln w="9525">
            <a:noFill/>
            <a:miter lim="800000"/>
            <a:headEnd/>
            <a:tailEnd/>
          </a:ln>
        </p:spPr>
      </p:pic>
      <p:sp>
        <p:nvSpPr>
          <p:cNvPr id="7" name="TextBox 6"/>
          <p:cNvSpPr txBox="1"/>
          <p:nvPr/>
        </p:nvSpPr>
        <p:spPr>
          <a:xfrm>
            <a:off x="5257800" y="3505200"/>
            <a:ext cx="3581400" cy="461665"/>
          </a:xfrm>
          <a:prstGeom prst="rect">
            <a:avLst/>
          </a:prstGeom>
          <a:noFill/>
        </p:spPr>
        <p:txBody>
          <a:bodyPr wrap="square" rtlCol="0">
            <a:spAutoFit/>
          </a:bodyPr>
          <a:lstStyle/>
          <a:p>
            <a:pPr algn="ctr"/>
            <a:r>
              <a:rPr lang="en-US" sz="2400" b="1" dirty="0" smtClean="0">
                <a:solidFill>
                  <a:srgbClr val="FF0000"/>
                </a:solidFill>
              </a:rPr>
              <a:t>CIBER</a:t>
            </a:r>
            <a:r>
              <a:rPr lang="en-US" sz="2400" b="1" dirty="0" smtClean="0"/>
              <a:t> </a:t>
            </a:r>
            <a:r>
              <a:rPr lang="en-US" sz="2400" b="1" dirty="0" smtClean="0">
                <a:solidFill>
                  <a:schemeClr val="accent5">
                    <a:lumMod val="75000"/>
                  </a:schemeClr>
                </a:solidFill>
              </a:rPr>
              <a:t>Research</a:t>
            </a:r>
            <a:r>
              <a:rPr lang="en-US" sz="2400" b="1" dirty="0" smtClean="0"/>
              <a:t> </a:t>
            </a:r>
            <a:r>
              <a:rPr lang="en-US" sz="2400" b="1" dirty="0" smtClean="0">
                <a:solidFill>
                  <a:schemeClr val="accent4">
                    <a:lumMod val="75000"/>
                  </a:schemeClr>
                </a:solidFill>
              </a:rPr>
              <a:t>Ltd</a:t>
            </a:r>
            <a:r>
              <a:rPr lang="en-US" sz="2400" b="1" dirty="0" smtClean="0">
                <a:solidFill>
                  <a:schemeClr val="accent6">
                    <a:lumMod val="75000"/>
                  </a:schemeClr>
                </a:solidFill>
              </a:rPr>
              <a:t>.</a:t>
            </a:r>
            <a:endParaRPr lang="en-US" sz="2400" b="1" dirty="0">
              <a:solidFill>
                <a:schemeClr val="accent6">
                  <a:lumMod val="75000"/>
                </a:schemeClr>
              </a:solidFill>
            </a:endParaRPr>
          </a:p>
        </p:txBody>
      </p:sp>
    </p:spTree>
    <p:extLst>
      <p:ext uri="{BB962C8B-B14F-4D97-AF65-F5344CB8AC3E}">
        <p14:creationId xmlns:p14="http://schemas.microsoft.com/office/powerpoint/2010/main" val="249600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sz="3200" dirty="0" smtClean="0">
                <a:solidFill>
                  <a:schemeClr val="accent1"/>
                </a:solidFill>
              </a:rPr>
              <a:t>Top 3 social media used just occasionally </a:t>
            </a:r>
            <a:r>
              <a:rPr lang="en-US" sz="3200" dirty="0" smtClean="0">
                <a:solidFill>
                  <a:srgbClr val="FF0000"/>
                </a:solidFill>
              </a:rPr>
              <a:t>(U.K. 2011)</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6041081"/>
              </p:ext>
            </p:extLst>
          </p:nvPr>
        </p:nvGraphicFramePr>
        <p:xfrm>
          <a:off x="457200" y="16764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6096000"/>
            <a:ext cx="1524000" cy="646331"/>
          </a:xfrm>
          <a:prstGeom prst="rect">
            <a:avLst/>
          </a:prstGeom>
          <a:noFill/>
        </p:spPr>
        <p:txBody>
          <a:bodyPr wrap="square" rtlCol="0">
            <a:spAutoFit/>
          </a:bodyPr>
          <a:lstStyle/>
          <a:p>
            <a:r>
              <a:rPr lang="en-US" sz="1200" dirty="0" smtClean="0"/>
              <a:t>n=2117, June 9, 2011, 6 U.K universities</a:t>
            </a:r>
            <a:endParaRPr lang="en-US" sz="1200" dirty="0"/>
          </a:p>
        </p:txBody>
      </p:sp>
      <p:sp>
        <p:nvSpPr>
          <p:cNvPr id="6" name="TextBox 5"/>
          <p:cNvSpPr txBox="1"/>
          <p:nvPr/>
        </p:nvSpPr>
        <p:spPr>
          <a:xfrm>
            <a:off x="457200" y="2514600"/>
            <a:ext cx="430887" cy="2286000"/>
          </a:xfrm>
          <a:prstGeom prst="rect">
            <a:avLst/>
          </a:prstGeom>
          <a:noFill/>
        </p:spPr>
        <p:txBody>
          <a:bodyPr vert="vert270" wrap="square" rtlCol="0">
            <a:spAutoFit/>
          </a:bodyPr>
          <a:lstStyle/>
          <a:p>
            <a:pPr algn="ctr"/>
            <a:r>
              <a:rPr lang="en-US" sz="1600" dirty="0" smtClean="0"/>
              <a:t>Percent</a:t>
            </a:r>
            <a:endParaRPr lang="en-US" sz="1600" dirty="0"/>
          </a:p>
        </p:txBody>
      </p:sp>
      <p:sp>
        <p:nvSpPr>
          <p:cNvPr id="7" name="TextBox 6"/>
          <p:cNvSpPr txBox="1"/>
          <p:nvPr/>
        </p:nvSpPr>
        <p:spPr>
          <a:xfrm>
            <a:off x="228600" y="1676400"/>
            <a:ext cx="838200" cy="307777"/>
          </a:xfrm>
          <a:prstGeom prst="rect">
            <a:avLst/>
          </a:prstGeom>
          <a:noFill/>
        </p:spPr>
        <p:txBody>
          <a:bodyPr wrap="square" rtlCol="0">
            <a:spAutoFit/>
          </a:bodyPr>
          <a:lstStyle/>
          <a:p>
            <a:r>
              <a:rPr lang="en-US" sz="1400" dirty="0" smtClean="0"/>
              <a:t>100%</a:t>
            </a:r>
            <a:endParaRPr lang="en-US" sz="1400" dirty="0"/>
          </a:p>
        </p:txBody>
      </p:sp>
    </p:spTree>
    <p:extLst>
      <p:ext uri="{BB962C8B-B14F-4D97-AF65-F5344CB8AC3E}">
        <p14:creationId xmlns:p14="http://schemas.microsoft.com/office/powerpoint/2010/main" val="2197978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sz="3200" dirty="0" smtClean="0">
                <a:solidFill>
                  <a:schemeClr val="accent1"/>
                </a:solidFill>
              </a:rPr>
              <a:t>Top 3 social media used occasionally</a:t>
            </a:r>
            <a:br>
              <a:rPr lang="en-US" sz="3200" dirty="0" smtClean="0">
                <a:solidFill>
                  <a:schemeClr val="accent1"/>
                </a:solidFill>
              </a:rPr>
            </a:br>
            <a:r>
              <a:rPr lang="en-US" sz="3200" dirty="0" smtClean="0">
                <a:solidFill>
                  <a:srgbClr val="FF0000"/>
                </a:solidFill>
              </a:rPr>
              <a:t> (U.S. 2012)</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5990436"/>
              </p:ext>
            </p:extLst>
          </p:nvPr>
        </p:nvGraphicFramePr>
        <p:xfrm>
          <a:off x="457200" y="16764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6096000"/>
            <a:ext cx="1524000" cy="276999"/>
          </a:xfrm>
          <a:prstGeom prst="rect">
            <a:avLst/>
          </a:prstGeom>
          <a:noFill/>
        </p:spPr>
        <p:txBody>
          <a:bodyPr wrap="square" rtlCol="0">
            <a:spAutoFit/>
          </a:bodyPr>
          <a:lstStyle/>
          <a:p>
            <a:r>
              <a:rPr lang="en-US" sz="1200" dirty="0" smtClean="0"/>
              <a:t>N=579</a:t>
            </a:r>
            <a:endParaRPr lang="en-US" sz="1200" dirty="0"/>
          </a:p>
        </p:txBody>
      </p:sp>
      <p:sp>
        <p:nvSpPr>
          <p:cNvPr id="6" name="TextBox 5"/>
          <p:cNvSpPr txBox="1"/>
          <p:nvPr/>
        </p:nvSpPr>
        <p:spPr>
          <a:xfrm>
            <a:off x="457200" y="2514600"/>
            <a:ext cx="430887" cy="2286000"/>
          </a:xfrm>
          <a:prstGeom prst="rect">
            <a:avLst/>
          </a:prstGeom>
          <a:noFill/>
        </p:spPr>
        <p:txBody>
          <a:bodyPr vert="vert270" wrap="square" rtlCol="0">
            <a:spAutoFit/>
          </a:bodyPr>
          <a:lstStyle/>
          <a:p>
            <a:pPr algn="ctr"/>
            <a:r>
              <a:rPr lang="en-US" sz="1600" dirty="0" smtClean="0"/>
              <a:t>Percent</a:t>
            </a:r>
            <a:endParaRPr lang="en-US" sz="1600" dirty="0"/>
          </a:p>
        </p:txBody>
      </p:sp>
      <p:sp>
        <p:nvSpPr>
          <p:cNvPr id="7" name="TextBox 6"/>
          <p:cNvSpPr txBox="1"/>
          <p:nvPr/>
        </p:nvSpPr>
        <p:spPr>
          <a:xfrm>
            <a:off x="228600" y="1676400"/>
            <a:ext cx="838200" cy="307777"/>
          </a:xfrm>
          <a:prstGeom prst="rect">
            <a:avLst/>
          </a:prstGeom>
          <a:noFill/>
        </p:spPr>
        <p:txBody>
          <a:bodyPr wrap="square" rtlCol="0">
            <a:spAutoFit/>
          </a:bodyPr>
          <a:lstStyle/>
          <a:p>
            <a:r>
              <a:rPr lang="en-US" sz="1400" dirty="0" smtClean="0"/>
              <a:t>100%</a:t>
            </a:r>
            <a:endParaRPr lang="en-US" sz="1400" dirty="0"/>
          </a:p>
        </p:txBody>
      </p:sp>
    </p:spTree>
    <p:extLst>
      <p:ext uri="{BB962C8B-B14F-4D97-AF65-F5344CB8AC3E}">
        <p14:creationId xmlns:p14="http://schemas.microsoft.com/office/powerpoint/2010/main" val="252957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Comments on social media</a:t>
            </a:r>
            <a:endParaRPr lang="en-US" dirty="0">
              <a:solidFill>
                <a:schemeClr val="accent1"/>
              </a:solidFill>
            </a:endParaRPr>
          </a:p>
        </p:txBody>
      </p:sp>
      <p:sp>
        <p:nvSpPr>
          <p:cNvPr id="5" name="TextBox 4"/>
          <p:cNvSpPr txBox="1"/>
          <p:nvPr/>
        </p:nvSpPr>
        <p:spPr>
          <a:xfrm>
            <a:off x="386862" y="1795698"/>
            <a:ext cx="2590800" cy="2308324"/>
          </a:xfrm>
          <a:prstGeom prst="rect">
            <a:avLst/>
          </a:prstGeom>
          <a:noFill/>
        </p:spPr>
        <p:txBody>
          <a:bodyPr wrap="square" rtlCol="0">
            <a:spAutoFit/>
          </a:bodyPr>
          <a:lstStyle/>
          <a:p>
            <a:r>
              <a:rPr lang="en-US" dirty="0" smtClean="0"/>
              <a:t>“Same issues with social media as with art.  We may pretend to know what is “good art” but often we don’t really know, so how can you judge quality with no basis?”</a:t>
            </a:r>
            <a:endParaRPr lang="en-US" dirty="0"/>
          </a:p>
        </p:txBody>
      </p:sp>
      <p:sp>
        <p:nvSpPr>
          <p:cNvPr id="6" name="TextBox 5"/>
          <p:cNvSpPr txBox="1"/>
          <p:nvPr/>
        </p:nvSpPr>
        <p:spPr>
          <a:xfrm>
            <a:off x="7297615" y="3567819"/>
            <a:ext cx="1749669" cy="1477328"/>
          </a:xfrm>
          <a:prstGeom prst="rect">
            <a:avLst/>
          </a:prstGeom>
          <a:noFill/>
        </p:spPr>
        <p:txBody>
          <a:bodyPr wrap="square" rtlCol="0">
            <a:spAutoFit/>
          </a:bodyPr>
          <a:lstStyle/>
          <a:p>
            <a:r>
              <a:rPr lang="en-US" dirty="0" smtClean="0"/>
              <a:t>“I use Wikipedia to remind myself what I once knew.”</a:t>
            </a:r>
            <a:endParaRPr lang="en-US" dirty="0"/>
          </a:p>
        </p:txBody>
      </p:sp>
      <p:sp>
        <p:nvSpPr>
          <p:cNvPr id="7" name="TextBox 6"/>
          <p:cNvSpPr txBox="1"/>
          <p:nvPr/>
        </p:nvSpPr>
        <p:spPr>
          <a:xfrm>
            <a:off x="4160079" y="1796478"/>
            <a:ext cx="3008435" cy="1200329"/>
          </a:xfrm>
          <a:prstGeom prst="rect">
            <a:avLst/>
          </a:prstGeom>
          <a:noFill/>
        </p:spPr>
        <p:txBody>
          <a:bodyPr wrap="square" rtlCol="0">
            <a:spAutoFit/>
          </a:bodyPr>
          <a:lstStyle/>
          <a:p>
            <a:r>
              <a:rPr lang="en-US" dirty="0" smtClean="0"/>
              <a:t>“There are different levels of quality of tweets.  I don’t cite Twitter but I may use report linked via Twitter.”</a:t>
            </a:r>
            <a:endParaRPr lang="en-US" dirty="0"/>
          </a:p>
        </p:txBody>
      </p:sp>
      <p:sp>
        <p:nvSpPr>
          <p:cNvPr id="8" name="TextBox 7"/>
          <p:cNvSpPr txBox="1"/>
          <p:nvPr/>
        </p:nvSpPr>
        <p:spPr>
          <a:xfrm>
            <a:off x="618393" y="4886235"/>
            <a:ext cx="2127738" cy="1200329"/>
          </a:xfrm>
          <a:prstGeom prst="rect">
            <a:avLst/>
          </a:prstGeom>
          <a:noFill/>
        </p:spPr>
        <p:txBody>
          <a:bodyPr wrap="square" rtlCol="0">
            <a:spAutoFit/>
          </a:bodyPr>
          <a:lstStyle/>
          <a:p>
            <a:r>
              <a:rPr lang="en-US" dirty="0" smtClean="0"/>
              <a:t>“Social media can make top-tiered research more accessible.”</a:t>
            </a:r>
            <a:endParaRPr lang="en-US" dirty="0"/>
          </a:p>
        </p:txBody>
      </p:sp>
      <p:pic>
        <p:nvPicPr>
          <p:cNvPr id="6148" name="Picture 4" descr="C:\Users\rvolenti\AppData\Local\Microsoft\Windows\Temporary Internet Files\Content.IE5\30V8JVUE\MP9004003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354" y="3353983"/>
            <a:ext cx="3901440" cy="259994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bwMode="auto">
          <a:xfrm>
            <a:off x="386862" y="1638300"/>
            <a:ext cx="2517531" cy="2465722"/>
          </a:xfrm>
          <a:prstGeom prst="wedgeRoundRectCallout">
            <a:avLst>
              <a:gd name="adj1" fmla="val 64680"/>
              <a:gd name="adj2" fmla="val 38319"/>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3" name="Rounded Rectangular Callout 12"/>
          <p:cNvSpPr/>
          <p:nvPr/>
        </p:nvSpPr>
        <p:spPr bwMode="auto">
          <a:xfrm>
            <a:off x="391344" y="4643111"/>
            <a:ext cx="2127738" cy="1500664"/>
          </a:xfrm>
          <a:prstGeom prst="wedgeRoundRectCallout">
            <a:avLst>
              <a:gd name="adj1" fmla="val 70091"/>
              <a:gd name="adj2" fmla="val -34512"/>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4" name="Rounded Rectangular Callout 13"/>
          <p:cNvSpPr/>
          <p:nvPr/>
        </p:nvSpPr>
        <p:spPr bwMode="auto">
          <a:xfrm>
            <a:off x="4033325" y="1582209"/>
            <a:ext cx="3264290" cy="1628865"/>
          </a:xfrm>
          <a:prstGeom prst="wedgeRoundRectCallout">
            <a:avLst>
              <a:gd name="adj1" fmla="val -12179"/>
              <a:gd name="adj2" fmla="val 67997"/>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5" name="Rounded Rectangular Callout 14"/>
          <p:cNvSpPr/>
          <p:nvPr/>
        </p:nvSpPr>
        <p:spPr bwMode="auto">
          <a:xfrm>
            <a:off x="7168514" y="3353982"/>
            <a:ext cx="1752600" cy="1905001"/>
          </a:xfrm>
          <a:prstGeom prst="wedgeRoundRectCallout">
            <a:avLst>
              <a:gd name="adj1" fmla="val -75513"/>
              <a:gd name="adj2" fmla="val -12006"/>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9350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lstStyle/>
          <a:p>
            <a:r>
              <a:rPr lang="en-US" sz="4000" dirty="0" smtClean="0">
                <a:solidFill>
                  <a:schemeClr val="accent1"/>
                </a:solidFill>
              </a:rPr>
              <a:t>Influence of trust on use of social media</a:t>
            </a:r>
            <a:endParaRPr lang="en-US" sz="4000" dirty="0">
              <a:solidFill>
                <a:schemeClr val="accent1"/>
              </a:solidFill>
            </a:endParaRPr>
          </a:p>
        </p:txBody>
      </p:sp>
      <p:sp>
        <p:nvSpPr>
          <p:cNvPr id="3" name="Content Placeholder 2"/>
          <p:cNvSpPr>
            <a:spLocks noGrp="1"/>
          </p:cNvSpPr>
          <p:nvPr>
            <p:ph sz="half" idx="1"/>
          </p:nvPr>
        </p:nvSpPr>
        <p:spPr>
          <a:xfrm>
            <a:off x="381000" y="1905000"/>
            <a:ext cx="5334000" cy="4114800"/>
          </a:xfrm>
        </p:spPr>
        <p:txBody>
          <a:bodyPr/>
          <a:lstStyle/>
          <a:p>
            <a:r>
              <a:rPr lang="en-US" sz="2400" dirty="0" smtClean="0"/>
              <a:t>Most are engaged at least occasionally.</a:t>
            </a:r>
          </a:p>
          <a:p>
            <a:r>
              <a:rPr lang="en-US" sz="2400" dirty="0" smtClean="0"/>
              <a:t>More critical and hesitant about trusting.</a:t>
            </a:r>
          </a:p>
          <a:p>
            <a:r>
              <a:rPr lang="en-US" sz="2400" dirty="0" smtClean="0"/>
              <a:t>Use many of the same standards to judge quality of social media as they use for traditional sources.</a:t>
            </a:r>
          </a:p>
          <a:p>
            <a:r>
              <a:rPr lang="en-US" sz="2400" dirty="0" smtClean="0"/>
              <a:t>Less trusting because no standard to judge quality.</a:t>
            </a:r>
          </a:p>
          <a:p>
            <a:r>
              <a:rPr lang="en-US" sz="2400" dirty="0" smtClean="0"/>
              <a:t>Less likely to create because not rewarded by university or tenure committee.</a:t>
            </a:r>
            <a:endParaRPr lang="en-US" sz="2400" dirty="0"/>
          </a:p>
        </p:txBody>
      </p:sp>
      <p:pic>
        <p:nvPicPr>
          <p:cNvPr id="4102" name="Picture 6" descr="https://si0.twimg.com/profile_images/2284174758/v65oai7fxn47qv9nect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1524000"/>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mastersofmedia.hum.uva.nl/wp-content/uploads/2013/03/academ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121548"/>
            <a:ext cx="1162052" cy="116205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netdna.copyblogger.com/images/f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324" y="2914651"/>
            <a:ext cx="1162052" cy="116205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c4lpt.co.uk/Top100Tools/blogg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349567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friend2friend.com/static/c/up/linkedin_logo.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52695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alesproblog.com/wp-content/uploads/2013/02/salesproblog-rs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5700" y="4562477"/>
            <a:ext cx="1100138"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47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Overall findings:</a:t>
            </a:r>
            <a:endParaRPr lang="en-US" dirty="0">
              <a:solidFill>
                <a:schemeClr val="accent1"/>
              </a:solidFill>
            </a:endParaRPr>
          </a:p>
        </p:txBody>
      </p:sp>
      <p:sp>
        <p:nvSpPr>
          <p:cNvPr id="3" name="Content Placeholder 2"/>
          <p:cNvSpPr>
            <a:spLocks noGrp="1"/>
          </p:cNvSpPr>
          <p:nvPr>
            <p:ph sz="half" idx="1"/>
          </p:nvPr>
        </p:nvSpPr>
        <p:spPr>
          <a:xfrm>
            <a:off x="685800" y="1752600"/>
            <a:ext cx="7543800" cy="4114800"/>
          </a:xfrm>
        </p:spPr>
        <p:txBody>
          <a:bodyPr/>
          <a:lstStyle/>
          <a:p>
            <a:r>
              <a:rPr lang="en-US" dirty="0" smtClean="0"/>
              <a:t>Traditional metrics (e.g., impact factor) are trusted even though flaws are acknowledged.</a:t>
            </a:r>
          </a:p>
          <a:p>
            <a:r>
              <a:rPr lang="en-US" dirty="0" smtClean="0"/>
              <a:t>Confusion about Open Access.</a:t>
            </a:r>
          </a:p>
          <a:p>
            <a:r>
              <a:rPr lang="en-US" dirty="0" smtClean="0"/>
              <a:t>Tenure and University policies influence what scholars trust.</a:t>
            </a:r>
          </a:p>
          <a:p>
            <a:r>
              <a:rPr lang="en-US" dirty="0" smtClean="0"/>
              <a:t>Impact Factor is more important for publishing than reading or citing.</a:t>
            </a:r>
          </a:p>
          <a:p>
            <a:r>
              <a:rPr lang="en-US" dirty="0" smtClean="0"/>
              <a:t>Scholars read abstract, methodology, and references to determine trustworthiness.</a:t>
            </a:r>
          </a:p>
          <a:p>
            <a:endParaRPr lang="en-US" dirty="0"/>
          </a:p>
        </p:txBody>
      </p:sp>
    </p:spTree>
    <p:extLst>
      <p:ext uri="{BB962C8B-B14F-4D97-AF65-F5344CB8AC3E}">
        <p14:creationId xmlns:p14="http://schemas.microsoft.com/office/powerpoint/2010/main" val="1578325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62259972"/>
              </p:ext>
            </p:extLst>
          </p:nvPr>
        </p:nvGraphicFramePr>
        <p:xfrm>
          <a:off x="381000" y="685800"/>
          <a:ext cx="7620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477000" y="990601"/>
            <a:ext cx="2133600" cy="584775"/>
          </a:xfrm>
          <a:prstGeom prst="rect">
            <a:avLst/>
          </a:prstGeom>
          <a:noFill/>
        </p:spPr>
        <p:txBody>
          <a:bodyPr wrap="square" rtlCol="0">
            <a:spAutoFit/>
          </a:bodyPr>
          <a:lstStyle/>
          <a:p>
            <a:pPr>
              <a:buFont typeface="Arial" pitchFamily="34" charset="0"/>
              <a:buChar char="•"/>
            </a:pPr>
            <a:r>
              <a:rPr lang="en-US" sz="1600" dirty="0" smtClean="0"/>
              <a:t>Academic </a:t>
            </a:r>
            <a:r>
              <a:rPr lang="en-US" sz="1600" dirty="0" smtClean="0"/>
              <a:t>researchers UK &amp; US</a:t>
            </a:r>
            <a:endParaRPr lang="en-US" sz="1600" dirty="0"/>
          </a:p>
        </p:txBody>
      </p:sp>
      <p:sp>
        <p:nvSpPr>
          <p:cNvPr id="4" name="TextBox 3"/>
          <p:cNvSpPr txBox="1"/>
          <p:nvPr/>
        </p:nvSpPr>
        <p:spPr>
          <a:xfrm>
            <a:off x="7010400" y="2590800"/>
            <a:ext cx="2133600" cy="1323439"/>
          </a:xfrm>
          <a:prstGeom prst="rect">
            <a:avLst/>
          </a:prstGeom>
          <a:noFill/>
        </p:spPr>
        <p:txBody>
          <a:bodyPr wrap="square" rtlCol="0">
            <a:spAutoFit/>
          </a:bodyPr>
          <a:lstStyle/>
          <a:p>
            <a:pPr>
              <a:buFont typeface="Arial" pitchFamily="34" charset="0"/>
              <a:buChar char="•"/>
            </a:pPr>
            <a:r>
              <a:rPr lang="en-US" sz="1600" dirty="0" smtClean="0"/>
              <a:t>Government researchers</a:t>
            </a:r>
          </a:p>
          <a:p>
            <a:pPr>
              <a:buFont typeface="Arial" pitchFamily="34" charset="0"/>
              <a:buChar char="•"/>
            </a:pPr>
            <a:r>
              <a:rPr lang="en-US" sz="1600" dirty="0" smtClean="0"/>
              <a:t>Lab researchers</a:t>
            </a:r>
          </a:p>
          <a:p>
            <a:pPr>
              <a:buFont typeface="Arial" pitchFamily="34" charset="0"/>
              <a:buChar char="•"/>
            </a:pPr>
            <a:r>
              <a:rPr lang="en-US" sz="1600" dirty="0" smtClean="0"/>
              <a:t>Corporate researchers</a:t>
            </a:r>
            <a:endParaRPr lang="en-US" sz="1600" dirty="0"/>
          </a:p>
        </p:txBody>
      </p:sp>
    </p:spTree>
    <p:extLst>
      <p:ext uri="{BB962C8B-B14F-4D97-AF65-F5344CB8AC3E}">
        <p14:creationId xmlns:p14="http://schemas.microsoft.com/office/powerpoint/2010/main" val="235786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5">
                                            <p:graphicEl>
                                              <a:dgm id="{BDA09DA7-14FA-45F7-9A54-7CA0E95F416D}"/>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772400" cy="1143000"/>
          </a:xfrm>
        </p:spPr>
        <p:txBody>
          <a:bodyPr/>
          <a:lstStyle/>
          <a:p>
            <a:r>
              <a:rPr lang="en-US" dirty="0" smtClean="0">
                <a:solidFill>
                  <a:schemeClr val="accent1"/>
                </a:solidFill>
              </a:rPr>
              <a:t>Thanks!</a:t>
            </a:r>
            <a:r>
              <a:rPr lang="en-US" dirty="0" smtClean="0"/>
              <a:t/>
            </a:r>
            <a:br>
              <a:rPr lang="en-US" dirty="0" smtClean="0"/>
            </a:br>
            <a:r>
              <a:rPr lang="en-US" dirty="0"/>
              <a:t/>
            </a:r>
            <a:br>
              <a:rPr lang="en-US" dirty="0"/>
            </a:br>
            <a:r>
              <a:rPr lang="en-US" sz="2400" dirty="0" smtClean="0">
                <a:solidFill>
                  <a:schemeClr val="tx1"/>
                </a:solidFill>
              </a:rPr>
              <a:t>For more information:</a:t>
            </a:r>
            <a:br>
              <a:rPr lang="en-US" sz="2400" dirty="0" smtClean="0">
                <a:solidFill>
                  <a:schemeClr val="tx1"/>
                </a:solidFill>
              </a:rPr>
            </a:br>
            <a:r>
              <a:rPr lang="en-US" sz="2400" dirty="0">
                <a:solidFill>
                  <a:schemeClr val="tx1"/>
                </a:solidFill>
                <a:hlinkClick r:id="rId2"/>
              </a:rPr>
              <a:t>http://cics.cci.utk.edu/cicsprojects/Sloan</a:t>
            </a:r>
            <a:r>
              <a:rPr lang="en-US" sz="1800" dirty="0" smtClean="0">
                <a:solidFill>
                  <a:schemeClr val="tx1"/>
                </a:solidFill>
              </a:rPr>
              <a:t/>
            </a:r>
            <a:br>
              <a:rPr lang="en-US" sz="1800" dirty="0" smtClean="0">
                <a:solidFill>
                  <a:schemeClr val="tx1"/>
                </a:solidFill>
              </a:rPr>
            </a:br>
            <a:r>
              <a:rPr lang="en-US" dirty="0"/>
              <a:t/>
            </a:r>
            <a:br>
              <a:rPr lang="en-US" dirty="0"/>
            </a:br>
            <a:r>
              <a:rPr lang="en-US" sz="1800" dirty="0" smtClean="0">
                <a:solidFill>
                  <a:schemeClr val="tx1"/>
                </a:solidFill>
              </a:rPr>
              <a:t>Carol Tenopir</a:t>
            </a:r>
            <a:br>
              <a:rPr lang="en-US" sz="1800" dirty="0" smtClean="0">
                <a:solidFill>
                  <a:schemeClr val="tx1"/>
                </a:solidFill>
              </a:rPr>
            </a:br>
            <a:r>
              <a:rPr lang="en-US" sz="1800" dirty="0" smtClean="0">
                <a:solidFill>
                  <a:schemeClr val="tx1"/>
                </a:solidFill>
              </a:rPr>
              <a:t>ctenopir@utk.edu</a:t>
            </a:r>
            <a:endParaRPr lang="en-US" sz="1800" dirty="0">
              <a:solidFill>
                <a:schemeClr val="tx1"/>
              </a:solidFill>
            </a:endParaRPr>
          </a:p>
        </p:txBody>
      </p:sp>
      <p:pic>
        <p:nvPicPr>
          <p:cNvPr id="3" name="Picture 2"/>
          <p:cNvPicPr>
            <a:picLocks noChangeAspect="1" noChangeArrowheads="1"/>
          </p:cNvPicPr>
          <p:nvPr/>
        </p:nvPicPr>
        <p:blipFill>
          <a:blip r:embed="rId3" cstate="print"/>
          <a:srcRect/>
          <a:stretch>
            <a:fillRect/>
          </a:stretch>
        </p:blipFill>
        <p:spPr bwMode="auto">
          <a:xfrm>
            <a:off x="609600" y="5867400"/>
            <a:ext cx="2286000" cy="828811"/>
          </a:xfrm>
          <a:prstGeom prst="rect">
            <a:avLst/>
          </a:prstGeom>
          <a:noFill/>
          <a:ln w="9525">
            <a:noFill/>
            <a:miter lim="800000"/>
            <a:headEnd/>
            <a:tailEnd/>
          </a:ln>
        </p:spPr>
      </p:pic>
    </p:spTree>
    <p:extLst>
      <p:ext uri="{BB962C8B-B14F-4D97-AF65-F5344CB8AC3E}">
        <p14:creationId xmlns:p14="http://schemas.microsoft.com/office/powerpoint/2010/main" val="3586572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643644"/>
            <a:ext cx="7772400" cy="1143000"/>
          </a:xfrm>
        </p:spPr>
        <p:txBody>
          <a:bodyPr/>
          <a:lstStyle/>
          <a:p>
            <a:r>
              <a:rPr lang="en-US" dirty="0" smtClean="0">
                <a:solidFill>
                  <a:schemeClr val="accent1"/>
                </a:solidFill>
              </a:rPr>
              <a:t>Aims of project:</a:t>
            </a:r>
            <a:endParaRPr lang="en-US" dirty="0">
              <a:solidFill>
                <a:schemeClr val="accent1"/>
              </a:solidFill>
            </a:endParaRPr>
          </a:p>
        </p:txBody>
      </p:sp>
      <p:sp>
        <p:nvSpPr>
          <p:cNvPr id="3" name="TextBox 2"/>
          <p:cNvSpPr txBox="1"/>
          <p:nvPr/>
        </p:nvSpPr>
        <p:spPr>
          <a:xfrm>
            <a:off x="3733800" y="1786644"/>
            <a:ext cx="5029200" cy="3708708"/>
          </a:xfrm>
          <a:prstGeom prst="rect">
            <a:avLst/>
          </a:prstGeom>
          <a:noFill/>
        </p:spPr>
        <p:txBody>
          <a:bodyPr wrap="square" rtlCol="0">
            <a:spAutoFit/>
          </a:bodyPr>
          <a:lstStyle/>
          <a:p>
            <a:pPr>
              <a:buFont typeface="Arial" pitchFamily="34" charset="0"/>
              <a:buChar char="•"/>
            </a:pPr>
            <a:r>
              <a:rPr lang="en-US" sz="2800" dirty="0" smtClean="0"/>
              <a:t>Study how academics assign authority and trustworthiness to sources they read, cite, and publish in</a:t>
            </a:r>
          </a:p>
          <a:p>
            <a:endParaRPr lang="en-US" sz="2800" dirty="0" smtClean="0"/>
          </a:p>
          <a:p>
            <a:pPr>
              <a:buFont typeface="Arial" pitchFamily="34" charset="0"/>
              <a:buChar char="•"/>
            </a:pPr>
            <a:r>
              <a:rPr lang="en-US" sz="2800" dirty="0" smtClean="0"/>
              <a:t>Examine behaviors and attitudes of academics in changing digital times</a:t>
            </a:r>
          </a:p>
          <a:p>
            <a:pPr>
              <a:buFont typeface="Arial" pitchFamily="34" charset="0"/>
              <a:buChar char="•"/>
            </a:pPr>
            <a:endParaRPr lang="en-US" sz="1100" dirty="0" smtClean="0"/>
          </a:p>
        </p:txBody>
      </p:sp>
      <p:pic>
        <p:nvPicPr>
          <p:cNvPr id="1035" name="Picture 11" descr="C:\Users\rvolenti\AppData\Local\Microsoft\Windows\Temporary Internet Files\Content.IE5\JAJGWHKT\MP900423084[1].jpg"/>
          <p:cNvPicPr>
            <a:picLocks noChangeAspect="1" noChangeArrowheads="1"/>
          </p:cNvPicPr>
          <p:nvPr/>
        </p:nvPicPr>
        <p:blipFill>
          <a:blip r:embed="rId3" cstate="print"/>
          <a:srcRect/>
          <a:stretch>
            <a:fillRect/>
          </a:stretch>
        </p:blipFill>
        <p:spPr bwMode="auto">
          <a:xfrm>
            <a:off x="685800" y="1981200"/>
            <a:ext cx="2817093" cy="3731828"/>
          </a:xfrm>
          <a:prstGeom prst="rect">
            <a:avLst/>
          </a:prstGeom>
          <a:noFill/>
        </p:spPr>
      </p:pic>
    </p:spTree>
    <p:extLst>
      <p:ext uri="{BB962C8B-B14F-4D97-AF65-F5344CB8AC3E}">
        <p14:creationId xmlns:p14="http://schemas.microsoft.com/office/powerpoint/2010/main" val="1120610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lstStyle/>
          <a:p>
            <a:r>
              <a:rPr lang="en-US" dirty="0" smtClean="0">
                <a:solidFill>
                  <a:schemeClr val="accent1"/>
                </a:solidFill>
              </a:rPr>
              <a:t>TRUST:</a:t>
            </a:r>
            <a:r>
              <a:rPr lang="en-US" sz="4000" dirty="0" smtClean="0">
                <a:solidFill>
                  <a:schemeClr val="accent1"/>
                </a:solidFill>
              </a:rPr>
              <a:t/>
            </a:r>
            <a:br>
              <a:rPr lang="en-US" sz="4000" dirty="0" smtClean="0">
                <a:solidFill>
                  <a:schemeClr val="accent1"/>
                </a:solidFill>
              </a:rPr>
            </a:br>
            <a:r>
              <a:rPr lang="en-US" sz="3600" dirty="0" smtClean="0">
                <a:solidFill>
                  <a:schemeClr val="accent1"/>
                </a:solidFill>
              </a:rPr>
              <a:t>Quality, Reliability, Trustworthiness</a:t>
            </a:r>
            <a:endParaRPr lang="en-US" sz="3600" dirty="0">
              <a:solidFill>
                <a:schemeClr val="accent1"/>
              </a:solidFill>
            </a:endParaRPr>
          </a:p>
        </p:txBody>
      </p:sp>
      <p:sp>
        <p:nvSpPr>
          <p:cNvPr id="5" name="TextBox 4"/>
          <p:cNvSpPr txBox="1"/>
          <p:nvPr/>
        </p:nvSpPr>
        <p:spPr>
          <a:xfrm>
            <a:off x="762000" y="2333685"/>
            <a:ext cx="7315200" cy="4524315"/>
          </a:xfrm>
          <a:prstGeom prst="rect">
            <a:avLst/>
          </a:prstGeom>
          <a:noFill/>
        </p:spPr>
        <p:txBody>
          <a:bodyPr wrap="square" rtlCol="0">
            <a:spAutoFit/>
          </a:bodyPr>
          <a:lstStyle/>
          <a:p>
            <a:pPr lvl="0" algn="ctr"/>
            <a:r>
              <a:rPr lang="en-US" sz="2400" dirty="0" smtClean="0"/>
              <a:t>All in all then, perceived quality/reliability/trustworthiness is the prime criterion scholars use </a:t>
            </a:r>
            <a:r>
              <a:rPr lang="en-GB" sz="2400" dirty="0" smtClean="0"/>
              <a:t>in the </a:t>
            </a:r>
            <a:r>
              <a:rPr lang="en-GB" sz="2400" dirty="0" smtClean="0">
                <a:solidFill>
                  <a:srgbClr val="FF0000"/>
                </a:solidFill>
              </a:rPr>
              <a:t>discovery process </a:t>
            </a:r>
            <a:r>
              <a:rPr lang="en-GB" sz="2400" dirty="0" smtClean="0"/>
              <a:t>(finding information), in the </a:t>
            </a:r>
            <a:r>
              <a:rPr lang="en-GB" sz="2400" dirty="0" smtClean="0">
                <a:solidFill>
                  <a:srgbClr val="FF0000"/>
                </a:solidFill>
              </a:rPr>
              <a:t>information management process </a:t>
            </a:r>
            <a:r>
              <a:rPr lang="en-GB" sz="2400" dirty="0" smtClean="0"/>
              <a:t>(separating dispensable from indispensable relevant material), in the </a:t>
            </a:r>
            <a:r>
              <a:rPr lang="en-GB" sz="2400" dirty="0" smtClean="0">
                <a:solidFill>
                  <a:srgbClr val="FF0000"/>
                </a:solidFill>
              </a:rPr>
              <a:t>citation process </a:t>
            </a:r>
            <a:r>
              <a:rPr lang="en-GB" sz="2400" dirty="0" smtClean="0"/>
              <a:t>(formally using information) and in the </a:t>
            </a:r>
            <a:r>
              <a:rPr lang="en-GB" sz="2400" dirty="0" smtClean="0">
                <a:solidFill>
                  <a:srgbClr val="FF0000"/>
                </a:solidFill>
              </a:rPr>
              <a:t>dissemination process </a:t>
            </a:r>
            <a:r>
              <a:rPr lang="en-GB" sz="2400" dirty="0" smtClean="0"/>
              <a:t>(where and how researchers choose to have their work published).</a:t>
            </a:r>
            <a:endParaRPr lang="en-US" sz="24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5546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8280400" cy="1143000"/>
          </a:xfrm>
        </p:spPr>
        <p:txBody>
          <a:bodyPr/>
          <a:lstStyle/>
          <a:p>
            <a:r>
              <a:rPr lang="en-US" dirty="0" smtClean="0">
                <a:solidFill>
                  <a:schemeClr val="accent1"/>
                </a:solidFill>
              </a:rPr>
              <a:t>Studies of reading patterns provide context for trust:</a:t>
            </a:r>
            <a:endParaRPr lang="en-US" dirty="0">
              <a:solidFill>
                <a:schemeClr val="accent1"/>
              </a:solidFill>
            </a:endParaRPr>
          </a:p>
        </p:txBody>
      </p:sp>
      <p:sp>
        <p:nvSpPr>
          <p:cNvPr id="3" name="TextBox 2"/>
          <p:cNvSpPr txBox="1"/>
          <p:nvPr/>
        </p:nvSpPr>
        <p:spPr>
          <a:xfrm>
            <a:off x="406400" y="2183618"/>
            <a:ext cx="4114800" cy="3477875"/>
          </a:xfrm>
          <a:prstGeom prst="rect">
            <a:avLst/>
          </a:prstGeom>
          <a:noFill/>
        </p:spPr>
        <p:txBody>
          <a:bodyPr wrap="square" rtlCol="0">
            <a:spAutoFit/>
          </a:bodyPr>
          <a:lstStyle/>
          <a:p>
            <a:pPr marL="228600" indent="-228600">
              <a:buFont typeface="Arial" pitchFamily="34" charset="0"/>
              <a:buChar char="•"/>
            </a:pPr>
            <a:r>
              <a:rPr lang="en-US" sz="2400" dirty="0" smtClean="0"/>
              <a:t>Surveys by </a:t>
            </a:r>
            <a:r>
              <a:rPr lang="en-US" sz="2400" dirty="0" err="1" smtClean="0"/>
              <a:t>Tenopir</a:t>
            </a:r>
            <a:r>
              <a:rPr lang="en-US" sz="2400" dirty="0" smtClean="0"/>
              <a:t> &amp; King 1977-2013</a:t>
            </a:r>
          </a:p>
          <a:p>
            <a:pPr marL="228600" indent="-228600">
              <a:buFont typeface="Arial" pitchFamily="34" charset="0"/>
              <a:buChar char="•"/>
            </a:pPr>
            <a:endParaRPr lang="en-US" sz="1400" dirty="0" smtClean="0"/>
          </a:p>
          <a:p>
            <a:pPr marL="228600" indent="-228600">
              <a:buFont typeface="Arial" pitchFamily="34" charset="0"/>
              <a:buChar char="•"/>
            </a:pPr>
            <a:r>
              <a:rPr lang="en-US" sz="2400" dirty="0" smtClean="0"/>
              <a:t>Article and book reading of academics reveal patterns, outcome, and value</a:t>
            </a:r>
          </a:p>
          <a:p>
            <a:pPr marL="228600" indent="-228600">
              <a:buFont typeface="Arial" pitchFamily="34" charset="0"/>
              <a:buChar char="•"/>
            </a:pPr>
            <a:endParaRPr lang="en-US" sz="1400" dirty="0" smtClean="0"/>
          </a:p>
          <a:p>
            <a:pPr marL="228600" indent="-228600">
              <a:buFont typeface="Arial" pitchFamily="34" charset="0"/>
              <a:buChar char="•"/>
            </a:pPr>
            <a:r>
              <a:rPr lang="en-US" sz="2400" dirty="0" smtClean="0"/>
              <a:t>Changes over time in reading patterns, are there also changes in trust?</a:t>
            </a:r>
          </a:p>
        </p:txBody>
      </p:sp>
      <p:pic>
        <p:nvPicPr>
          <p:cNvPr id="6" name="Picture 5"/>
          <p:cNvPicPr>
            <a:picLocks noChangeAspect="1" noChangeArrowheads="1"/>
          </p:cNvPicPr>
          <p:nvPr/>
        </p:nvPicPr>
        <p:blipFill>
          <a:blip r:embed="rId3" cstate="print"/>
          <a:srcRect/>
          <a:stretch>
            <a:fillRect/>
          </a:stretch>
        </p:blipFill>
        <p:spPr bwMode="auto">
          <a:xfrm>
            <a:off x="6567374" y="2611175"/>
            <a:ext cx="1949450" cy="158115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953000" y="1960494"/>
            <a:ext cx="1491570" cy="1945253"/>
          </a:xfrm>
          <a:prstGeom prst="rect">
            <a:avLst/>
          </a:prstGeom>
          <a:noFill/>
          <a:ln w="9525">
            <a:noFill/>
            <a:miter lim="800000"/>
            <a:headEnd/>
            <a:tailEnd/>
          </a:ln>
        </p:spPr>
      </p:pic>
      <p:pic>
        <p:nvPicPr>
          <p:cNvPr id="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920" y="4257143"/>
            <a:ext cx="1737179" cy="25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imls.gov/assets/1/AssetManager/IMLS_Logo_Black.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400" y="5678640"/>
            <a:ext cx="2260600" cy="101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5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381000" y="609600"/>
            <a:ext cx="8382000" cy="1143000"/>
          </a:xfrm>
        </p:spPr>
        <p:txBody>
          <a:bodyPr/>
          <a:lstStyle/>
          <a:p>
            <a:r>
              <a:rPr lang="en-US" dirty="0" smtClean="0">
                <a:solidFill>
                  <a:schemeClr val="accent1"/>
                </a:solidFill>
              </a:rPr>
              <a:t>Average readings by academic staff in Australia, U.S. and U.K.</a:t>
            </a:r>
            <a:endParaRPr lang="en-US" dirty="0">
              <a:solidFill>
                <a:schemeClr val="accent1"/>
              </a:solidFill>
            </a:endParaRPr>
          </a:p>
        </p:txBody>
      </p:sp>
      <p:graphicFrame>
        <p:nvGraphicFramePr>
          <p:cNvPr id="5" name="Chart 4"/>
          <p:cNvGraphicFramePr/>
          <p:nvPr>
            <p:extLst>
              <p:ext uri="{D42A27DB-BD31-4B8C-83A1-F6EECF244321}">
                <p14:modId xmlns:p14="http://schemas.microsoft.com/office/powerpoint/2010/main" val="3896850856"/>
              </p:ext>
            </p:extLst>
          </p:nvPr>
        </p:nvGraphicFramePr>
        <p:xfrm>
          <a:off x="609600" y="1912203"/>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027003"/>
            <a:ext cx="3733800" cy="830997"/>
          </a:xfrm>
          <a:prstGeom prst="rect">
            <a:avLst/>
          </a:prstGeom>
          <a:noFill/>
        </p:spPr>
        <p:txBody>
          <a:bodyPr wrap="square" rtlCol="0">
            <a:spAutoFit/>
          </a:bodyPr>
          <a:lstStyle/>
          <a:p>
            <a:r>
              <a:rPr lang="en-US" sz="1200" dirty="0" smtClean="0"/>
              <a:t>n=2117, 6 UK institutions, June 2011</a:t>
            </a:r>
          </a:p>
          <a:p>
            <a:r>
              <a:rPr lang="en-US" sz="1200" dirty="0" smtClean="0"/>
              <a:t>n=837, 5 US institutions, January 2013</a:t>
            </a:r>
          </a:p>
          <a:p>
            <a:r>
              <a:rPr lang="en-US" sz="1200" dirty="0" smtClean="0"/>
              <a:t>n=133, 2 AU institutions, 2012</a:t>
            </a:r>
          </a:p>
          <a:p>
            <a:endParaRPr lang="en-US" sz="1200" dirty="0"/>
          </a:p>
        </p:txBody>
      </p:sp>
    </p:spTree>
    <p:extLst>
      <p:ext uri="{BB962C8B-B14F-4D97-AF65-F5344CB8AC3E}">
        <p14:creationId xmlns:p14="http://schemas.microsoft.com/office/powerpoint/2010/main" val="10743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normAutofit/>
          </a:bodyPr>
          <a:lstStyle/>
          <a:p>
            <a:r>
              <a:rPr lang="en-US" sz="3200" dirty="0" smtClean="0">
                <a:solidFill>
                  <a:schemeClr val="accent1"/>
                </a:solidFill>
              </a:rPr>
              <a:t>Article Readings 1977 to Present by Scientists and Social Scientists in the US</a:t>
            </a:r>
            <a:endParaRPr lang="en-US" sz="32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3913693"/>
              </p:ext>
            </p:extLst>
          </p:nvPr>
        </p:nvGraphicFramePr>
        <p:xfrm>
          <a:off x="685800" y="18288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153400" y="5410200"/>
            <a:ext cx="274434" cy="369332"/>
          </a:xfrm>
          <a:prstGeom prst="rect">
            <a:avLst/>
          </a:prstGeom>
          <a:noFill/>
        </p:spPr>
        <p:txBody>
          <a:bodyPr wrap="none" rtlCol="0">
            <a:spAutoFit/>
          </a:bodyPr>
          <a:lstStyle/>
          <a:p>
            <a:r>
              <a:rPr lang="en-US" dirty="0" smtClean="0"/>
              <a:t>*</a:t>
            </a:r>
            <a:endParaRPr lang="en-US" dirty="0"/>
          </a:p>
        </p:txBody>
      </p:sp>
      <p:sp>
        <p:nvSpPr>
          <p:cNvPr id="7" name="Text Box 5"/>
          <p:cNvSpPr txBox="1">
            <a:spLocks noChangeArrowheads="1"/>
          </p:cNvSpPr>
          <p:nvPr/>
        </p:nvSpPr>
        <p:spPr bwMode="auto">
          <a:xfrm>
            <a:off x="381000" y="6096000"/>
            <a:ext cx="28956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ko-KR" sz="1100" dirty="0" smtClean="0">
                <a:solidFill>
                  <a:srgbClr val="000000"/>
                </a:solidFill>
                <a:ea typeface="굴림" pitchFamily="34" charset="-127"/>
              </a:rPr>
              <a:t>*2012, n=837; 2005,n=932</a:t>
            </a:r>
            <a:r>
              <a:rPr lang="en-US" altLang="ko-KR" sz="1100" dirty="0">
                <a:solidFill>
                  <a:srgbClr val="000000"/>
                </a:solidFill>
                <a:ea typeface="굴림" pitchFamily="34" charset="-127"/>
              </a:rPr>
              <a:t>; 2000-03, n=397; 1993, n=70; 1984, n=865; 1977, n=2350</a:t>
            </a:r>
          </a:p>
        </p:txBody>
      </p:sp>
      <p:sp>
        <p:nvSpPr>
          <p:cNvPr id="8" name="TextBox 7"/>
          <p:cNvSpPr txBox="1"/>
          <p:nvPr/>
        </p:nvSpPr>
        <p:spPr>
          <a:xfrm>
            <a:off x="304800" y="1981200"/>
            <a:ext cx="430887" cy="3581400"/>
          </a:xfrm>
          <a:prstGeom prst="rect">
            <a:avLst/>
          </a:prstGeom>
          <a:noFill/>
        </p:spPr>
        <p:txBody>
          <a:bodyPr vert="vert270" wrap="square" rtlCol="0">
            <a:spAutoFit/>
          </a:bodyPr>
          <a:lstStyle/>
          <a:p>
            <a:pPr algn="ctr"/>
            <a:r>
              <a:rPr lang="en-US" sz="1600" dirty="0" smtClean="0"/>
              <a:t>Readings per year</a:t>
            </a:r>
            <a:endParaRPr lang="en-US" sz="1600" dirty="0"/>
          </a:p>
        </p:txBody>
      </p:sp>
    </p:spTree>
    <p:extLst>
      <p:ext uri="{BB962C8B-B14F-4D97-AF65-F5344CB8AC3E}">
        <p14:creationId xmlns:p14="http://schemas.microsoft.com/office/powerpoint/2010/main" val="74708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90" y="685800"/>
            <a:ext cx="7772400" cy="1143000"/>
          </a:xfrm>
        </p:spPr>
        <p:txBody>
          <a:bodyPr/>
          <a:lstStyle/>
          <a:p>
            <a:r>
              <a:rPr lang="en-US" dirty="0" smtClean="0">
                <a:solidFill>
                  <a:schemeClr val="accent1"/>
                </a:solidFill>
              </a:rPr>
              <a:t>The reality of trust:</a:t>
            </a:r>
            <a:endParaRPr lang="en-US" dirty="0">
              <a:solidFill>
                <a:schemeClr val="accent1"/>
              </a:solidFill>
            </a:endParaRPr>
          </a:p>
        </p:txBody>
      </p:sp>
      <p:sp>
        <p:nvSpPr>
          <p:cNvPr id="5" name="Content Placeholder 2"/>
          <p:cNvSpPr txBox="1">
            <a:spLocks/>
          </p:cNvSpPr>
          <p:nvPr/>
        </p:nvSpPr>
        <p:spPr>
          <a:xfrm>
            <a:off x="327213" y="1843278"/>
            <a:ext cx="4899211" cy="4114800"/>
          </a:xfrm>
          <a:prstGeom prst="rect">
            <a:avLst/>
          </a:prstGeom>
        </p:spPr>
        <p:txBody>
          <a:bodyPr/>
          <a:lstStyle>
            <a:lvl1pPr marL="342900" indent="-342900" algn="l" rtl="0" eaLnBrk="1" fontAlgn="base" hangingPunct="1">
              <a:spcBef>
                <a:spcPct val="20000"/>
              </a:spcBef>
              <a:spcAft>
                <a:spcPct val="0"/>
              </a:spcAft>
              <a:buChar char="•"/>
              <a:defRPr sz="36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0"/>
              </a:spcBef>
            </a:pPr>
            <a:r>
              <a:rPr lang="en-US" sz="2400" kern="0" dirty="0" smtClean="0"/>
              <a:t>They read many things they “trust” but would never cite (e.g. Wikipedia)</a:t>
            </a:r>
          </a:p>
          <a:p>
            <a:pPr>
              <a:spcBef>
                <a:spcPts val="0"/>
              </a:spcBef>
            </a:pPr>
            <a:endParaRPr lang="en-US" sz="1200" kern="0" dirty="0" smtClean="0"/>
          </a:p>
          <a:p>
            <a:pPr>
              <a:spcBef>
                <a:spcPts val="0"/>
              </a:spcBef>
            </a:pPr>
            <a:r>
              <a:rPr lang="en-US" sz="2400" kern="0" dirty="0"/>
              <a:t>Politics influence citing and </a:t>
            </a:r>
            <a:r>
              <a:rPr lang="en-US" sz="2400" kern="0" dirty="0" smtClean="0"/>
              <a:t>publishing</a:t>
            </a:r>
          </a:p>
          <a:p>
            <a:pPr>
              <a:spcBef>
                <a:spcPts val="0"/>
              </a:spcBef>
            </a:pPr>
            <a:endParaRPr lang="en-US" sz="1200" kern="0" dirty="0" smtClean="0"/>
          </a:p>
          <a:p>
            <a:pPr>
              <a:spcBef>
                <a:spcPts val="0"/>
              </a:spcBef>
            </a:pPr>
            <a:r>
              <a:rPr lang="en-US" sz="2400" kern="0" dirty="0" smtClean="0"/>
              <a:t>Cite to protect yourself and add “trustworthiness”</a:t>
            </a:r>
          </a:p>
          <a:p>
            <a:pPr>
              <a:spcBef>
                <a:spcPts val="0"/>
              </a:spcBef>
            </a:pPr>
            <a:endParaRPr lang="en-US" sz="1200" kern="0" dirty="0" smtClean="0"/>
          </a:p>
          <a:p>
            <a:pPr>
              <a:spcBef>
                <a:spcPts val="0"/>
              </a:spcBef>
            </a:pPr>
            <a:r>
              <a:rPr lang="en-US" sz="2400" kern="0" dirty="0" smtClean="0"/>
              <a:t>Publish to help your career</a:t>
            </a:r>
          </a:p>
          <a:p>
            <a:pPr>
              <a:spcBef>
                <a:spcPts val="0"/>
              </a:spcBef>
            </a:pPr>
            <a:endParaRPr lang="en-US" sz="1200" kern="0" dirty="0" smtClean="0"/>
          </a:p>
          <a:p>
            <a:pPr>
              <a:spcBef>
                <a:spcPts val="0"/>
              </a:spcBef>
            </a:pPr>
            <a:r>
              <a:rPr lang="en-US" sz="2400" kern="0" dirty="0"/>
              <a:t>Use different criteria for reading, citing, and publishing </a:t>
            </a:r>
          </a:p>
          <a:p>
            <a:pPr>
              <a:spcBef>
                <a:spcPts val="0"/>
              </a:spcBef>
            </a:pPr>
            <a:endParaRPr lang="en-US" sz="2400" kern="0" dirty="0"/>
          </a:p>
          <a:p>
            <a:pPr marL="0" indent="0">
              <a:spcBef>
                <a:spcPts val="0"/>
              </a:spcBef>
              <a:buNone/>
            </a:pPr>
            <a:endParaRPr lang="en-US" sz="2400" kern="0" dirty="0" smtClean="0"/>
          </a:p>
          <a:p>
            <a:pPr>
              <a:spcBef>
                <a:spcPts val="0"/>
              </a:spcBef>
            </a:pPr>
            <a:endParaRPr lang="en-US" sz="2400" kern="0" dirty="0"/>
          </a:p>
        </p:txBody>
      </p:sp>
      <p:pic>
        <p:nvPicPr>
          <p:cNvPr id="1026" name="Picture 2" descr="C:\Users\rvolenti\AppData\Local\Microsoft\Windows\Temporary Internet Files\Content.IE5\30V8JVUE\MP9003877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77668"/>
            <a:ext cx="3429000" cy="24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0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94" y="762000"/>
            <a:ext cx="7772400" cy="1143000"/>
          </a:xfrm>
        </p:spPr>
        <p:txBody>
          <a:bodyPr/>
          <a:lstStyle/>
          <a:p>
            <a:r>
              <a:rPr lang="en-US" dirty="0" smtClean="0">
                <a:solidFill>
                  <a:schemeClr val="accent1"/>
                </a:solidFill>
              </a:rPr>
              <a:t>How </a:t>
            </a:r>
            <a:r>
              <a:rPr lang="en-US" dirty="0" smtClean="0">
                <a:solidFill>
                  <a:schemeClr val="accent1"/>
                </a:solidFill>
              </a:rPr>
              <a:t>trustworthiness is determined for </a:t>
            </a:r>
            <a:r>
              <a:rPr lang="en-US" i="1" dirty="0" smtClean="0">
                <a:solidFill>
                  <a:schemeClr val="accent1"/>
                </a:solidFill>
              </a:rPr>
              <a:t>reading</a:t>
            </a:r>
            <a:endParaRPr lang="en-US" i="1" dirty="0">
              <a:solidFill>
                <a:schemeClr val="accent1"/>
              </a:solidFill>
            </a:endParaRPr>
          </a:p>
        </p:txBody>
      </p:sp>
      <p:sp>
        <p:nvSpPr>
          <p:cNvPr id="5" name="Content Placeholder 2"/>
          <p:cNvSpPr txBox="1">
            <a:spLocks/>
          </p:cNvSpPr>
          <p:nvPr/>
        </p:nvSpPr>
        <p:spPr>
          <a:xfrm>
            <a:off x="380999" y="1828800"/>
            <a:ext cx="5105402" cy="4114800"/>
          </a:xfrm>
          <a:prstGeom prst="rect">
            <a:avLst/>
          </a:prstGeom>
        </p:spPr>
        <p:txBody>
          <a:bodyPr/>
          <a:lstStyle>
            <a:lvl1pPr marL="342900" indent="-342900" algn="l" rtl="0" eaLnBrk="1" fontAlgn="base" hangingPunct="1">
              <a:spcBef>
                <a:spcPct val="20000"/>
              </a:spcBef>
              <a:spcAft>
                <a:spcPct val="0"/>
              </a:spcAft>
              <a:buChar char="•"/>
              <a:defRPr sz="36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sz="2400" kern="0" dirty="0" smtClean="0"/>
          </a:p>
          <a:p>
            <a:r>
              <a:rPr lang="en-US" sz="2800" kern="0" dirty="0" smtClean="0"/>
              <a:t>Read abstract and methodology</a:t>
            </a:r>
          </a:p>
          <a:p>
            <a:r>
              <a:rPr lang="en-US" sz="2800" kern="0" dirty="0" smtClean="0"/>
              <a:t> </a:t>
            </a:r>
            <a:r>
              <a:rPr lang="en-US" sz="2800" kern="0" dirty="0"/>
              <a:t>L</a:t>
            </a:r>
            <a:r>
              <a:rPr lang="en-US" sz="2800" kern="0" dirty="0" smtClean="0"/>
              <a:t>ook </a:t>
            </a:r>
            <a:r>
              <a:rPr lang="en-US" sz="2800" kern="0" dirty="0"/>
              <a:t>at source’s </a:t>
            </a:r>
            <a:r>
              <a:rPr lang="en-US" sz="2800" kern="0" dirty="0" smtClean="0"/>
              <a:t>references</a:t>
            </a:r>
            <a:endParaRPr lang="en-US" sz="2800" kern="0" dirty="0"/>
          </a:p>
          <a:p>
            <a:r>
              <a:rPr lang="en-US" sz="2800" kern="0" dirty="0" smtClean="0"/>
              <a:t>Colleague recommendations</a:t>
            </a:r>
          </a:p>
          <a:p>
            <a:r>
              <a:rPr lang="en-US" sz="2800" kern="0" dirty="0" smtClean="0"/>
              <a:t>Familiarity with author or journal</a:t>
            </a:r>
          </a:p>
          <a:p>
            <a:r>
              <a:rPr lang="en-US" sz="2800" kern="0" dirty="0" smtClean="0"/>
              <a:t>Peer-review linked to quality</a:t>
            </a:r>
            <a:endParaRPr lang="en-US" sz="2800" kern="0" dirty="0"/>
          </a:p>
          <a:p>
            <a:r>
              <a:rPr lang="en-US" sz="2800" kern="0" dirty="0" smtClean="0"/>
              <a:t>Impact factor a factor...</a:t>
            </a:r>
          </a:p>
          <a:p>
            <a:endParaRPr lang="en-US" sz="2400" kern="0" dirty="0"/>
          </a:p>
        </p:txBody>
      </p:sp>
      <p:pic>
        <p:nvPicPr>
          <p:cNvPr id="1030" name="Picture 6" descr="C:\Users\rvolenti\AppData\Local\Microsoft\Windows\Temporary Internet Files\Content.IE5\MBMLGLED\MP9004229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5245" y="2438400"/>
            <a:ext cx="253104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5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plate for pie char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Strand(6.4)</Template>
  <TotalTime>303</TotalTime>
  <Words>2427</Words>
  <Application>Microsoft Office PowerPoint</Application>
  <PresentationFormat>On-screen Show (4:3)</PresentationFormat>
  <Paragraphs>297</Paragraphs>
  <Slides>26</Slides>
  <Notes>23</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2_Template for pie charts</vt:lpstr>
      <vt:lpstr>Altmetrics and Traditional Metrics: What Do Scholars Use to Judge Quality?</vt:lpstr>
      <vt:lpstr>Trust and authority in scholarly communication project:</vt:lpstr>
      <vt:lpstr>Aims of project:</vt:lpstr>
      <vt:lpstr>TRUST: Quality, Reliability, Trustworthiness</vt:lpstr>
      <vt:lpstr>Studies of reading patterns provide context for trust:</vt:lpstr>
      <vt:lpstr>Average readings by academic staff in Australia, U.S. and U.K.</vt:lpstr>
      <vt:lpstr>Article Readings 1977 to Present by Scientists and Social Scientists in the US</vt:lpstr>
      <vt:lpstr>The reality of trust:</vt:lpstr>
      <vt:lpstr>How trustworthiness is determined for reading</vt:lpstr>
      <vt:lpstr>How trustworthiness is determined for citing</vt:lpstr>
      <vt:lpstr>How trustworthiness is determined when deciding where to publish</vt:lpstr>
      <vt:lpstr>Trust and Impact Factor</vt:lpstr>
      <vt:lpstr>Comments on Impact Factor</vt:lpstr>
      <vt:lpstr>Trust and Altmetrics</vt:lpstr>
      <vt:lpstr>What is Trust in online environment?</vt:lpstr>
      <vt:lpstr>Have digital communications changed how trust is determined?</vt:lpstr>
      <vt:lpstr>Open Access</vt:lpstr>
      <vt:lpstr>PowerPoint Presentation</vt:lpstr>
      <vt:lpstr>Use of specific social media varies</vt:lpstr>
      <vt:lpstr>Top 3 social media used just occasionally (U.K. 2011)</vt:lpstr>
      <vt:lpstr>Top 3 social media used occasionally  (U.S. 2012)</vt:lpstr>
      <vt:lpstr>Comments on social media</vt:lpstr>
      <vt:lpstr>Influence of trust on use of social media</vt:lpstr>
      <vt:lpstr>Overall findings:</vt:lpstr>
      <vt:lpstr>PowerPoint Presentation</vt:lpstr>
      <vt:lpstr>Thanks!  For more information: http://cics.cci.utk.edu/cicsprojects/Sloan  Carol Tenopir ctenopir@utk.edu</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Altmetrics and Traditional Metrics: What Do Scholars Use to Judge Quality?</dc:title>
  <dc:creator>Volentine, Rachel</dc:creator>
  <cp:lastModifiedBy>Carol Tenopir</cp:lastModifiedBy>
  <cp:revision>29</cp:revision>
  <dcterms:created xsi:type="dcterms:W3CDTF">2013-06-05T16:20:26Z</dcterms:created>
  <dcterms:modified xsi:type="dcterms:W3CDTF">2013-08-12T23:14:03Z</dcterms:modified>
</cp:coreProperties>
</file>