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4255" r:id="rId2"/>
    <p:sldId id="4303" r:id="rId3"/>
    <p:sldId id="4335" r:id="rId4"/>
    <p:sldId id="4430" r:id="rId5"/>
    <p:sldId id="4431" r:id="rId6"/>
    <p:sldId id="4434" r:id="rId7"/>
    <p:sldId id="4336" r:id="rId8"/>
    <p:sldId id="4441" r:id="rId9"/>
    <p:sldId id="4470" r:id="rId10"/>
    <p:sldId id="4542" r:id="rId11"/>
    <p:sldId id="4538" r:id="rId12"/>
    <p:sldId id="4537" r:id="rId13"/>
    <p:sldId id="4338" r:id="rId14"/>
    <p:sldId id="4446" r:id="rId15"/>
    <p:sldId id="4473" r:id="rId16"/>
    <p:sldId id="4469" r:id="rId17"/>
    <p:sldId id="4493" r:id="rId18"/>
    <p:sldId id="4525" r:id="rId19"/>
    <p:sldId id="4518" r:id="rId20"/>
    <p:sldId id="4536" r:id="rId21"/>
    <p:sldId id="4476" r:id="rId22"/>
    <p:sldId id="4532" r:id="rId23"/>
    <p:sldId id="4481" r:id="rId24"/>
    <p:sldId id="4482" r:id="rId25"/>
    <p:sldId id="4484" r:id="rId26"/>
    <p:sldId id="4486" r:id="rId27"/>
    <p:sldId id="4494" r:id="rId28"/>
    <p:sldId id="4495" r:id="rId29"/>
    <p:sldId id="4309" r:id="rId30"/>
    <p:sldId id="4500" r:id="rId31"/>
    <p:sldId id="4540" r:id="rId32"/>
    <p:sldId id="4541" r:id="rId33"/>
    <p:sldId id="4512" r:id="rId34"/>
    <p:sldId id="4496" r:id="rId35"/>
    <p:sldId id="4521" r:id="rId36"/>
    <p:sldId id="4318" r:id="rId37"/>
    <p:sldId id="4520" r:id="rId38"/>
    <p:sldId id="4529" r:id="rId39"/>
    <p:sldId id="4530" r:id="rId40"/>
    <p:sldId id="4513" r:id="rId41"/>
    <p:sldId id="4505" r:id="rId42"/>
    <p:sldId id="4507" r:id="rId43"/>
    <p:sldId id="4313" r:id="rId44"/>
    <p:sldId id="4331" r:id="rId45"/>
    <p:sldId id="4461" r:id="rId46"/>
    <p:sldId id="4462" r:id="rId47"/>
    <p:sldId id="4463" r:id="rId48"/>
    <p:sldId id="4531" r:id="rId49"/>
    <p:sldId id="4475" r:id="rId50"/>
    <p:sldId id="4490" r:id="rId51"/>
    <p:sldId id="4360" r:id="rId52"/>
    <p:sldId id="4514" r:id="rId53"/>
    <p:sldId id="4516" r:id="rId54"/>
    <p:sldId id="4517" r:id="rId55"/>
    <p:sldId id="4350" r:id="rId56"/>
    <p:sldId id="4359" r:id="rId57"/>
    <p:sldId id="4511" r:id="rId58"/>
    <p:sldId id="4340" r:id="rId59"/>
    <p:sldId id="4314" r:id="rId60"/>
    <p:sldId id="4474" r:id="rId61"/>
    <p:sldId id="4333" r:id="rId62"/>
    <p:sldId id="4349" r:id="rId63"/>
    <p:sldId id="4449" r:id="rId64"/>
    <p:sldId id="4339" r:id="rId65"/>
    <p:sldId id="4357" r:id="rId66"/>
    <p:sldId id="4316" r:id="rId67"/>
    <p:sldId id="4327" r:id="rId68"/>
    <p:sldId id="4358" r:id="rId69"/>
  </p:sldIdLst>
  <p:sldSz cx="9144000" cy="6858000" type="screen4x3"/>
  <p:notesSz cx="6858000" cy="9117013"/>
  <p:defaultTextStyle>
    <a:defPPr>
      <a:defRPr lang="en-US"/>
    </a:defPPr>
    <a:lvl1pPr algn="l" rtl="0" fontAlgn="base">
      <a:spcBef>
        <a:spcPct val="0"/>
      </a:spcBef>
      <a:spcAft>
        <a:spcPct val="0"/>
      </a:spcAft>
      <a:defRPr sz="2400" b="1" i="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i="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i="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i="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i="1" kern="1200">
        <a:solidFill>
          <a:schemeClr val="tx1"/>
        </a:solidFill>
        <a:latin typeface="Arial" pitchFamily="34" charset="0"/>
        <a:ea typeface="+mn-ea"/>
        <a:cs typeface="Arial" pitchFamily="34" charset="0"/>
      </a:defRPr>
    </a:lvl5pPr>
    <a:lvl6pPr marL="2286000" algn="l" defTabSz="914400" rtl="0" eaLnBrk="1" latinLnBrk="0" hangingPunct="1">
      <a:defRPr sz="2400" b="1" i="1" kern="1200">
        <a:solidFill>
          <a:schemeClr val="tx1"/>
        </a:solidFill>
        <a:latin typeface="Arial" pitchFamily="34" charset="0"/>
        <a:ea typeface="+mn-ea"/>
        <a:cs typeface="Arial" pitchFamily="34" charset="0"/>
      </a:defRPr>
    </a:lvl6pPr>
    <a:lvl7pPr marL="2743200" algn="l" defTabSz="914400" rtl="0" eaLnBrk="1" latinLnBrk="0" hangingPunct="1">
      <a:defRPr sz="2400" b="1" i="1" kern="1200">
        <a:solidFill>
          <a:schemeClr val="tx1"/>
        </a:solidFill>
        <a:latin typeface="Arial" pitchFamily="34" charset="0"/>
        <a:ea typeface="+mn-ea"/>
        <a:cs typeface="Arial" pitchFamily="34" charset="0"/>
      </a:defRPr>
    </a:lvl7pPr>
    <a:lvl8pPr marL="3200400" algn="l" defTabSz="914400" rtl="0" eaLnBrk="1" latinLnBrk="0" hangingPunct="1">
      <a:defRPr sz="2400" b="1" i="1" kern="1200">
        <a:solidFill>
          <a:schemeClr val="tx1"/>
        </a:solidFill>
        <a:latin typeface="Arial" pitchFamily="34" charset="0"/>
        <a:ea typeface="+mn-ea"/>
        <a:cs typeface="Arial" pitchFamily="34" charset="0"/>
      </a:defRPr>
    </a:lvl8pPr>
    <a:lvl9pPr marL="3657600" algn="l" defTabSz="914400" rtl="0" eaLnBrk="1" latinLnBrk="0" hangingPunct="1">
      <a:defRPr sz="2400" b="1" i="1" kern="1200">
        <a:solidFill>
          <a:schemeClr val="tx1"/>
        </a:solidFill>
        <a:latin typeface="Arial" pitchFamily="34" charset="0"/>
        <a:ea typeface="+mn-ea"/>
        <a:cs typeface="Arial" pitchFamily="34"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MSOffice" lastIdx="4" clrIdx="0"/>
  <p:cmAuthor id="1" name="Abby Horowitz" initials="A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6600"/>
    <a:srgbClr val="040410"/>
    <a:srgbClr val="EF7921"/>
    <a:srgbClr val="000000"/>
    <a:srgbClr val="009999"/>
    <a:srgbClr val="990033"/>
    <a:srgbClr val="CC9900"/>
    <a:srgbClr val="008000"/>
    <a:srgbClr val="00CCFF"/>
    <a:srgbClr val="3366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4050" autoAdjust="0"/>
    <p:restoredTop sz="85382" autoAdjust="0"/>
  </p:normalViewPr>
  <p:slideViewPr>
    <p:cSldViewPr snapToGrid="0">
      <p:cViewPr>
        <p:scale>
          <a:sx n="60" d="100"/>
          <a:sy n="60" d="100"/>
        </p:scale>
        <p:origin x="-1003" y="312"/>
      </p:cViewPr>
      <p:guideLst>
        <p:guide orient="horz" pos="2160"/>
        <p:guide pos="2880"/>
      </p:guideLst>
    </p:cSldViewPr>
  </p:slideViewPr>
  <p:outlineViewPr>
    <p:cViewPr>
      <p:scale>
        <a:sx n="33" d="100"/>
        <a:sy n="33" d="100"/>
      </p:scale>
      <p:origin x="0" y="6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Lst>
  </p:outlineViewPr>
  <p:notesTextViewPr>
    <p:cViewPr>
      <p:scale>
        <a:sx n="100" d="100"/>
        <a:sy n="100" d="100"/>
      </p:scale>
      <p:origin x="0" y="0"/>
    </p:cViewPr>
  </p:notesTextViewPr>
  <p:sorterViewPr>
    <p:cViewPr>
      <p:scale>
        <a:sx n="59" d="100"/>
        <a:sy n="59"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8" Type="http://schemas.openxmlformats.org/officeDocument/2006/relationships/slide" Target="slides/slide25.xml"/><Relationship Id="rId13" Type="http://schemas.openxmlformats.org/officeDocument/2006/relationships/slide" Target="slides/slide35.xml"/><Relationship Id="rId18" Type="http://schemas.openxmlformats.org/officeDocument/2006/relationships/slide" Target="slides/slide60.xml"/><Relationship Id="rId3" Type="http://schemas.openxmlformats.org/officeDocument/2006/relationships/slide" Target="slides/slide5.xml"/><Relationship Id="rId7" Type="http://schemas.openxmlformats.org/officeDocument/2006/relationships/slide" Target="slides/slide24.xml"/><Relationship Id="rId12" Type="http://schemas.openxmlformats.org/officeDocument/2006/relationships/slide" Target="slides/slide34.xml"/><Relationship Id="rId17" Type="http://schemas.openxmlformats.org/officeDocument/2006/relationships/slide" Target="slides/slide50.xml"/><Relationship Id="rId2" Type="http://schemas.openxmlformats.org/officeDocument/2006/relationships/slide" Target="slides/slide4.xml"/><Relationship Id="rId16" Type="http://schemas.openxmlformats.org/officeDocument/2006/relationships/slide" Target="slides/slide47.xml"/><Relationship Id="rId20" Type="http://schemas.openxmlformats.org/officeDocument/2006/relationships/slide" Target="slides/slide64.xml"/><Relationship Id="rId1" Type="http://schemas.openxmlformats.org/officeDocument/2006/relationships/slide" Target="slides/slide1.xml"/><Relationship Id="rId6" Type="http://schemas.openxmlformats.org/officeDocument/2006/relationships/slide" Target="slides/slide23.xml"/><Relationship Id="rId11" Type="http://schemas.openxmlformats.org/officeDocument/2006/relationships/slide" Target="slides/slide28.xml"/><Relationship Id="rId5" Type="http://schemas.openxmlformats.org/officeDocument/2006/relationships/slide" Target="slides/slide20.xml"/><Relationship Id="rId15" Type="http://schemas.openxmlformats.org/officeDocument/2006/relationships/slide" Target="slides/slide46.xml"/><Relationship Id="rId10" Type="http://schemas.openxmlformats.org/officeDocument/2006/relationships/slide" Target="slides/slide27.xml"/><Relationship Id="rId19" Type="http://schemas.openxmlformats.org/officeDocument/2006/relationships/slide" Target="slides/slide63.xml"/><Relationship Id="rId4" Type="http://schemas.openxmlformats.org/officeDocument/2006/relationships/slide" Target="slides/slide8.xml"/><Relationship Id="rId9" Type="http://schemas.openxmlformats.org/officeDocument/2006/relationships/slide" Target="slides/slide26.xml"/><Relationship Id="rId14"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276" tIns="45639" rIns="91276" bIns="45639" numCol="1" anchor="t" anchorCtr="0" compatLnSpc="1">
            <a:prstTxWarp prst="textNoShape">
              <a:avLst/>
            </a:prstTxWarp>
          </a:bodyPr>
          <a:lstStyle>
            <a:lvl1pPr defTabSz="912853">
              <a:defRPr sz="1200" b="0">
                <a:latin typeface="Times New Roman" pitchFamily="18" charset="0"/>
                <a:cs typeface="+mn-cs"/>
              </a:defRPr>
            </a:lvl1pPr>
          </a:lstStyle>
          <a:p>
            <a:pPr>
              <a:defRPr/>
            </a:pPr>
            <a:endParaRPr lang="en-US"/>
          </a:p>
        </p:txBody>
      </p:sp>
      <p:sp>
        <p:nvSpPr>
          <p:cNvPr id="43011" name="Rectangle 3"/>
          <p:cNvSpPr>
            <a:spLocks noGrp="1" noChangeArrowheads="1"/>
          </p:cNvSpPr>
          <p:nvPr>
            <p:ph type="dt" sz="quarter" idx="1"/>
          </p:nvPr>
        </p:nvSpPr>
        <p:spPr bwMode="auto">
          <a:xfrm>
            <a:off x="3886200" y="0"/>
            <a:ext cx="2971800" cy="455613"/>
          </a:xfrm>
          <a:prstGeom prst="rect">
            <a:avLst/>
          </a:prstGeom>
          <a:noFill/>
          <a:ln w="9525">
            <a:noFill/>
            <a:miter lim="800000"/>
            <a:headEnd/>
            <a:tailEnd/>
          </a:ln>
          <a:effectLst/>
        </p:spPr>
        <p:txBody>
          <a:bodyPr vert="horz" wrap="square" lIns="91276" tIns="45639" rIns="91276" bIns="45639" numCol="1" anchor="t" anchorCtr="0" compatLnSpc="1">
            <a:prstTxWarp prst="textNoShape">
              <a:avLst/>
            </a:prstTxWarp>
          </a:bodyPr>
          <a:lstStyle>
            <a:lvl1pPr algn="r" defTabSz="912853">
              <a:defRPr sz="1200" b="0">
                <a:latin typeface="Times New Roman" pitchFamily="18" charset="0"/>
                <a:cs typeface="+mn-cs"/>
              </a:defRPr>
            </a:lvl1pPr>
          </a:lstStyle>
          <a:p>
            <a:pPr>
              <a:defRPr/>
            </a:pPr>
            <a:endParaRPr lang="en-US"/>
          </a:p>
        </p:txBody>
      </p:sp>
      <p:sp>
        <p:nvSpPr>
          <p:cNvPr id="43012" name="Rectangle 4"/>
          <p:cNvSpPr>
            <a:spLocks noGrp="1" noChangeArrowheads="1"/>
          </p:cNvSpPr>
          <p:nvPr>
            <p:ph type="ftr" sz="quarter" idx="2"/>
          </p:nvPr>
        </p:nvSpPr>
        <p:spPr bwMode="auto">
          <a:xfrm>
            <a:off x="0" y="8661400"/>
            <a:ext cx="2971800" cy="455613"/>
          </a:xfrm>
          <a:prstGeom prst="rect">
            <a:avLst/>
          </a:prstGeom>
          <a:noFill/>
          <a:ln w="9525">
            <a:noFill/>
            <a:miter lim="800000"/>
            <a:headEnd/>
            <a:tailEnd/>
          </a:ln>
          <a:effectLst/>
        </p:spPr>
        <p:txBody>
          <a:bodyPr vert="horz" wrap="square" lIns="91276" tIns="45639" rIns="91276" bIns="45639" numCol="1" anchor="b" anchorCtr="0" compatLnSpc="1">
            <a:prstTxWarp prst="textNoShape">
              <a:avLst/>
            </a:prstTxWarp>
          </a:bodyPr>
          <a:lstStyle>
            <a:lvl1pPr defTabSz="912853">
              <a:defRPr sz="1200" b="0">
                <a:latin typeface="Times New Roman" pitchFamily="18" charset="0"/>
                <a:cs typeface="+mn-cs"/>
              </a:defRPr>
            </a:lvl1pPr>
          </a:lstStyle>
          <a:p>
            <a:pPr>
              <a:defRPr/>
            </a:pPr>
            <a:endParaRPr lang="en-US"/>
          </a:p>
        </p:txBody>
      </p:sp>
      <p:sp>
        <p:nvSpPr>
          <p:cNvPr id="43013" name="Rectangle 5"/>
          <p:cNvSpPr>
            <a:spLocks noGrp="1" noChangeArrowheads="1"/>
          </p:cNvSpPr>
          <p:nvPr>
            <p:ph type="sldNum" sz="quarter" idx="3"/>
          </p:nvPr>
        </p:nvSpPr>
        <p:spPr bwMode="auto">
          <a:xfrm>
            <a:off x="3886200" y="8661400"/>
            <a:ext cx="2971800" cy="455613"/>
          </a:xfrm>
          <a:prstGeom prst="rect">
            <a:avLst/>
          </a:prstGeom>
          <a:noFill/>
          <a:ln w="9525">
            <a:noFill/>
            <a:miter lim="800000"/>
            <a:headEnd/>
            <a:tailEnd/>
          </a:ln>
          <a:effectLst/>
        </p:spPr>
        <p:txBody>
          <a:bodyPr vert="horz" wrap="square" lIns="91276" tIns="45639" rIns="91276" bIns="45639" numCol="1" anchor="b" anchorCtr="0" compatLnSpc="1">
            <a:prstTxWarp prst="textNoShape">
              <a:avLst/>
            </a:prstTxWarp>
          </a:bodyPr>
          <a:lstStyle>
            <a:lvl1pPr algn="r" defTabSz="912853">
              <a:defRPr sz="1200" b="0">
                <a:latin typeface="Times New Roman" pitchFamily="18" charset="0"/>
                <a:cs typeface="+mn-cs"/>
              </a:defRPr>
            </a:lvl1pPr>
          </a:lstStyle>
          <a:p>
            <a:pPr>
              <a:defRPr/>
            </a:pPr>
            <a:fld id="{B09A1286-B05B-4730-A3D6-5BAB03E7E9E0}" type="slidenum">
              <a:rPr lang="en-US"/>
              <a:pPr>
                <a:defRPr/>
              </a:pPr>
              <a:t>‹#›</a:t>
            </a:fld>
            <a:endParaRPr lang="en-US"/>
          </a:p>
        </p:txBody>
      </p:sp>
    </p:spTree>
    <p:extLst>
      <p:ext uri="{BB962C8B-B14F-4D97-AF65-F5344CB8AC3E}">
        <p14:creationId xmlns:p14="http://schemas.microsoft.com/office/powerpoint/2010/main" xmlns="" val="8996729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hdr" sz="quarter"/>
          </p:nvPr>
        </p:nvSpPr>
        <p:spPr bwMode="auto">
          <a:xfrm>
            <a:off x="0" y="0"/>
            <a:ext cx="2981325" cy="447675"/>
          </a:xfrm>
          <a:prstGeom prst="rect">
            <a:avLst/>
          </a:prstGeom>
          <a:noFill/>
          <a:ln w="9525">
            <a:noFill/>
            <a:miter lim="800000"/>
            <a:headEnd/>
            <a:tailEnd/>
          </a:ln>
          <a:effectLst/>
        </p:spPr>
        <p:txBody>
          <a:bodyPr vert="horz" wrap="square" lIns="89575" tIns="44787" rIns="89575" bIns="44787" numCol="1" anchor="t" anchorCtr="0" compatLnSpc="1">
            <a:prstTxWarp prst="textNoShape">
              <a:avLst/>
            </a:prstTxWarp>
          </a:bodyPr>
          <a:lstStyle>
            <a:lvl1pPr>
              <a:defRPr sz="1200" b="0">
                <a:latin typeface="Times New Roman" pitchFamily="18" charset="0"/>
                <a:cs typeface="+mn-cs"/>
              </a:defRPr>
            </a:lvl1pPr>
          </a:lstStyle>
          <a:p>
            <a:pPr>
              <a:defRPr/>
            </a:pPr>
            <a:endParaRPr lang="en-US"/>
          </a:p>
        </p:txBody>
      </p:sp>
      <p:sp>
        <p:nvSpPr>
          <p:cNvPr id="194563" name="Rectangle 3"/>
          <p:cNvSpPr>
            <a:spLocks noGrp="1" noChangeArrowheads="1"/>
          </p:cNvSpPr>
          <p:nvPr>
            <p:ph type="dt" idx="1"/>
          </p:nvPr>
        </p:nvSpPr>
        <p:spPr bwMode="auto">
          <a:xfrm>
            <a:off x="3876675" y="0"/>
            <a:ext cx="2981325" cy="447675"/>
          </a:xfrm>
          <a:prstGeom prst="rect">
            <a:avLst/>
          </a:prstGeom>
          <a:noFill/>
          <a:ln w="9525">
            <a:noFill/>
            <a:miter lim="800000"/>
            <a:headEnd/>
            <a:tailEnd/>
          </a:ln>
          <a:effectLst/>
        </p:spPr>
        <p:txBody>
          <a:bodyPr vert="horz" wrap="square" lIns="89575" tIns="44787" rIns="89575" bIns="44787" numCol="1" anchor="t" anchorCtr="0" compatLnSpc="1">
            <a:prstTxWarp prst="textNoShape">
              <a:avLst/>
            </a:prstTxWarp>
          </a:bodyPr>
          <a:lstStyle>
            <a:lvl1pPr algn="r">
              <a:defRPr sz="1200" b="0">
                <a:latin typeface="Times New Roman" pitchFamily="18" charset="0"/>
                <a:cs typeface="+mn-cs"/>
              </a:defRPr>
            </a:lvl1pPr>
          </a:lstStyle>
          <a:p>
            <a:pPr>
              <a:defRPr/>
            </a:pPr>
            <a:endParaRPr lang="en-US"/>
          </a:p>
        </p:txBody>
      </p:sp>
      <p:sp>
        <p:nvSpPr>
          <p:cNvPr id="566276" name="Rectangle 4"/>
          <p:cNvSpPr>
            <a:spLocks noGrp="1" noRot="1" noChangeAspect="1" noChangeArrowheads="1" noTextEdit="1"/>
          </p:cNvSpPr>
          <p:nvPr>
            <p:ph type="sldImg" idx="2"/>
          </p:nvPr>
        </p:nvSpPr>
        <p:spPr bwMode="auto">
          <a:xfrm>
            <a:off x="1138238" y="673100"/>
            <a:ext cx="4581525" cy="3436938"/>
          </a:xfrm>
          <a:prstGeom prst="rect">
            <a:avLst/>
          </a:prstGeom>
          <a:noFill/>
          <a:ln w="9525">
            <a:solidFill>
              <a:srgbClr val="000000"/>
            </a:solidFill>
            <a:miter lim="800000"/>
            <a:headEnd/>
            <a:tailEnd/>
          </a:ln>
        </p:spPr>
      </p:sp>
      <p:sp>
        <p:nvSpPr>
          <p:cNvPr id="194565" name="Rectangle 5"/>
          <p:cNvSpPr>
            <a:spLocks noGrp="1" noChangeArrowheads="1"/>
          </p:cNvSpPr>
          <p:nvPr>
            <p:ph type="body" sz="quarter" idx="3"/>
          </p:nvPr>
        </p:nvSpPr>
        <p:spPr bwMode="auto">
          <a:xfrm>
            <a:off x="893763" y="4333875"/>
            <a:ext cx="5070475" cy="4110038"/>
          </a:xfrm>
          <a:prstGeom prst="rect">
            <a:avLst/>
          </a:prstGeom>
          <a:noFill/>
          <a:ln w="9525">
            <a:noFill/>
            <a:miter lim="800000"/>
            <a:headEnd/>
            <a:tailEnd/>
          </a:ln>
          <a:effectLst/>
        </p:spPr>
        <p:txBody>
          <a:bodyPr vert="horz" wrap="square" lIns="89575" tIns="44787" rIns="89575" bIns="4478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566" name="Rectangle 6"/>
          <p:cNvSpPr>
            <a:spLocks noGrp="1" noChangeArrowheads="1"/>
          </p:cNvSpPr>
          <p:nvPr>
            <p:ph type="ftr" sz="quarter" idx="4"/>
          </p:nvPr>
        </p:nvSpPr>
        <p:spPr bwMode="auto">
          <a:xfrm>
            <a:off x="0" y="8669338"/>
            <a:ext cx="2981325" cy="447675"/>
          </a:xfrm>
          <a:prstGeom prst="rect">
            <a:avLst/>
          </a:prstGeom>
          <a:noFill/>
          <a:ln w="9525">
            <a:noFill/>
            <a:miter lim="800000"/>
            <a:headEnd/>
            <a:tailEnd/>
          </a:ln>
          <a:effectLst/>
        </p:spPr>
        <p:txBody>
          <a:bodyPr vert="horz" wrap="square" lIns="89575" tIns="44787" rIns="89575" bIns="44787" numCol="1" anchor="b" anchorCtr="0" compatLnSpc="1">
            <a:prstTxWarp prst="textNoShape">
              <a:avLst/>
            </a:prstTxWarp>
          </a:bodyPr>
          <a:lstStyle>
            <a:lvl1pPr>
              <a:defRPr sz="1200" b="0">
                <a:latin typeface="Times New Roman" pitchFamily="18" charset="0"/>
                <a:cs typeface="+mn-cs"/>
              </a:defRPr>
            </a:lvl1pPr>
          </a:lstStyle>
          <a:p>
            <a:pPr>
              <a:defRPr/>
            </a:pPr>
            <a:endParaRPr lang="en-US"/>
          </a:p>
        </p:txBody>
      </p:sp>
      <p:sp>
        <p:nvSpPr>
          <p:cNvPr id="194567" name="Rectangle 7"/>
          <p:cNvSpPr>
            <a:spLocks noGrp="1" noChangeArrowheads="1"/>
          </p:cNvSpPr>
          <p:nvPr>
            <p:ph type="sldNum" sz="quarter" idx="5"/>
          </p:nvPr>
        </p:nvSpPr>
        <p:spPr bwMode="auto">
          <a:xfrm>
            <a:off x="3876675" y="8669338"/>
            <a:ext cx="2981325" cy="447675"/>
          </a:xfrm>
          <a:prstGeom prst="rect">
            <a:avLst/>
          </a:prstGeom>
          <a:noFill/>
          <a:ln w="9525">
            <a:noFill/>
            <a:miter lim="800000"/>
            <a:headEnd/>
            <a:tailEnd/>
          </a:ln>
          <a:effectLst/>
        </p:spPr>
        <p:txBody>
          <a:bodyPr vert="horz" wrap="square" lIns="89575" tIns="44787" rIns="89575" bIns="44787" numCol="1" anchor="b" anchorCtr="0" compatLnSpc="1">
            <a:prstTxWarp prst="textNoShape">
              <a:avLst/>
            </a:prstTxWarp>
          </a:bodyPr>
          <a:lstStyle>
            <a:lvl1pPr algn="r">
              <a:defRPr sz="1200" b="0">
                <a:latin typeface="Times New Roman" pitchFamily="18" charset="0"/>
                <a:cs typeface="+mn-cs"/>
              </a:defRPr>
            </a:lvl1pPr>
          </a:lstStyle>
          <a:p>
            <a:pPr>
              <a:defRPr/>
            </a:pPr>
            <a:fld id="{90D70730-ABD4-4BCC-B056-D8B75100AA9A}" type="slidenum">
              <a:rPr lang="en-US"/>
              <a:pPr>
                <a:defRPr/>
              </a:pPr>
              <a:t>‹#›</a:t>
            </a:fld>
            <a:endParaRPr lang="en-US"/>
          </a:p>
        </p:txBody>
      </p:sp>
    </p:spTree>
    <p:extLst>
      <p:ext uri="{BB962C8B-B14F-4D97-AF65-F5344CB8AC3E}">
        <p14:creationId xmlns:p14="http://schemas.microsoft.com/office/powerpoint/2010/main" xmlns="" val="19762566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youtube.com/yt/press/statistic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xanadu.com.au/ted/TN/WRITINGS/TCOMPARADIGM/tedCompOneLiners.html"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w3.org/Proposal.html" TargetMode="External"/><Relationship Id="rId5" Type="http://schemas.openxmlformats.org/officeDocument/2006/relationships/hyperlink" Target="http://en.wikipedia.org/wiki/Robert_Cailliau" TargetMode="External"/><Relationship Id="rId4" Type="http://schemas.openxmlformats.org/officeDocument/2006/relationships/hyperlink" Target="http://en.wikipedia.org/wiki/Tim_Berners-Lee"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slideshare.net/hvdsomp/towards-a-machineactionable-scholarly-communication-system"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techcrunch.com/2013/01/17/facebook-photos-record/"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educatetube.com/"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youtube.com/yt/press/statistics.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CAD2B7E-51C6-43F1-A3D1-504282A53689}" type="slidenum">
              <a:rPr lang="en-US" smtClean="0">
                <a:latin typeface="Times New Roman" pitchFamily="18" charset="0"/>
              </a:rPr>
              <a:pPr/>
              <a:t>1</a:t>
            </a:fld>
            <a:endParaRPr lang="en-US" smtClean="0">
              <a:latin typeface="Times New Roman" pitchFamily="18" charset="0"/>
            </a:endParaRPr>
          </a:p>
        </p:txBody>
      </p:sp>
      <p:sp>
        <p:nvSpPr>
          <p:cNvPr id="53251" name="Rectangle 7"/>
          <p:cNvSpPr txBox="1">
            <a:spLocks noGrp="1" noChangeArrowheads="1"/>
          </p:cNvSpPr>
          <p:nvPr/>
        </p:nvSpPr>
        <p:spPr bwMode="auto">
          <a:xfrm>
            <a:off x="3875654" y="8669094"/>
            <a:ext cx="2982346" cy="447919"/>
          </a:xfrm>
          <a:prstGeom prst="rect">
            <a:avLst/>
          </a:prstGeom>
          <a:noFill/>
          <a:ln w="9525">
            <a:noFill/>
            <a:miter lim="800000"/>
            <a:headEnd/>
            <a:tailEnd/>
          </a:ln>
        </p:spPr>
        <p:txBody>
          <a:bodyPr lIns="89573" tIns="44786" rIns="89573" bIns="44786" anchor="b"/>
          <a:lstStyle/>
          <a:p>
            <a:pPr algn="r" defTabSz="896294"/>
            <a:fld id="{5DC94E29-15E3-4AA2-A5BE-7622968CD953}" type="slidenum">
              <a:rPr lang="en-US" sz="1200">
                <a:latin typeface="Times New Roman" pitchFamily="18" charset="0"/>
              </a:rPr>
              <a:pPr algn="r" defTabSz="896294"/>
              <a:t>1</a:t>
            </a:fld>
            <a:endParaRPr lang="en-US" sz="1200" dirty="0">
              <a:latin typeface="Times New Roman" pitchFamily="18" charset="0"/>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r>
              <a:rPr lang="en-US" smtClean="0">
                <a:hlinkClick r:id="rId3"/>
              </a:rPr>
              <a:t>http://www.youtube.com/yt/press/statistics.html</a:t>
            </a:r>
            <a:r>
              <a:rPr lang="en-US" smtClean="0"/>
              <a:t>  4/3/2013</a:t>
            </a:r>
          </a:p>
        </p:txBody>
      </p:sp>
      <p:sp>
        <p:nvSpPr>
          <p:cNvPr id="41988"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Times New Roman" pitchFamily="18" charset="0"/>
              </a:defRPr>
            </a:lvl1pPr>
            <a:lvl2pPr marL="727794" indent="-279921" eaLnBrk="0" hangingPunct="0">
              <a:defRPr sz="2000">
                <a:solidFill>
                  <a:schemeClr val="tx1"/>
                </a:solidFill>
                <a:latin typeface="Times New Roman" pitchFamily="18" charset="0"/>
              </a:defRPr>
            </a:lvl2pPr>
            <a:lvl3pPr marL="1119683" indent="-223937" eaLnBrk="0" hangingPunct="0">
              <a:defRPr sz="2000">
                <a:solidFill>
                  <a:schemeClr val="tx1"/>
                </a:solidFill>
                <a:latin typeface="Times New Roman" pitchFamily="18" charset="0"/>
              </a:defRPr>
            </a:lvl3pPr>
            <a:lvl4pPr marL="1567556" indent="-223937" eaLnBrk="0" hangingPunct="0">
              <a:defRPr sz="2000">
                <a:solidFill>
                  <a:schemeClr val="tx1"/>
                </a:solidFill>
                <a:latin typeface="Times New Roman" pitchFamily="18" charset="0"/>
              </a:defRPr>
            </a:lvl4pPr>
            <a:lvl5pPr marL="2015429" indent="-223937" eaLnBrk="0" hangingPunct="0">
              <a:defRPr sz="2000">
                <a:solidFill>
                  <a:schemeClr val="tx1"/>
                </a:solidFill>
                <a:latin typeface="Times New Roman" pitchFamily="18" charset="0"/>
              </a:defRPr>
            </a:lvl5pPr>
            <a:lvl6pPr marL="2463302" indent="-223937" eaLnBrk="0" fontAlgn="base" hangingPunct="0">
              <a:spcBef>
                <a:spcPct val="0"/>
              </a:spcBef>
              <a:spcAft>
                <a:spcPct val="0"/>
              </a:spcAft>
              <a:defRPr sz="2000">
                <a:solidFill>
                  <a:schemeClr val="tx1"/>
                </a:solidFill>
                <a:latin typeface="Times New Roman" pitchFamily="18" charset="0"/>
              </a:defRPr>
            </a:lvl6pPr>
            <a:lvl7pPr marL="2911175" indent="-223937" eaLnBrk="0" fontAlgn="base" hangingPunct="0">
              <a:spcBef>
                <a:spcPct val="0"/>
              </a:spcBef>
              <a:spcAft>
                <a:spcPct val="0"/>
              </a:spcAft>
              <a:defRPr sz="2000">
                <a:solidFill>
                  <a:schemeClr val="tx1"/>
                </a:solidFill>
                <a:latin typeface="Times New Roman" pitchFamily="18" charset="0"/>
              </a:defRPr>
            </a:lvl7pPr>
            <a:lvl8pPr marL="3359048" indent="-223937" eaLnBrk="0" fontAlgn="base" hangingPunct="0">
              <a:spcBef>
                <a:spcPct val="0"/>
              </a:spcBef>
              <a:spcAft>
                <a:spcPct val="0"/>
              </a:spcAft>
              <a:defRPr sz="2000">
                <a:solidFill>
                  <a:schemeClr val="tx1"/>
                </a:solidFill>
                <a:latin typeface="Times New Roman" pitchFamily="18" charset="0"/>
              </a:defRPr>
            </a:lvl8pPr>
            <a:lvl9pPr marL="3806922" indent="-223937" eaLnBrk="0" fontAlgn="base" hangingPunct="0">
              <a:spcBef>
                <a:spcPct val="0"/>
              </a:spcBef>
              <a:spcAft>
                <a:spcPct val="0"/>
              </a:spcAft>
              <a:defRPr sz="2000">
                <a:solidFill>
                  <a:schemeClr val="tx1"/>
                </a:solidFill>
                <a:latin typeface="Times New Roman" pitchFamily="18" charset="0"/>
              </a:defRPr>
            </a:lvl9pPr>
          </a:lstStyle>
          <a:p>
            <a:pPr eaLnBrk="1" hangingPunct="1">
              <a:defRPr/>
            </a:pPr>
            <a:fld id="{B24A0A54-A34E-4F8E-BE36-B92D313AAE63}" type="slidenum">
              <a:rPr lang="en-US" sz="1200"/>
              <a:pPr eaLnBrk="1" hangingPunct="1">
                <a:defRPr/>
              </a:pPr>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757E3AAF-ED03-4907-939E-FD9BBC33404A}" type="slidenum">
              <a:rPr lang="en-US" smtClean="0"/>
              <a:pPr>
                <a:defRPr/>
              </a:pPr>
              <a:t>13</a:t>
            </a:fld>
            <a:endParaRPr lang="en-US"/>
          </a:p>
        </p:txBody>
      </p:sp>
    </p:spTree>
    <p:extLst>
      <p:ext uri="{BB962C8B-B14F-4D97-AF65-F5344CB8AC3E}">
        <p14:creationId xmlns:p14="http://schemas.microsoft.com/office/powerpoint/2010/main" xmlns="" val="773782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A6C379-D118-4749-9582-848B66175F22}" type="slidenum">
              <a:rPr lang="en-US"/>
              <a:pPr/>
              <a:t>14</a:t>
            </a:fld>
            <a:endParaRPr lang="en-US"/>
          </a:p>
        </p:txBody>
      </p:sp>
      <p:sp>
        <p:nvSpPr>
          <p:cNvPr id="995330" name="Rectangle 2"/>
          <p:cNvSpPr>
            <a:spLocks noGrp="1" noRot="1" noChangeAspect="1" noChangeArrowheads="1" noTextEdit="1"/>
          </p:cNvSpPr>
          <p:nvPr>
            <p:ph type="sldImg"/>
          </p:nvPr>
        </p:nvSpPr>
        <p:spPr>
          <a:ln/>
        </p:spPr>
      </p:sp>
      <p:sp>
        <p:nvSpPr>
          <p:cNvPr id="995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757E3AAF-ED03-4907-939E-FD9BBC33404A}" type="slidenum">
              <a:rPr lang="en-US" smtClean="0"/>
              <a:pPr>
                <a:defRPr/>
              </a:pPr>
              <a:t>15</a:t>
            </a:fld>
            <a:endParaRPr lang="en-US"/>
          </a:p>
        </p:txBody>
      </p:sp>
    </p:spTree>
    <p:extLst>
      <p:ext uri="{BB962C8B-B14F-4D97-AF65-F5344CB8AC3E}">
        <p14:creationId xmlns:p14="http://schemas.microsoft.com/office/powerpoint/2010/main" xmlns="" val="773782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1589EA-FE53-4517-A23E-33BCD0DF6AB4}" type="slidenum">
              <a:rPr lang="en-US"/>
              <a:pPr/>
              <a:t>16</a:t>
            </a:fld>
            <a:endParaRPr lang="en-US"/>
          </a:p>
        </p:txBody>
      </p:sp>
      <p:sp>
        <p:nvSpPr>
          <p:cNvPr id="631810" name="Rectangle 2"/>
          <p:cNvSpPr>
            <a:spLocks noGrp="1" noRot="1" noChangeAspect="1" noChangeArrowheads="1" noTextEdit="1"/>
          </p:cNvSpPr>
          <p:nvPr>
            <p:ph type="sldImg"/>
          </p:nvPr>
        </p:nvSpPr>
        <p:spPr>
          <a:xfrm>
            <a:off x="1052513" y="684213"/>
            <a:ext cx="4572000" cy="3430587"/>
          </a:xfrm>
          <a:ln/>
        </p:spPr>
      </p:sp>
      <p:sp>
        <p:nvSpPr>
          <p:cNvPr id="631811" name="Rectangle 3"/>
          <p:cNvSpPr>
            <a:spLocks noGrp="1" noChangeArrowheads="1"/>
          </p:cNvSpPr>
          <p:nvPr>
            <p:ph type="body" idx="1"/>
          </p:nvPr>
        </p:nvSpPr>
        <p:spPr>
          <a:xfrm>
            <a:off x="912814" y="4330099"/>
            <a:ext cx="5032375" cy="4103300"/>
          </a:xfrm>
        </p:spPr>
        <p:txBody>
          <a:bodyPr/>
          <a:lstStyle/>
          <a:p>
            <a:r>
              <a:rPr lang="en-US" dirty="0" smtClean="0"/>
              <a:t>This chart comes from OCLC’s 2003 Environmental scan – and you can see it’s</a:t>
            </a:r>
            <a:r>
              <a:rPr lang="en-US" baseline="0" dirty="0" smtClean="0"/>
              <a:t> been right on the mark.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048631-7430-48F0-B95E-D0B4C37DFA4F}" type="slidenum">
              <a:rPr lang="en-US"/>
              <a:pPr/>
              <a:t>17</a:t>
            </a:fld>
            <a:endParaRPr lang="en-US"/>
          </a:p>
        </p:txBody>
      </p:sp>
      <p:sp>
        <p:nvSpPr>
          <p:cNvPr id="1506306" name="Rectangle 2"/>
          <p:cNvSpPr>
            <a:spLocks noGrp="1" noRot="1" noChangeAspect="1" noChangeArrowheads="1" noTextEdit="1"/>
          </p:cNvSpPr>
          <p:nvPr>
            <p:ph type="sldImg"/>
          </p:nvPr>
        </p:nvSpPr>
        <p:spPr>
          <a:xfrm>
            <a:off x="1158875" y="688975"/>
            <a:ext cx="4541838" cy="3406775"/>
          </a:xfrm>
          <a:ln w="12700"/>
        </p:spPr>
      </p:sp>
      <p:sp>
        <p:nvSpPr>
          <p:cNvPr id="1506307" name="Rectangle 3"/>
          <p:cNvSpPr>
            <a:spLocks noGrp="1" noChangeArrowheads="1"/>
          </p:cNvSpPr>
          <p:nvPr>
            <p:ph type="body" idx="1"/>
          </p:nvPr>
        </p:nvSpPr>
        <p:spPr>
          <a:xfrm>
            <a:off x="914711" y="4312521"/>
            <a:ext cx="5028579" cy="4085219"/>
          </a:xfrm>
          <a:ln/>
        </p:spPr>
        <p:txBody>
          <a:bodyPr lIns="90326" tIns="44371" rIns="90326" bIns="44371"/>
          <a:lstStyle/>
          <a:p>
            <a:r>
              <a:rPr lang="en-US" dirty="0" smtClean="0"/>
              <a:t>It’s a</a:t>
            </a:r>
            <a:r>
              <a:rPr lang="en-US" baseline="0" dirty="0" smtClean="0"/>
              <a:t> key feature of the web – in the same way a key feature of paper is that it can be printed on.</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2C7F14-4A8B-4D16-B64F-408D170AA872}" type="slidenum">
              <a:rPr lang="en-US"/>
              <a:pPr/>
              <a:t>18</a:t>
            </a:fld>
            <a:endParaRPr lang="en-US"/>
          </a:p>
        </p:txBody>
      </p:sp>
      <p:sp>
        <p:nvSpPr>
          <p:cNvPr id="1496066" name="Rectangle 2"/>
          <p:cNvSpPr>
            <a:spLocks noGrp="1" noRot="1" noChangeAspect="1" noChangeArrowheads="1" noTextEdit="1"/>
          </p:cNvSpPr>
          <p:nvPr>
            <p:ph type="sldImg"/>
          </p:nvPr>
        </p:nvSpPr>
        <p:spPr>
          <a:xfrm>
            <a:off x="1150938" y="684213"/>
            <a:ext cx="4556125" cy="3417887"/>
          </a:xfrm>
          <a:ln/>
        </p:spPr>
      </p:sp>
      <p:sp>
        <p:nvSpPr>
          <p:cNvPr id="1496067" name="Rectangle 3"/>
          <p:cNvSpPr>
            <a:spLocks noGrp="1" noChangeArrowheads="1"/>
          </p:cNvSpPr>
          <p:nvPr>
            <p:ph type="body" idx="1"/>
          </p:nvPr>
        </p:nvSpPr>
        <p:spPr>
          <a:xfrm>
            <a:off x="914711" y="4331204"/>
            <a:ext cx="5028579" cy="4102345"/>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C265E4-3863-4640-BF0A-9B4FAB1C8313}" type="slidenum">
              <a:rPr lang="en-US"/>
              <a:pPr/>
              <a:t>19</a:t>
            </a:fld>
            <a:endParaRPr lang="en-US"/>
          </a:p>
        </p:txBody>
      </p:sp>
      <p:sp>
        <p:nvSpPr>
          <p:cNvPr id="1262594" name="Rectangle 2"/>
          <p:cNvSpPr>
            <a:spLocks noGrp="1" noRot="1" noChangeAspect="1" noChangeArrowheads="1" noTextEdit="1"/>
          </p:cNvSpPr>
          <p:nvPr>
            <p:ph type="sldImg"/>
          </p:nvPr>
        </p:nvSpPr>
        <p:spPr>
          <a:xfrm>
            <a:off x="1150938" y="684213"/>
            <a:ext cx="4556125" cy="3417887"/>
          </a:xfrm>
          <a:ln/>
        </p:spPr>
      </p:sp>
      <p:sp>
        <p:nvSpPr>
          <p:cNvPr id="1262595" name="Rectangle 3"/>
          <p:cNvSpPr>
            <a:spLocks noGrp="1" noChangeArrowheads="1"/>
          </p:cNvSpPr>
          <p:nvPr>
            <p:ph type="body" idx="1"/>
          </p:nvPr>
        </p:nvSpPr>
        <p:spPr>
          <a:xfrm>
            <a:off x="914711" y="4331204"/>
            <a:ext cx="5028579" cy="4102345"/>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Want to</a:t>
            </a:r>
            <a:r>
              <a:rPr lang="en-US" baseline="0" dirty="0" smtClean="0"/>
              <a:t> start with some background.  This talk is going to be from the perspective of an independent, ‘born digital’ publisher.</a:t>
            </a:r>
          </a:p>
          <a:p>
            <a:r>
              <a:rPr lang="en-US" baseline="0" dirty="0" smtClean="0"/>
              <a:t>Then I hope to stun you with the size of the challenge facing us.  Show how important linking is to meeting that challenge.  Give you some practical examples of what we’ve done to date.  Finally some general comments about the state of linking as a whole.</a:t>
            </a:r>
            <a:endParaRPr lang="en-US" dirty="0" smtClean="0"/>
          </a:p>
        </p:txBody>
      </p:sp>
      <p:sp>
        <p:nvSpPr>
          <p:cNvPr id="4" name="Slide Number Placeholder 3"/>
          <p:cNvSpPr>
            <a:spLocks noGrp="1"/>
          </p:cNvSpPr>
          <p:nvPr>
            <p:ph type="sldNum" sz="quarter" idx="10"/>
          </p:nvPr>
        </p:nvSpPr>
        <p:spPr/>
        <p:txBody>
          <a:bodyPr/>
          <a:lstStyle/>
          <a:p>
            <a:pPr>
              <a:defRPr/>
            </a:pPr>
            <a:fld id="{757E3AAF-ED03-4907-939E-FD9BBC33404A}" type="slidenum">
              <a:rPr lang="en-US" smtClean="0"/>
              <a:pPr>
                <a:defRPr/>
              </a:pPr>
              <a:t>2</a:t>
            </a:fld>
            <a:endParaRPr lang="en-US"/>
          </a:p>
        </p:txBody>
      </p:sp>
    </p:spTree>
    <p:extLst>
      <p:ext uri="{BB962C8B-B14F-4D97-AF65-F5344CB8AC3E}">
        <p14:creationId xmlns:p14="http://schemas.microsoft.com/office/powerpoint/2010/main" xmlns="" val="773782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B91B9B-4243-497A-B845-073C3E587EE2}" type="slidenum">
              <a:rPr lang="en-US"/>
              <a:pPr/>
              <a:t>20</a:t>
            </a:fld>
            <a:endParaRPr lang="en-US"/>
          </a:p>
        </p:txBody>
      </p:sp>
      <p:sp>
        <p:nvSpPr>
          <p:cNvPr id="832514" name="Rectangle 2"/>
          <p:cNvSpPr>
            <a:spLocks noGrp="1" noRot="1" noChangeAspect="1" noChangeArrowheads="1" noTextEdit="1"/>
          </p:cNvSpPr>
          <p:nvPr>
            <p:ph type="sldImg"/>
          </p:nvPr>
        </p:nvSpPr>
        <p:spPr>
          <a:ln/>
        </p:spPr>
      </p:sp>
      <p:sp>
        <p:nvSpPr>
          <p:cNvPr id="832515" name="Rectangle 3"/>
          <p:cNvSpPr>
            <a:spLocks noGrp="1" noChangeArrowheads="1"/>
          </p:cNvSpPr>
          <p:nvPr>
            <p:ph type="body" idx="1"/>
          </p:nvPr>
        </p:nvSpPr>
        <p:spPr/>
        <p:txBody>
          <a:bodyPr/>
          <a:lstStyle/>
          <a:p>
            <a:r>
              <a:rPr lang="en-US" dirty="0" smtClean="0"/>
              <a:t>Connectedness</a:t>
            </a:r>
            <a:r>
              <a:rPr lang="en-US" baseline="0" dirty="0" smtClean="0"/>
              <a:t> is intrinsic to information, knowledge and wisdom.  If we’re to enable machine to help us to the maximum it’s a journey we have to take.</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757E3AAF-ED03-4907-939E-FD9BBC33404A}" type="slidenum">
              <a:rPr lang="en-US" smtClean="0"/>
              <a:pPr>
                <a:defRPr/>
              </a:pPr>
              <a:t>21</a:t>
            </a:fld>
            <a:endParaRPr lang="en-US"/>
          </a:p>
        </p:txBody>
      </p:sp>
    </p:spTree>
    <p:extLst>
      <p:ext uri="{BB962C8B-B14F-4D97-AF65-F5344CB8AC3E}">
        <p14:creationId xmlns:p14="http://schemas.microsoft.com/office/powerpoint/2010/main" xmlns="" val="773782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ＭＳ Ｐゴシック" pitchFamily="34" charset="-128"/>
              </a:defRPr>
            </a:lvl1pPr>
            <a:lvl2pPr marL="776435" indent="-298629" eaLnBrk="0" hangingPunct="0">
              <a:defRPr sz="2500">
                <a:solidFill>
                  <a:schemeClr val="tx1"/>
                </a:solidFill>
                <a:latin typeface="Arial" pitchFamily="34" charset="0"/>
                <a:ea typeface="ＭＳ Ｐゴシック" pitchFamily="34" charset="-128"/>
              </a:defRPr>
            </a:lvl2pPr>
            <a:lvl3pPr marL="1194517" indent="-238904" eaLnBrk="0" hangingPunct="0">
              <a:defRPr sz="2500">
                <a:solidFill>
                  <a:schemeClr val="tx1"/>
                </a:solidFill>
                <a:latin typeface="Arial" pitchFamily="34" charset="0"/>
                <a:ea typeface="ＭＳ Ｐゴシック" pitchFamily="34" charset="-128"/>
              </a:defRPr>
            </a:lvl3pPr>
            <a:lvl4pPr marL="1672324" indent="-238904" eaLnBrk="0" hangingPunct="0">
              <a:defRPr sz="2500">
                <a:solidFill>
                  <a:schemeClr val="tx1"/>
                </a:solidFill>
                <a:latin typeface="Arial" pitchFamily="34" charset="0"/>
                <a:ea typeface="ＭＳ Ｐゴシック" pitchFamily="34" charset="-128"/>
              </a:defRPr>
            </a:lvl4pPr>
            <a:lvl5pPr marL="2150130" indent="-238904" eaLnBrk="0" hangingPunct="0">
              <a:defRPr sz="2500">
                <a:solidFill>
                  <a:schemeClr val="tx1"/>
                </a:solidFill>
                <a:latin typeface="Arial" pitchFamily="34" charset="0"/>
                <a:ea typeface="ＭＳ Ｐゴシック" pitchFamily="34" charset="-128"/>
              </a:defRPr>
            </a:lvl5pPr>
            <a:lvl6pPr marL="2627937" indent="-238904" defTabSz="477807"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05743" indent="-238904" defTabSz="477807"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83550" indent="-238904" defTabSz="477807"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61356" indent="-238904" defTabSz="477807"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E9208848-26CB-4842-AC8A-3F196FE70627}" type="slidenum">
              <a:rPr lang="en-US" sz="1300">
                <a:latin typeface="Calibri" pitchFamily="34" charset="0"/>
              </a:rPr>
              <a:pPr eaLnBrk="1" hangingPunct="1"/>
              <a:t>22</a:t>
            </a:fld>
            <a:endParaRPr lang="en-US" sz="1300" dirty="0">
              <a:latin typeface="Calibri" pitchFamily="34" charset="0"/>
            </a:endParaRPr>
          </a:p>
        </p:txBody>
      </p:sp>
      <p:sp>
        <p:nvSpPr>
          <p:cNvPr id="26626" name="Rectangle 2"/>
          <p:cNvSpPr>
            <a:spLocks noGrp="1" noRot="1" noChangeAspect="1" noChangeArrowheads="1" noTextEdit="1"/>
          </p:cNvSpPr>
          <p:nvPr>
            <p:ph type="sldImg"/>
          </p:nvPr>
        </p:nvSpPr>
        <p:spPr bwMode="auto">
          <a:xfrm>
            <a:off x="1149350" y="681038"/>
            <a:ext cx="4560888" cy="3421062"/>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627" name="Rectangle 3"/>
          <p:cNvSpPr>
            <a:spLocks noGrp="1" noChangeArrowheads="1"/>
          </p:cNvSpPr>
          <p:nvPr>
            <p:ph type="body" idx="1"/>
          </p:nvPr>
        </p:nvSpPr>
        <p:spPr bwMode="auto">
          <a:xfrm>
            <a:off x="915991" y="4330581"/>
            <a:ext cx="5026025" cy="410423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455523-89DE-4871-B1EC-1D52CFCB12E4}" type="slidenum">
              <a:rPr lang="en-US"/>
              <a:pPr/>
              <a:t>23</a:t>
            </a:fld>
            <a:endParaRPr lang="en-US"/>
          </a:p>
        </p:txBody>
      </p:sp>
      <p:sp>
        <p:nvSpPr>
          <p:cNvPr id="1498114" name="Rectangle 2"/>
          <p:cNvSpPr>
            <a:spLocks noGrp="1" noRot="1" noChangeAspect="1" noChangeArrowheads="1" noTextEdit="1"/>
          </p:cNvSpPr>
          <p:nvPr>
            <p:ph type="sldImg"/>
          </p:nvPr>
        </p:nvSpPr>
        <p:spPr>
          <a:ln/>
        </p:spPr>
      </p:sp>
      <p:sp>
        <p:nvSpPr>
          <p:cNvPr id="1498115" name="Rectangle 3"/>
          <p:cNvSpPr>
            <a:spLocks noGrp="1" noChangeArrowheads="1"/>
          </p:cNvSpPr>
          <p:nvPr>
            <p:ph type="body" idx="1"/>
          </p:nvPr>
        </p:nvSpPr>
        <p:spPr/>
        <p:txBody>
          <a:bodyPr/>
          <a:lstStyle/>
          <a:p>
            <a:r>
              <a:rPr lang="en-US" dirty="0" smtClean="0"/>
              <a:t>This was one</a:t>
            </a:r>
            <a:r>
              <a:rPr lang="en-US" baseline="0" dirty="0" smtClean="0"/>
              <a:t> of ASP’s first products…</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A52584-DF97-42A7-B98C-621186D919B8}" type="slidenum">
              <a:rPr lang="en-US"/>
              <a:pPr/>
              <a:t>24</a:t>
            </a:fld>
            <a:endParaRPr lang="en-US"/>
          </a:p>
        </p:txBody>
      </p:sp>
      <p:sp>
        <p:nvSpPr>
          <p:cNvPr id="1388546" name="Rectangle 2"/>
          <p:cNvSpPr>
            <a:spLocks noGrp="1" noRot="1" noChangeAspect="1" noChangeArrowheads="1" noTextEdit="1"/>
          </p:cNvSpPr>
          <p:nvPr>
            <p:ph type="sldImg"/>
          </p:nvPr>
        </p:nvSpPr>
        <p:spPr>
          <a:ln/>
        </p:spPr>
      </p:sp>
      <p:sp>
        <p:nvSpPr>
          <p:cNvPr id="138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B5D6F-576B-4F89-85B9-9E2670C86D69}" type="slidenum">
              <a:rPr lang="en-US"/>
              <a:pPr/>
              <a:t>25</a:t>
            </a:fld>
            <a:endParaRPr lang="en-US"/>
          </a:p>
        </p:txBody>
      </p:sp>
      <p:sp>
        <p:nvSpPr>
          <p:cNvPr id="1390594" name="Rectangle 2"/>
          <p:cNvSpPr>
            <a:spLocks noGrp="1" noRot="1" noChangeAspect="1" noChangeArrowheads="1" noTextEdit="1"/>
          </p:cNvSpPr>
          <p:nvPr>
            <p:ph type="sldImg"/>
          </p:nvPr>
        </p:nvSpPr>
        <p:spPr>
          <a:ln/>
        </p:spPr>
      </p:sp>
      <p:sp>
        <p:nvSpPr>
          <p:cNvPr id="1390595" name="Rectangle 3"/>
          <p:cNvSpPr>
            <a:spLocks noGrp="1" noChangeArrowheads="1"/>
          </p:cNvSpPr>
          <p:nvPr>
            <p:ph type="body" idx="1"/>
          </p:nvPr>
        </p:nvSpPr>
        <p:spPr/>
        <p:txBody>
          <a:bodyPr/>
          <a:lstStyle/>
          <a:p>
            <a:r>
              <a:rPr lang="en-US" dirty="0" smtClean="0"/>
              <a:t>We organized</a:t>
            </a:r>
            <a:r>
              <a:rPr lang="en-US" baseline="0" dirty="0" smtClean="0"/>
              <a:t> materials into controlled vocabularies…</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5ED3F5-D4AE-481C-A13F-7834463A436B}" type="slidenum">
              <a:rPr lang="en-US"/>
              <a:pPr/>
              <a:t>26</a:t>
            </a:fld>
            <a:endParaRPr lang="en-US"/>
          </a:p>
        </p:txBody>
      </p:sp>
      <p:sp>
        <p:nvSpPr>
          <p:cNvPr id="1394690" name="Rectangle 2"/>
          <p:cNvSpPr>
            <a:spLocks noGrp="1" noRot="1" noChangeAspect="1" noChangeArrowheads="1" noTextEdit="1"/>
          </p:cNvSpPr>
          <p:nvPr>
            <p:ph type="sldImg"/>
          </p:nvPr>
        </p:nvSpPr>
        <p:spPr>
          <a:ln/>
        </p:spPr>
      </p:sp>
      <p:sp>
        <p:nvSpPr>
          <p:cNvPr id="1394691" name="Rectangle 3"/>
          <p:cNvSpPr>
            <a:spLocks noGrp="1" noChangeArrowheads="1"/>
          </p:cNvSpPr>
          <p:nvPr>
            <p:ph type="body" idx="1"/>
          </p:nvPr>
        </p:nvSpPr>
        <p:spPr/>
        <p:txBody>
          <a:bodyPr/>
          <a:lstStyle/>
          <a:p>
            <a:r>
              <a:rPr lang="en-US" dirty="0" smtClean="0"/>
              <a:t>Here’s the battle</a:t>
            </a:r>
            <a:r>
              <a:rPr lang="en-US" baseline="0" dirty="0" smtClean="0"/>
              <a:t> file – really enables some great functionality.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006A9E-2F65-40B3-9899-F83022F82D83}" type="slidenum">
              <a:rPr lang="en-US"/>
              <a:pPr/>
              <a:t>27</a:t>
            </a:fld>
            <a:endParaRPr lang="en-US"/>
          </a:p>
        </p:txBody>
      </p:sp>
      <p:sp>
        <p:nvSpPr>
          <p:cNvPr id="1227778" name="Rectangle 2"/>
          <p:cNvSpPr>
            <a:spLocks noGrp="1" noRot="1" noChangeAspect="1" noChangeArrowheads="1" noTextEdit="1"/>
          </p:cNvSpPr>
          <p:nvPr>
            <p:ph type="sldImg"/>
          </p:nvPr>
        </p:nvSpPr>
        <p:spPr>
          <a:ln/>
        </p:spPr>
      </p:sp>
      <p:sp>
        <p:nvSpPr>
          <p:cNvPr id="12277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7D9399-47AF-43BA-8E89-D9A3B0083EA9}" type="slidenum">
              <a:rPr lang="en-US"/>
              <a:pPr/>
              <a:t>28</a:t>
            </a:fld>
            <a:endParaRPr lang="en-US"/>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just</a:t>
            </a:r>
            <a:r>
              <a:rPr lang="en-US" baseline="0" dirty="0" smtClean="0"/>
              <a:t> what’s connected, but how it’s connected.</a:t>
            </a:r>
            <a:endParaRPr lang="en-US" dirty="0"/>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be talking from a publisher’s perspective…</a:t>
            </a:r>
          </a:p>
        </p:txBody>
      </p:sp>
      <p:sp>
        <p:nvSpPr>
          <p:cNvPr id="4" name="Slide Number Placeholder 3"/>
          <p:cNvSpPr>
            <a:spLocks noGrp="1"/>
          </p:cNvSpPr>
          <p:nvPr>
            <p:ph type="sldNum" sz="quarter" idx="10"/>
          </p:nvPr>
        </p:nvSpPr>
        <p:spPr/>
        <p:txBody>
          <a:bodyPr/>
          <a:lstStyle/>
          <a:p>
            <a:pPr>
              <a:defRPr/>
            </a:pPr>
            <a:fld id="{757E3AAF-ED03-4907-939E-FD9BBC33404A}" type="slidenum">
              <a:rPr lang="en-US" smtClean="0"/>
              <a:pPr>
                <a:defRPr/>
              </a:pPr>
              <a:t>3</a:t>
            </a:fld>
            <a:endParaRPr lang="en-US"/>
          </a:p>
        </p:txBody>
      </p:sp>
    </p:spTree>
    <p:extLst>
      <p:ext uri="{BB962C8B-B14F-4D97-AF65-F5344CB8AC3E}">
        <p14:creationId xmlns:p14="http://schemas.microsoft.com/office/powerpoint/2010/main" xmlns="" val="773782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ＭＳ Ｐゴシック" pitchFamily="34" charset="-128"/>
              </a:defRPr>
            </a:lvl1pPr>
            <a:lvl2pPr marL="776435" indent="-298629" eaLnBrk="0" hangingPunct="0">
              <a:defRPr sz="2500">
                <a:solidFill>
                  <a:schemeClr val="tx1"/>
                </a:solidFill>
                <a:latin typeface="Arial" pitchFamily="34" charset="0"/>
                <a:ea typeface="ＭＳ Ｐゴシック" pitchFamily="34" charset="-128"/>
              </a:defRPr>
            </a:lvl2pPr>
            <a:lvl3pPr marL="1194517" indent="-238904" eaLnBrk="0" hangingPunct="0">
              <a:defRPr sz="2500">
                <a:solidFill>
                  <a:schemeClr val="tx1"/>
                </a:solidFill>
                <a:latin typeface="Arial" pitchFamily="34" charset="0"/>
                <a:ea typeface="ＭＳ Ｐゴシック" pitchFamily="34" charset="-128"/>
              </a:defRPr>
            </a:lvl3pPr>
            <a:lvl4pPr marL="1672324" indent="-238904" eaLnBrk="0" hangingPunct="0">
              <a:defRPr sz="2500">
                <a:solidFill>
                  <a:schemeClr val="tx1"/>
                </a:solidFill>
                <a:latin typeface="Arial" pitchFamily="34" charset="0"/>
                <a:ea typeface="ＭＳ Ｐゴシック" pitchFamily="34" charset="-128"/>
              </a:defRPr>
            </a:lvl4pPr>
            <a:lvl5pPr marL="2150130" indent="-238904" eaLnBrk="0" hangingPunct="0">
              <a:defRPr sz="2500">
                <a:solidFill>
                  <a:schemeClr val="tx1"/>
                </a:solidFill>
                <a:latin typeface="Arial" pitchFamily="34" charset="0"/>
                <a:ea typeface="ＭＳ Ｐゴシック" pitchFamily="34" charset="-128"/>
              </a:defRPr>
            </a:lvl5pPr>
            <a:lvl6pPr marL="2627937" indent="-238904" defTabSz="477807"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05743" indent="-238904" defTabSz="477807"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83550" indent="-238904" defTabSz="477807"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61356" indent="-238904" defTabSz="477807"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E9208848-26CB-4842-AC8A-3F196FE70627}" type="slidenum">
              <a:rPr lang="en-US" sz="1300">
                <a:latin typeface="Calibri" pitchFamily="34" charset="0"/>
              </a:rPr>
              <a:pPr eaLnBrk="1" hangingPunct="1"/>
              <a:t>30</a:t>
            </a:fld>
            <a:endParaRPr lang="en-US" sz="1300" dirty="0">
              <a:latin typeface="Calibri" pitchFamily="34" charset="0"/>
            </a:endParaRPr>
          </a:p>
        </p:txBody>
      </p:sp>
      <p:sp>
        <p:nvSpPr>
          <p:cNvPr id="26626" name="Rectangle 2"/>
          <p:cNvSpPr>
            <a:spLocks noGrp="1" noRot="1" noChangeAspect="1" noChangeArrowheads="1" noTextEdit="1"/>
          </p:cNvSpPr>
          <p:nvPr>
            <p:ph type="sldImg"/>
          </p:nvPr>
        </p:nvSpPr>
        <p:spPr bwMode="auto">
          <a:xfrm>
            <a:off x="1149350" y="681038"/>
            <a:ext cx="4560888" cy="3421062"/>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627" name="Rectangle 3"/>
          <p:cNvSpPr>
            <a:spLocks noGrp="1" noChangeArrowheads="1"/>
          </p:cNvSpPr>
          <p:nvPr>
            <p:ph type="body" idx="1"/>
          </p:nvPr>
        </p:nvSpPr>
        <p:spPr bwMode="auto">
          <a:xfrm>
            <a:off x="915991" y="4330581"/>
            <a:ext cx="5026025" cy="410423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ＭＳ Ｐゴシック" pitchFamily="34" charset="-128"/>
              </a:defRPr>
            </a:lvl1pPr>
            <a:lvl2pPr marL="776435" indent="-298629" eaLnBrk="0" hangingPunct="0">
              <a:defRPr sz="2500">
                <a:solidFill>
                  <a:schemeClr val="tx1"/>
                </a:solidFill>
                <a:latin typeface="Arial" pitchFamily="34" charset="0"/>
                <a:ea typeface="ＭＳ Ｐゴシック" pitchFamily="34" charset="-128"/>
              </a:defRPr>
            </a:lvl2pPr>
            <a:lvl3pPr marL="1194517" indent="-238904" eaLnBrk="0" hangingPunct="0">
              <a:defRPr sz="2500">
                <a:solidFill>
                  <a:schemeClr val="tx1"/>
                </a:solidFill>
                <a:latin typeface="Arial" pitchFamily="34" charset="0"/>
                <a:ea typeface="ＭＳ Ｐゴシック" pitchFamily="34" charset="-128"/>
              </a:defRPr>
            </a:lvl3pPr>
            <a:lvl4pPr marL="1672324" indent="-238904" eaLnBrk="0" hangingPunct="0">
              <a:defRPr sz="2500">
                <a:solidFill>
                  <a:schemeClr val="tx1"/>
                </a:solidFill>
                <a:latin typeface="Arial" pitchFamily="34" charset="0"/>
                <a:ea typeface="ＭＳ Ｐゴシック" pitchFamily="34" charset="-128"/>
              </a:defRPr>
            </a:lvl4pPr>
            <a:lvl5pPr marL="2150130" indent="-238904" eaLnBrk="0" hangingPunct="0">
              <a:defRPr sz="2500">
                <a:solidFill>
                  <a:schemeClr val="tx1"/>
                </a:solidFill>
                <a:latin typeface="Arial" pitchFamily="34" charset="0"/>
                <a:ea typeface="ＭＳ Ｐゴシック" pitchFamily="34" charset="-128"/>
              </a:defRPr>
            </a:lvl5pPr>
            <a:lvl6pPr marL="2627937" indent="-238904" defTabSz="477807"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05743" indent="-238904" defTabSz="477807"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83550" indent="-238904" defTabSz="477807"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61356" indent="-238904" defTabSz="477807"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E9208848-26CB-4842-AC8A-3F196FE70627}" type="slidenum">
              <a:rPr lang="en-US" sz="1300">
                <a:latin typeface="Calibri" pitchFamily="34" charset="0"/>
              </a:rPr>
              <a:pPr eaLnBrk="1" hangingPunct="1"/>
              <a:t>32</a:t>
            </a:fld>
            <a:endParaRPr lang="en-US" sz="1300" dirty="0">
              <a:latin typeface="Calibri" pitchFamily="34" charset="0"/>
            </a:endParaRPr>
          </a:p>
        </p:txBody>
      </p:sp>
      <p:sp>
        <p:nvSpPr>
          <p:cNvPr id="26626" name="Rectangle 2"/>
          <p:cNvSpPr>
            <a:spLocks noGrp="1" noRot="1" noChangeAspect="1" noChangeArrowheads="1" noTextEdit="1"/>
          </p:cNvSpPr>
          <p:nvPr>
            <p:ph type="sldImg"/>
          </p:nvPr>
        </p:nvSpPr>
        <p:spPr bwMode="auto">
          <a:xfrm>
            <a:off x="1149350" y="681038"/>
            <a:ext cx="4560888" cy="3421062"/>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627" name="Rectangle 3"/>
          <p:cNvSpPr>
            <a:spLocks noGrp="1" noChangeArrowheads="1"/>
          </p:cNvSpPr>
          <p:nvPr>
            <p:ph type="body" idx="1"/>
          </p:nvPr>
        </p:nvSpPr>
        <p:spPr bwMode="auto">
          <a:xfrm>
            <a:off x="915991" y="4330581"/>
            <a:ext cx="5026025" cy="410423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AAD5C5-4B4C-423C-8746-3FB9E8427FF1}" type="slidenum">
              <a:rPr lang="en-US"/>
              <a:pPr/>
              <a:t>34</a:t>
            </a:fld>
            <a:endParaRPr lang="en-US"/>
          </a:p>
        </p:txBody>
      </p:sp>
      <p:sp>
        <p:nvSpPr>
          <p:cNvPr id="1231874" name="Rectangle 2"/>
          <p:cNvSpPr>
            <a:spLocks noGrp="1" noRot="1" noChangeAspect="1" noChangeArrowheads="1" noTextEdit="1"/>
          </p:cNvSpPr>
          <p:nvPr>
            <p:ph type="sldImg"/>
          </p:nvPr>
        </p:nvSpPr>
        <p:spPr>
          <a:ln/>
        </p:spPr>
      </p:sp>
      <p:sp>
        <p:nvSpPr>
          <p:cNvPr id="12318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4E8B9ED-D1AC-45C8-AD2C-216EB12BD7EE}" type="slidenum">
              <a:rPr lang="en-US"/>
              <a:pPr>
                <a:defRPr/>
              </a:pPr>
              <a:t>35</a:t>
            </a:fld>
            <a:endParaRPr lang="en-US"/>
          </a:p>
        </p:txBody>
      </p:sp>
      <p:sp>
        <p:nvSpPr>
          <p:cNvPr id="142339" name="Rectangle 7"/>
          <p:cNvSpPr txBox="1">
            <a:spLocks noGrp="1" noChangeArrowheads="1"/>
          </p:cNvSpPr>
          <p:nvPr/>
        </p:nvSpPr>
        <p:spPr bwMode="auto">
          <a:xfrm>
            <a:off x="3875088" y="8669338"/>
            <a:ext cx="2982912" cy="447675"/>
          </a:xfrm>
          <a:prstGeom prst="rect">
            <a:avLst/>
          </a:prstGeom>
          <a:noFill/>
          <a:ln w="9525">
            <a:noFill/>
            <a:miter lim="800000"/>
            <a:headEnd/>
            <a:tailEnd/>
          </a:ln>
        </p:spPr>
        <p:txBody>
          <a:bodyPr lIns="89573" tIns="44786" rIns="89573" bIns="44786" anchor="b"/>
          <a:lstStyle/>
          <a:p>
            <a:pPr algn="r" defTabSz="915988"/>
            <a:fld id="{AEFC38E3-30D1-46E9-88C8-160AAA2047A8}" type="slidenum">
              <a:rPr lang="en-US" sz="1200" b="0">
                <a:latin typeface="Times New Roman" pitchFamily="18" charset="0"/>
              </a:rPr>
              <a:pPr algn="r" defTabSz="915988"/>
              <a:t>35</a:t>
            </a:fld>
            <a:endParaRPr lang="en-US" sz="1200" b="0">
              <a:latin typeface="Times New Roman" pitchFamily="18" charset="0"/>
            </a:endParaRPr>
          </a:p>
        </p:txBody>
      </p:sp>
      <p:sp>
        <p:nvSpPr>
          <p:cNvPr id="142340" name="Rectangle 2"/>
          <p:cNvSpPr>
            <a:spLocks noGrp="1" noRot="1" noChangeAspect="1" noChangeArrowheads="1" noTextEdit="1"/>
          </p:cNvSpPr>
          <p:nvPr>
            <p:ph type="sldImg"/>
          </p:nvPr>
        </p:nvSpPr>
        <p:spPr>
          <a:ln/>
        </p:spPr>
      </p:sp>
      <p:sp>
        <p:nvSpPr>
          <p:cNvPr id="14234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a:t>
            </a:r>
            <a:r>
              <a:rPr lang="en-US" baseline="0" dirty="0" smtClean="0"/>
              <a:t> an individual database we move to grouped databases, then to all ASP databases – that’s the stage we’re at now.  Thence to link this to all relevant, quality content that’s out there.</a:t>
            </a:r>
            <a:endParaRPr lang="en-US" dirty="0"/>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AEC3DC93-E942-41AF-A726-258FAA2A77F8}"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look at this two ways – inbound links</a:t>
            </a:r>
          </a:p>
        </p:txBody>
      </p:sp>
      <p:sp>
        <p:nvSpPr>
          <p:cNvPr id="4" name="Slide Number Placeholder 3"/>
          <p:cNvSpPr>
            <a:spLocks noGrp="1"/>
          </p:cNvSpPr>
          <p:nvPr>
            <p:ph type="sldNum" sz="quarter" idx="10"/>
          </p:nvPr>
        </p:nvSpPr>
        <p:spPr/>
        <p:txBody>
          <a:bodyPr/>
          <a:lstStyle/>
          <a:p>
            <a:pPr>
              <a:defRPr/>
            </a:pPr>
            <a:fld id="{757E3AAF-ED03-4907-939E-FD9BBC33404A}" type="slidenum">
              <a:rPr lang="en-US" smtClean="0"/>
              <a:pPr>
                <a:defRPr/>
              </a:pPr>
              <a:t>38</a:t>
            </a:fld>
            <a:endParaRPr lang="en-US"/>
          </a:p>
        </p:txBody>
      </p:sp>
    </p:spTree>
    <p:extLst>
      <p:ext uri="{BB962C8B-B14F-4D97-AF65-F5344CB8AC3E}">
        <p14:creationId xmlns:p14="http://schemas.microsoft.com/office/powerpoint/2010/main" xmlns="" val="773782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pPr eaLnBrk="1" hangingPunct="1"/>
            <a:r>
              <a:rPr lang="en-US" dirty="0" smtClean="0"/>
              <a:t>Not there on RDF.  We are publishing</a:t>
            </a:r>
            <a:r>
              <a:rPr lang="en-US" baseline="0" dirty="0" smtClean="0"/>
              <a:t> our </a:t>
            </a:r>
            <a:r>
              <a:rPr lang="en-US" baseline="0" dirty="0" err="1" smtClean="0"/>
              <a:t>ontologies</a:t>
            </a:r>
            <a:r>
              <a:rPr lang="en-US" baseline="0" dirty="0" smtClean="0"/>
              <a:t>, but we’re doing it discipline by discipline.  Over time this will evolve.</a:t>
            </a:r>
            <a:endParaRPr lang="en-US" dirty="0" smtClean="0"/>
          </a:p>
        </p:txBody>
      </p:sp>
      <p:sp>
        <p:nvSpPr>
          <p:cNvPr id="83972" name="Slide Number Placeholder 3"/>
          <p:cNvSpPr>
            <a:spLocks noGrp="1"/>
          </p:cNvSpPr>
          <p:nvPr>
            <p:ph type="sldNum" sz="quarter" idx="5"/>
          </p:nvPr>
        </p:nvSpPr>
        <p:spPr/>
        <p:txBody>
          <a:bodyPr/>
          <a:lstStyle/>
          <a:p>
            <a:pPr>
              <a:defRPr/>
            </a:pPr>
            <a:fld id="{1C4457E6-847F-4488-BF3B-49C930FD92F7}" type="slidenum">
              <a:rPr lang="en-US" smtClean="0"/>
              <a:pPr>
                <a:defRPr/>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252493FE-6C07-4EC5-ABF5-3140ABAA8B87}" type="slidenum">
              <a:rPr lang="en-US" smtClean="0"/>
              <a:pPr>
                <a:defRPr/>
              </a:pPr>
              <a:t>4</a:t>
            </a:fld>
            <a:endParaRPr lang="en-US" smtClean="0"/>
          </a:p>
        </p:txBody>
      </p:sp>
      <p:sp>
        <p:nvSpPr>
          <p:cNvPr id="84995" name="Rectangle 7"/>
          <p:cNvSpPr txBox="1">
            <a:spLocks noGrp="1" noChangeArrowheads="1"/>
          </p:cNvSpPr>
          <p:nvPr/>
        </p:nvSpPr>
        <p:spPr bwMode="auto">
          <a:xfrm>
            <a:off x="3875088" y="8669338"/>
            <a:ext cx="2982912" cy="447675"/>
          </a:xfrm>
          <a:prstGeom prst="rect">
            <a:avLst/>
          </a:prstGeom>
          <a:noFill/>
          <a:ln w="9525">
            <a:noFill/>
            <a:miter lim="800000"/>
            <a:headEnd/>
            <a:tailEnd/>
          </a:ln>
        </p:spPr>
        <p:txBody>
          <a:bodyPr lIns="89573" tIns="44786" rIns="89573" bIns="44786" anchor="b"/>
          <a:lstStyle/>
          <a:p>
            <a:pPr algn="r" defTabSz="895350"/>
            <a:fld id="{94BB49B7-3EA7-44BB-BF28-6BABDFFB8BC0}" type="slidenum">
              <a:rPr lang="en-US" sz="1200">
                <a:latin typeface="Times New Roman" pitchFamily="18" charset="0"/>
              </a:rPr>
              <a:pPr algn="r" defTabSz="895350"/>
              <a:t>4</a:t>
            </a:fld>
            <a:endParaRPr lang="en-US" sz="1200">
              <a:latin typeface="Times New Roman" pitchFamily="18" charset="0"/>
            </a:endParaRPr>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a:ln/>
        </p:spPr>
        <p:txBody>
          <a:bodyPr/>
          <a:lstStyle/>
          <a:p>
            <a:pPr eaLnBrk="1" hangingPunct="1"/>
            <a:r>
              <a:rPr lang="en-US" dirty="0" smtClean="0"/>
              <a:t>We didn’t have any</a:t>
            </a:r>
            <a:r>
              <a:rPr lang="en-US" baseline="0" dirty="0" smtClean="0"/>
              <a:t> content to start with.  So we weren’t constrained.  Important because sometimes we’re told that what we’re doing isn’t publishing. My contention is that although the word is changing it’s meaning, putting out non-machine readable content that won’t maximize learning or research isn’t publishing either.</a:t>
            </a: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a:t>
            </a:r>
            <a:r>
              <a:rPr lang="en-US" baseline="0" dirty="0" smtClean="0"/>
              <a:t> see this in action…</a:t>
            </a:r>
            <a:endParaRPr lang="en-US" dirty="0"/>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41</a:t>
            </a:fld>
            <a:endParaRPr lang="en-US"/>
          </a:p>
        </p:txBody>
      </p:sp>
    </p:spTree>
    <p:extLst>
      <p:ext uri="{BB962C8B-B14F-4D97-AF65-F5344CB8AC3E}">
        <p14:creationId xmlns:p14="http://schemas.microsoft.com/office/powerpoint/2010/main" xmlns="" val="5061330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made some good progress</a:t>
            </a:r>
            <a:r>
              <a:rPr lang="en-US" baseline="0" dirty="0" smtClean="0"/>
              <a:t> – because we have the underlying metadata…</a:t>
            </a:r>
            <a:endParaRPr lang="en-US" dirty="0"/>
          </a:p>
        </p:txBody>
      </p:sp>
      <p:sp>
        <p:nvSpPr>
          <p:cNvPr id="4" name="Slide Number Placeholder 3"/>
          <p:cNvSpPr>
            <a:spLocks noGrp="1"/>
          </p:cNvSpPr>
          <p:nvPr>
            <p:ph type="sldNum" sz="quarter" idx="10"/>
          </p:nvPr>
        </p:nvSpPr>
        <p:spPr/>
        <p:txBody>
          <a:bodyPr/>
          <a:lstStyle/>
          <a:p>
            <a:fld id="{58965AB5-B732-443D-A3DF-81436AD6A308}" type="slidenum">
              <a:rPr lang="en-US" smtClean="0"/>
              <a:pPr/>
              <a:t>42</a:t>
            </a:fld>
            <a:endParaRPr lang="en-US"/>
          </a:p>
        </p:txBody>
      </p:sp>
    </p:spTree>
    <p:extLst>
      <p:ext uri="{BB962C8B-B14F-4D97-AF65-F5344CB8AC3E}">
        <p14:creationId xmlns:p14="http://schemas.microsoft.com/office/powerpoint/2010/main" xmlns="" val="2968621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any of you are</a:t>
            </a:r>
            <a:r>
              <a:rPr lang="en-US" baseline="0" dirty="0" smtClean="0"/>
              <a:t> still wondering if this will be big take a look at this.  This schema is being used by Google to crawl the web for job listings.  If it were universally adopted we’d potentially be able to crawl every job listing instantly, by salary, by region, by qualification – automatically!</a:t>
            </a:r>
            <a:endParaRPr lang="en-US" dirty="0"/>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757E3AAF-ED03-4907-939E-FD9BBC33404A}" type="slidenum">
              <a:rPr lang="en-US" smtClean="0"/>
              <a:pPr>
                <a:defRPr/>
              </a:pPr>
              <a:t>44</a:t>
            </a:fld>
            <a:endParaRPr lang="en-US"/>
          </a:p>
        </p:txBody>
      </p:sp>
    </p:spTree>
    <p:extLst>
      <p:ext uri="{BB962C8B-B14F-4D97-AF65-F5344CB8AC3E}">
        <p14:creationId xmlns:p14="http://schemas.microsoft.com/office/powerpoint/2010/main" xmlns="" val="7737828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ACCA80-1343-4B59-A9CF-4226E1E1DE91}" type="slidenum">
              <a:rPr lang="en-US"/>
              <a:pPr/>
              <a:t>45</a:t>
            </a:fld>
            <a:endParaRPr lang="en-US"/>
          </a:p>
        </p:txBody>
      </p:sp>
      <p:sp>
        <p:nvSpPr>
          <p:cNvPr id="904194" name="Rectangle 2"/>
          <p:cNvSpPr>
            <a:spLocks noGrp="1" noRot="1" noChangeAspect="1" noChangeArrowheads="1" noTextEdit="1"/>
          </p:cNvSpPr>
          <p:nvPr>
            <p:ph type="sldImg"/>
          </p:nvPr>
        </p:nvSpPr>
        <p:spPr>
          <a:ln/>
        </p:spPr>
      </p:sp>
      <p:sp>
        <p:nvSpPr>
          <p:cNvPr id="90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A34376-F8D7-464A-B7AD-F211758B76DB}" type="slidenum">
              <a:rPr lang="en-US"/>
              <a:pPr/>
              <a:t>46</a:t>
            </a:fld>
            <a:endParaRPr lang="en-US"/>
          </a:p>
        </p:txBody>
      </p:sp>
      <p:sp>
        <p:nvSpPr>
          <p:cNvPr id="906242" name="Rectangle 2"/>
          <p:cNvSpPr>
            <a:spLocks noGrp="1" noRot="1" noChangeAspect="1" noChangeArrowheads="1" noTextEdit="1"/>
          </p:cNvSpPr>
          <p:nvPr>
            <p:ph type="sldImg"/>
          </p:nvPr>
        </p:nvSpPr>
        <p:spPr>
          <a:ln/>
        </p:spPr>
      </p:sp>
      <p:sp>
        <p:nvSpPr>
          <p:cNvPr id="906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D8EA89-61E9-4632-9E3C-62025780059E}" type="slidenum">
              <a:rPr lang="en-US"/>
              <a:pPr/>
              <a:t>47</a:t>
            </a:fld>
            <a:endParaRPr lang="en-US"/>
          </a:p>
        </p:txBody>
      </p:sp>
      <p:sp>
        <p:nvSpPr>
          <p:cNvPr id="908290" name="Rectangle 2"/>
          <p:cNvSpPr>
            <a:spLocks noGrp="1" noRot="1" noChangeAspect="1" noChangeArrowheads="1" noTextEdit="1"/>
          </p:cNvSpPr>
          <p:nvPr>
            <p:ph type="sldImg"/>
          </p:nvPr>
        </p:nvSpPr>
        <p:spPr>
          <a:ln/>
        </p:spPr>
      </p:sp>
      <p:sp>
        <p:nvSpPr>
          <p:cNvPr id="90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67B2BA-3377-40FD-8DF8-D7B4AFBFC056}" type="slidenum">
              <a:rPr lang="en-US"/>
              <a:pPr/>
              <a:t>50</a:t>
            </a:fld>
            <a:endParaRPr lang="en-US"/>
          </a:p>
        </p:txBody>
      </p:sp>
      <p:sp>
        <p:nvSpPr>
          <p:cNvPr id="1334274" name="Rectangle 2"/>
          <p:cNvSpPr>
            <a:spLocks noGrp="1" noRot="1" noChangeAspect="1" noChangeArrowheads="1" noTextEdit="1"/>
          </p:cNvSpPr>
          <p:nvPr>
            <p:ph type="sldImg"/>
          </p:nvPr>
        </p:nvSpPr>
        <p:spPr>
          <a:ln/>
        </p:spPr>
      </p:sp>
      <p:sp>
        <p:nvSpPr>
          <p:cNvPr id="1334275" name="Rectangle 3"/>
          <p:cNvSpPr>
            <a:spLocks noGrp="1" noChangeArrowheads="1"/>
          </p:cNvSpPr>
          <p:nvPr>
            <p:ph type="body" idx="1"/>
          </p:nvPr>
        </p:nvSpPr>
        <p:spPr/>
        <p:txBody>
          <a:bodyPr/>
          <a:lstStyle/>
          <a:p>
            <a:r>
              <a:rPr lang="en-US" dirty="0"/>
              <a:t>Links are the backbone of the web.  Links drive traffic.  Links are the web’s form of citation.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smtClean="0"/>
              <a:t> Discovery is only area where links have been monetized (and this is under pressure)</a:t>
            </a:r>
            <a:endParaRPr lang="en-US" dirty="0"/>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r>
              <a:rPr lang="en-US" dirty="0" smtClean="0"/>
              <a:t>We</a:t>
            </a:r>
            <a:r>
              <a:rPr lang="en-US" baseline="0" dirty="0" smtClean="0"/>
              <a:t> take materials that should be used more and we make them easier to access, better to use and more functional</a:t>
            </a:r>
            <a:endParaRPr lang="en-US" dirty="0" smtClean="0"/>
          </a:p>
        </p:txBody>
      </p:sp>
      <p:sp>
        <p:nvSpPr>
          <p:cNvPr id="79876" name="Slide Number Placeholder 3"/>
          <p:cNvSpPr>
            <a:spLocks noGrp="1"/>
          </p:cNvSpPr>
          <p:nvPr>
            <p:ph type="sldNum" sz="quarter" idx="5"/>
          </p:nvPr>
        </p:nvSpPr>
        <p:spPr/>
        <p:txBody>
          <a:bodyPr/>
          <a:lstStyle/>
          <a:p>
            <a:pPr>
              <a:defRPr/>
            </a:pPr>
            <a:fld id="{AADA0423-2305-40F2-A27C-66629F96D40E}" type="slidenum">
              <a:rPr lang="en-US" smtClean="0"/>
              <a:pPr>
                <a:defRPr/>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53</a:t>
            </a:fld>
            <a:endParaRPr lang="en-US"/>
          </a:p>
        </p:txBody>
      </p:sp>
    </p:spTree>
    <p:extLst>
      <p:ext uri="{BB962C8B-B14F-4D97-AF65-F5344CB8AC3E}">
        <p14:creationId xmlns:p14="http://schemas.microsoft.com/office/powerpoint/2010/main" xmlns="" val="28688250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54</a:t>
            </a:fld>
            <a:endParaRPr lang="en-US"/>
          </a:p>
        </p:txBody>
      </p:sp>
    </p:spTree>
    <p:extLst>
      <p:ext uri="{BB962C8B-B14F-4D97-AF65-F5344CB8AC3E}">
        <p14:creationId xmlns:p14="http://schemas.microsoft.com/office/powerpoint/2010/main" xmlns="" val="20084943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757E3AAF-ED03-4907-939E-FD9BBC33404A}" type="slidenum">
              <a:rPr lang="en-US" smtClean="0"/>
              <a:pPr>
                <a:defRPr/>
              </a:pPr>
              <a:t>55</a:t>
            </a:fld>
            <a:endParaRPr lang="en-US"/>
          </a:p>
        </p:txBody>
      </p:sp>
    </p:spTree>
    <p:extLst>
      <p:ext uri="{BB962C8B-B14F-4D97-AF65-F5344CB8AC3E}">
        <p14:creationId xmlns:p14="http://schemas.microsoft.com/office/powerpoint/2010/main" xmlns="" val="7737828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smtClean="0"/>
              <a:t>The number of RDF links refers to out-going links that are set from data sources within a domain to other data sources.</a:t>
            </a:r>
            <a:endParaRPr lang="en-IE" dirty="0"/>
          </a:p>
        </p:txBody>
      </p:sp>
      <p:sp>
        <p:nvSpPr>
          <p:cNvPr id="4" name="Slide Number Placeholder 3"/>
          <p:cNvSpPr>
            <a:spLocks noGrp="1"/>
          </p:cNvSpPr>
          <p:nvPr>
            <p:ph type="sldNum" sz="quarter" idx="10"/>
          </p:nvPr>
        </p:nvSpPr>
        <p:spPr/>
        <p:txBody>
          <a:bodyPr/>
          <a:lstStyle/>
          <a:p>
            <a:fld id="{6AAE8223-4D92-6A4C-BFEB-D176EB3489A1}" type="slidenum">
              <a:rPr lang="fr-FR" smtClean="0"/>
              <a:pPr/>
              <a:t>58</a:t>
            </a:fld>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4C6296-BF73-4AE0-8F76-2F83F3D5ED79}" type="slidenum">
              <a:rPr lang="en-US"/>
              <a:pPr/>
              <a:t>60</a:t>
            </a:fld>
            <a:endParaRPr lang="en-US"/>
          </a:p>
        </p:txBody>
      </p:sp>
      <p:sp>
        <p:nvSpPr>
          <p:cNvPr id="985090" name="Rectangle 2"/>
          <p:cNvSpPr>
            <a:spLocks noGrp="1" noRot="1" noChangeAspect="1" noChangeArrowheads="1" noTextEdit="1"/>
          </p:cNvSpPr>
          <p:nvPr>
            <p:ph type="sldImg"/>
          </p:nvPr>
        </p:nvSpPr>
        <p:spPr>
          <a:ln/>
        </p:spPr>
      </p:sp>
      <p:sp>
        <p:nvSpPr>
          <p:cNvPr id="985091" name="Rectangle 3"/>
          <p:cNvSpPr>
            <a:spLocks noGrp="1" noChangeArrowheads="1"/>
          </p:cNvSpPr>
          <p:nvPr>
            <p:ph type="body" idx="1"/>
          </p:nvPr>
        </p:nvSpPr>
        <p:spPr/>
        <p:txBody>
          <a:bodyPr/>
          <a:lstStyle/>
          <a:p>
            <a:r>
              <a:rPr lang="en-US" smtClean="0"/>
              <a:t>As of 8/11/13</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757E3AAF-ED03-4907-939E-FD9BBC33404A}" type="slidenum">
              <a:rPr lang="en-US" smtClean="0"/>
              <a:pPr>
                <a:defRPr/>
              </a:pPr>
              <a:t>61</a:t>
            </a:fld>
            <a:endParaRPr lang="en-US"/>
          </a:p>
        </p:txBody>
      </p:sp>
    </p:spTree>
    <p:extLst>
      <p:ext uri="{BB962C8B-B14F-4D97-AF65-F5344CB8AC3E}">
        <p14:creationId xmlns:p14="http://schemas.microsoft.com/office/powerpoint/2010/main" xmlns="" val="7737828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Ted Nelson (1999). </a:t>
            </a:r>
            <a:r>
              <a:rPr lang="en-US" dirty="0" smtClean="0">
                <a:hlinkClick r:id="rId3"/>
              </a:rPr>
              <a:t>"Ted Nelson's Computer Paradigm Expressed as One-Liners"</a:t>
            </a:r>
            <a:r>
              <a:rPr lang="en-US" dirty="0" smtClean="0"/>
              <a:t>. Retrieved July 3, 2011.</a:t>
            </a:r>
          </a:p>
          <a:p>
            <a:r>
              <a:rPr lang="en-US" dirty="0" smtClean="0"/>
              <a:t>"</a:t>
            </a:r>
            <a:r>
              <a:rPr lang="en-US" dirty="0" smtClean="0">
                <a:hlinkClick r:id="rId4" tooltip="Tim Berners-Lee"/>
              </a:rPr>
              <a:t>Berners-Lee, Tim</a:t>
            </a:r>
            <a:r>
              <a:rPr lang="en-US" dirty="0" smtClean="0"/>
              <a:t>; </a:t>
            </a:r>
            <a:r>
              <a:rPr lang="en-US" dirty="0" err="1" smtClean="0">
                <a:hlinkClick r:id="rId5" tooltip="Robert Cailliau"/>
              </a:rPr>
              <a:t>Cailliau</a:t>
            </a:r>
            <a:r>
              <a:rPr lang="en-US" dirty="0" smtClean="0">
                <a:hlinkClick r:id="rId5" tooltip="Robert Cailliau"/>
              </a:rPr>
              <a:t>, Robert</a:t>
            </a:r>
            <a:r>
              <a:rPr lang="en-US" dirty="0" smtClean="0"/>
              <a:t> (12 November 1990). </a:t>
            </a:r>
            <a:r>
              <a:rPr lang="en-US" dirty="0" smtClean="0">
                <a:hlinkClick r:id="rId6"/>
              </a:rPr>
              <a:t>"</a:t>
            </a:r>
            <a:r>
              <a:rPr lang="en-US" dirty="0" err="1" smtClean="0">
                <a:hlinkClick r:id="rId6"/>
              </a:rPr>
              <a:t>WorldWideWeb</a:t>
            </a:r>
            <a:r>
              <a:rPr lang="en-US" dirty="0" smtClean="0">
                <a:hlinkClick r:id="rId6"/>
              </a:rPr>
              <a:t>: Proposal for a hypertexts Project"</a:t>
            </a:r>
            <a:r>
              <a:rPr lang="en-US" dirty="0" smtClean="0"/>
              <a:t>. Retrieved 27 July 2009.</a:t>
            </a:r>
            <a:endParaRPr lang="en-US" dirty="0"/>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62</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B91B9B-4243-497A-B845-073C3E587EE2}" type="slidenum">
              <a:rPr lang="en-US"/>
              <a:pPr/>
              <a:t>63</a:t>
            </a:fld>
            <a:endParaRPr lang="en-US"/>
          </a:p>
        </p:txBody>
      </p:sp>
      <p:sp>
        <p:nvSpPr>
          <p:cNvPr id="832514" name="Rectangle 2"/>
          <p:cNvSpPr>
            <a:spLocks noGrp="1" noRot="1" noChangeAspect="1" noChangeArrowheads="1" noTextEdit="1"/>
          </p:cNvSpPr>
          <p:nvPr>
            <p:ph type="sldImg"/>
          </p:nvPr>
        </p:nvSpPr>
        <p:spPr>
          <a:ln/>
        </p:spPr>
      </p:sp>
      <p:sp>
        <p:nvSpPr>
          <p:cNvPr id="832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420D8611-F284-43C6-9063-9C5350E05F1A}" type="slidenum">
              <a:rPr lang="en-US" smtClean="0"/>
              <a:pPr>
                <a:defRPr/>
              </a:pPr>
              <a:t>64</a:t>
            </a:fld>
            <a:endParaRPr lang="en-US" smtClean="0"/>
          </a:p>
        </p:txBody>
      </p:sp>
      <p:sp>
        <p:nvSpPr>
          <p:cNvPr id="88067" name="Rectangle 2"/>
          <p:cNvSpPr>
            <a:spLocks noGrp="1" noRot="1" noChangeAspect="1" noChangeArrowheads="1" noTextEdit="1"/>
          </p:cNvSpPr>
          <p:nvPr>
            <p:ph type="sldImg"/>
          </p:nvPr>
        </p:nvSpPr>
        <p:spPr>
          <a:xfrm>
            <a:off x="1164742" y="689693"/>
            <a:ext cx="4530070" cy="3406425"/>
          </a:xfrm>
          <a:ln w="12700"/>
        </p:spPr>
      </p:sp>
      <p:sp>
        <p:nvSpPr>
          <p:cNvPr id="88068" name="Rectangle 3"/>
          <p:cNvSpPr>
            <a:spLocks noGrp="1" noChangeArrowheads="1"/>
          </p:cNvSpPr>
          <p:nvPr>
            <p:ph type="body" idx="1"/>
          </p:nvPr>
        </p:nvSpPr>
        <p:spPr>
          <a:xfrm>
            <a:off x="914711" y="4312521"/>
            <a:ext cx="5028579" cy="4085219"/>
          </a:xfrm>
          <a:noFill/>
          <a:ln/>
        </p:spPr>
        <p:txBody>
          <a:bodyPr lIns="90326" tIns="44371" rIns="90326" bIns="44371"/>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We’ve</a:t>
            </a:r>
            <a:r>
              <a:rPr lang="en-US" baseline="0" dirty="0" smtClean="0"/>
              <a:t> branched out into many disciplines where primary sources haven’t gone before!  We’re one of the largest vendors of streaming video and music into libraries in the world.</a:t>
            </a:r>
            <a:endParaRPr lang="en-US" dirty="0"/>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kern="1200" dirty="0" smtClean="0">
                <a:solidFill>
                  <a:schemeClr val="tx1"/>
                </a:solidFill>
                <a:latin typeface="Times New Roman" pitchFamily="18" charset="0"/>
                <a:ea typeface="+mn-ea"/>
                <a:cs typeface="+mn-cs"/>
                <a:hlinkClick r:id="rId3"/>
              </a:rPr>
              <a:t>http://www.slideshare.net/hvdsomp/towards-a-machineactionable-scholarly-communication-system</a:t>
            </a:r>
            <a:endParaRPr lang="en-US" sz="1200" kern="1200" dirty="0" smtClean="0">
              <a:solidFill>
                <a:schemeClr val="tx1"/>
              </a:solidFill>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65</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baseline="0" dirty="0" smtClean="0">
                <a:solidFill>
                  <a:schemeClr val="tx1"/>
                </a:solidFill>
                <a:latin typeface="Times New Roman" pitchFamily="18" charset="0"/>
                <a:ea typeface="+mn-ea"/>
                <a:cs typeface="+mn-cs"/>
              </a:rPr>
              <a:t>Exploring the Generation and Integration of</a:t>
            </a:r>
          </a:p>
          <a:p>
            <a:r>
              <a:rPr lang="en-US" sz="1200" kern="1200" baseline="0" dirty="0" smtClean="0">
                <a:solidFill>
                  <a:schemeClr val="tx1"/>
                </a:solidFill>
                <a:latin typeface="Times New Roman" pitchFamily="18" charset="0"/>
                <a:ea typeface="+mn-ea"/>
                <a:cs typeface="+mn-cs"/>
              </a:rPr>
              <a:t>Publishable Scientific Facts Using the Concept</a:t>
            </a:r>
          </a:p>
          <a:p>
            <a:r>
              <a:rPr lang="en-US" sz="1200" kern="1200" baseline="0" dirty="0" smtClean="0">
                <a:solidFill>
                  <a:schemeClr val="tx1"/>
                </a:solidFill>
                <a:latin typeface="Times New Roman" pitchFamily="18" charset="0"/>
                <a:ea typeface="+mn-ea"/>
                <a:cs typeface="+mn-cs"/>
              </a:rPr>
              <a:t>of </a:t>
            </a:r>
            <a:r>
              <a:rPr lang="en-US" sz="1200" kern="1200" baseline="0" dirty="0" err="1" smtClean="0">
                <a:solidFill>
                  <a:schemeClr val="tx1"/>
                </a:solidFill>
                <a:latin typeface="Times New Roman" pitchFamily="18" charset="0"/>
                <a:ea typeface="+mn-ea"/>
                <a:cs typeface="+mn-cs"/>
              </a:rPr>
              <a:t>Nano</a:t>
            </a:r>
            <a:r>
              <a:rPr lang="en-US" sz="1200" kern="1200" baseline="0" dirty="0" smtClean="0">
                <a:solidFill>
                  <a:schemeClr val="tx1"/>
                </a:solidFill>
                <a:latin typeface="Times New Roman" pitchFamily="18" charset="0"/>
                <a:ea typeface="+mn-ea"/>
                <a:cs typeface="+mn-cs"/>
              </a:rPr>
              <a:t>-publications</a:t>
            </a:r>
          </a:p>
          <a:p>
            <a:r>
              <a:rPr lang="en-US" sz="1200" kern="1200" baseline="0" dirty="0" smtClean="0">
                <a:solidFill>
                  <a:schemeClr val="tx1"/>
                </a:solidFill>
                <a:latin typeface="Times New Roman" pitchFamily="18" charset="0"/>
                <a:ea typeface="+mn-ea"/>
                <a:cs typeface="+mn-cs"/>
              </a:rPr>
              <a:t>Amanda Clare1,3, Samuel Croset2,3 (croset@ebi.ac.uk), </a:t>
            </a:r>
            <a:r>
              <a:rPr lang="en-US" sz="1200" kern="1200" baseline="0" dirty="0" err="1" smtClean="0">
                <a:solidFill>
                  <a:schemeClr val="tx1"/>
                </a:solidFill>
                <a:latin typeface="Times New Roman" pitchFamily="18" charset="0"/>
                <a:ea typeface="+mn-ea"/>
                <a:cs typeface="+mn-cs"/>
              </a:rPr>
              <a:t>Christoph</a:t>
            </a:r>
            <a:endParaRPr lang="en-US" sz="1200" kern="1200" baseline="0" dirty="0" smtClean="0">
              <a:solidFill>
                <a:schemeClr val="tx1"/>
              </a:solidFill>
              <a:latin typeface="Times New Roman" pitchFamily="18" charset="0"/>
              <a:ea typeface="+mn-ea"/>
              <a:cs typeface="+mn-cs"/>
            </a:endParaRPr>
          </a:p>
          <a:p>
            <a:r>
              <a:rPr lang="en-US" sz="1200" kern="1200" baseline="0" dirty="0" smtClean="0">
                <a:solidFill>
                  <a:schemeClr val="tx1"/>
                </a:solidFill>
                <a:latin typeface="Times New Roman" pitchFamily="18" charset="0"/>
                <a:ea typeface="+mn-ea"/>
                <a:cs typeface="+mn-cs"/>
              </a:rPr>
              <a:t>Grabmueller2,3, </a:t>
            </a:r>
            <a:r>
              <a:rPr lang="en-US" sz="1200" kern="1200" baseline="0" dirty="0" err="1" smtClean="0">
                <a:solidFill>
                  <a:schemeClr val="tx1"/>
                </a:solidFill>
                <a:latin typeface="Times New Roman" pitchFamily="18" charset="0"/>
                <a:ea typeface="+mn-ea"/>
                <a:cs typeface="+mn-cs"/>
              </a:rPr>
              <a:t>Senay</a:t>
            </a:r>
            <a:r>
              <a:rPr lang="en-US" sz="1200" kern="1200" baseline="0" dirty="0" smtClean="0">
                <a:solidFill>
                  <a:schemeClr val="tx1"/>
                </a:solidFill>
                <a:latin typeface="Times New Roman" pitchFamily="18" charset="0"/>
                <a:ea typeface="+mn-ea"/>
                <a:cs typeface="+mn-cs"/>
              </a:rPr>
              <a:t> Kafkas2,3, Maria Liakata1,2,3, </a:t>
            </a:r>
            <a:r>
              <a:rPr lang="en-US" sz="1200" kern="1200" baseline="0" dirty="0" err="1" smtClean="0">
                <a:solidFill>
                  <a:schemeClr val="tx1"/>
                </a:solidFill>
                <a:latin typeface="Times New Roman" pitchFamily="18" charset="0"/>
                <a:ea typeface="+mn-ea"/>
                <a:cs typeface="+mn-cs"/>
              </a:rPr>
              <a:t>Anika</a:t>
            </a:r>
            <a:r>
              <a:rPr lang="en-US" sz="1200" kern="1200" baseline="0" dirty="0" smtClean="0">
                <a:solidFill>
                  <a:schemeClr val="tx1"/>
                </a:solidFill>
                <a:latin typeface="Times New Roman" pitchFamily="18" charset="0"/>
                <a:ea typeface="+mn-ea"/>
                <a:cs typeface="+mn-cs"/>
              </a:rPr>
              <a:t> Oellrich2,3, and Dietrich</a:t>
            </a:r>
          </a:p>
          <a:p>
            <a:r>
              <a:rPr lang="en-US" sz="1200" kern="1200" baseline="0" dirty="0" smtClean="0">
                <a:solidFill>
                  <a:schemeClr val="tx1"/>
                </a:solidFill>
                <a:latin typeface="Times New Roman" pitchFamily="18" charset="0"/>
                <a:ea typeface="+mn-ea"/>
                <a:cs typeface="+mn-cs"/>
              </a:rPr>
              <a:t>Rebholz-Schuhmann2,3</a:t>
            </a:r>
          </a:p>
          <a:p>
            <a:r>
              <a:rPr lang="en-US" sz="1200" kern="1200" baseline="0" dirty="0" smtClean="0">
                <a:solidFill>
                  <a:schemeClr val="tx1"/>
                </a:solidFill>
                <a:latin typeface="Times New Roman" pitchFamily="18" charset="0"/>
                <a:ea typeface="+mn-ea"/>
                <a:cs typeface="+mn-cs"/>
              </a:rPr>
              <a:t>1 University of </a:t>
            </a:r>
            <a:r>
              <a:rPr lang="en-US" sz="1200" kern="1200" baseline="0" dirty="0" err="1" smtClean="0">
                <a:solidFill>
                  <a:schemeClr val="tx1"/>
                </a:solidFill>
                <a:latin typeface="Times New Roman" pitchFamily="18" charset="0"/>
                <a:ea typeface="+mn-ea"/>
                <a:cs typeface="+mn-cs"/>
              </a:rPr>
              <a:t>Aberystwyth</a:t>
            </a:r>
            <a:endParaRPr lang="en-US" sz="1200" kern="1200" baseline="0" dirty="0" smtClean="0">
              <a:solidFill>
                <a:schemeClr val="tx1"/>
              </a:solidFill>
              <a:latin typeface="Times New Roman" pitchFamily="18" charset="0"/>
              <a:ea typeface="+mn-ea"/>
              <a:cs typeface="+mn-cs"/>
            </a:endParaRPr>
          </a:p>
          <a:p>
            <a:r>
              <a:rPr lang="en-US" sz="1200" kern="1200" baseline="0" dirty="0" smtClean="0">
                <a:solidFill>
                  <a:schemeClr val="tx1"/>
                </a:solidFill>
                <a:latin typeface="Times New Roman" pitchFamily="18" charset="0"/>
                <a:ea typeface="+mn-ea"/>
                <a:cs typeface="+mn-cs"/>
              </a:rPr>
              <a:t>2 European Bioinformatics Institute</a:t>
            </a:r>
          </a:p>
          <a:p>
            <a:r>
              <a:rPr lang="en-US" sz="1200" kern="1200" baseline="0" dirty="0" smtClean="0">
                <a:solidFill>
                  <a:schemeClr val="tx1"/>
                </a:solidFill>
                <a:latin typeface="Times New Roman" pitchFamily="18" charset="0"/>
                <a:ea typeface="+mn-ea"/>
                <a:cs typeface="+mn-cs"/>
              </a:rPr>
              <a:t>3 All authors contributed equally to this work</a:t>
            </a:r>
          </a:p>
          <a:p>
            <a:r>
              <a:rPr lang="en-US" sz="1200" kern="1200" baseline="0" dirty="0" smtClean="0">
                <a:solidFill>
                  <a:schemeClr val="tx1"/>
                </a:solidFill>
                <a:latin typeface="Times New Roman" pitchFamily="18" charset="0"/>
                <a:ea typeface="+mn-ea"/>
                <a:cs typeface="+mn-cs"/>
              </a:rPr>
              <a:t>Abstract. Publication formats are being sought that facilitate automatic</a:t>
            </a:r>
          </a:p>
          <a:p>
            <a:r>
              <a:rPr lang="en-US" sz="1200" kern="1200" baseline="0" dirty="0" smtClean="0">
                <a:solidFill>
                  <a:schemeClr val="tx1"/>
                </a:solidFill>
                <a:latin typeface="Times New Roman" pitchFamily="18" charset="0"/>
                <a:ea typeface="+mn-ea"/>
                <a:cs typeface="+mn-cs"/>
              </a:rPr>
              <a:t>processing and knowledge integration and are better suited to the</a:t>
            </a:r>
          </a:p>
          <a:p>
            <a:r>
              <a:rPr lang="en-US" sz="1200" kern="1200" baseline="0" dirty="0" smtClean="0">
                <a:solidFill>
                  <a:schemeClr val="tx1"/>
                </a:solidFill>
                <a:latin typeface="Times New Roman" pitchFamily="18" charset="0"/>
                <a:ea typeface="+mn-ea"/>
                <a:cs typeface="+mn-cs"/>
              </a:rPr>
              <a:t>current pace of research. Here we present an infrastructure for producing</a:t>
            </a:r>
          </a:p>
          <a:p>
            <a:r>
              <a:rPr lang="en-US" sz="1200" kern="1200" baseline="0" dirty="0" smtClean="0">
                <a:solidFill>
                  <a:schemeClr val="tx1"/>
                </a:solidFill>
                <a:latin typeface="Times New Roman" pitchFamily="18" charset="0"/>
                <a:ea typeface="+mn-ea"/>
                <a:cs typeface="+mn-cs"/>
              </a:rPr>
              <a:t>and consuming minimal publishable units, </a:t>
            </a:r>
            <a:r>
              <a:rPr lang="en-US" sz="1200" kern="1200" baseline="0" dirty="0" err="1" smtClean="0">
                <a:solidFill>
                  <a:schemeClr val="tx1"/>
                </a:solidFill>
                <a:latin typeface="Times New Roman" pitchFamily="18" charset="0"/>
                <a:ea typeface="+mn-ea"/>
                <a:cs typeface="+mn-cs"/>
              </a:rPr>
              <a:t>nano</a:t>
            </a:r>
            <a:r>
              <a:rPr lang="en-US" sz="1200" kern="1200" baseline="0" dirty="0" smtClean="0">
                <a:solidFill>
                  <a:schemeClr val="tx1"/>
                </a:solidFill>
                <a:latin typeface="Times New Roman" pitchFamily="18" charset="0"/>
                <a:ea typeface="+mn-ea"/>
                <a:cs typeface="+mn-cs"/>
              </a:rPr>
              <a:t>-publications, directly</a:t>
            </a:r>
          </a:p>
          <a:p>
            <a:r>
              <a:rPr lang="en-US" sz="1200" kern="1200" baseline="0" dirty="0" smtClean="0">
                <a:solidFill>
                  <a:schemeClr val="tx1"/>
                </a:solidFill>
                <a:latin typeface="Times New Roman" pitchFamily="18" charset="0"/>
                <a:ea typeface="+mn-ea"/>
                <a:cs typeface="+mn-cs"/>
              </a:rPr>
              <a:t>from a researcher’s electronic notes or manuscripts which allow the integration</a:t>
            </a:r>
          </a:p>
          <a:p>
            <a:r>
              <a:rPr lang="en-US" sz="1200" kern="1200" baseline="0" dirty="0" smtClean="0">
                <a:solidFill>
                  <a:schemeClr val="tx1"/>
                </a:solidFill>
                <a:latin typeface="Times New Roman" pitchFamily="18" charset="0"/>
                <a:ea typeface="+mn-ea"/>
                <a:cs typeface="+mn-cs"/>
              </a:rPr>
              <a:t>of multiple resources. We describe a feedback loop resulting from</a:t>
            </a:r>
          </a:p>
          <a:p>
            <a:r>
              <a:rPr lang="en-US" sz="1200" kern="1200" baseline="0" dirty="0" smtClean="0">
                <a:solidFill>
                  <a:schemeClr val="tx1"/>
                </a:solidFill>
                <a:latin typeface="Times New Roman" pitchFamily="18" charset="0"/>
                <a:ea typeface="+mn-ea"/>
                <a:cs typeface="+mn-cs"/>
              </a:rPr>
              <a:t>the use of </a:t>
            </a:r>
            <a:r>
              <a:rPr lang="en-US" sz="1200" kern="1200" baseline="0" dirty="0" err="1" smtClean="0">
                <a:solidFill>
                  <a:schemeClr val="tx1"/>
                </a:solidFill>
                <a:latin typeface="Times New Roman" pitchFamily="18" charset="0"/>
                <a:ea typeface="+mn-ea"/>
                <a:cs typeface="+mn-cs"/>
              </a:rPr>
              <a:t>nano</a:t>
            </a:r>
            <a:r>
              <a:rPr lang="en-US" sz="1200" kern="1200" baseline="0" dirty="0" smtClean="0">
                <a:solidFill>
                  <a:schemeClr val="tx1"/>
                </a:solidFill>
                <a:latin typeface="Times New Roman" pitchFamily="18" charset="0"/>
                <a:ea typeface="+mn-ea"/>
                <a:cs typeface="+mn-cs"/>
              </a:rPr>
              <a:t>-publications, give a detailed example, and explain how</a:t>
            </a:r>
          </a:p>
          <a:p>
            <a:r>
              <a:rPr lang="en-US" sz="1200" kern="1200" baseline="0" dirty="0" smtClean="0">
                <a:solidFill>
                  <a:schemeClr val="tx1"/>
                </a:solidFill>
                <a:latin typeface="Times New Roman" pitchFamily="18" charset="0"/>
                <a:ea typeface="+mn-ea"/>
                <a:cs typeface="+mn-cs"/>
              </a:rPr>
              <a:t>this can be combined with existing web technologies.</a:t>
            </a:r>
            <a:endParaRPr lang="en-US" dirty="0"/>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66</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http://www.executablepapers.com/about-challenge.html</a:t>
            </a:r>
            <a:endParaRPr lang="en-US" dirty="0"/>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67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Times New Roman" pitchFamily="18" charset="0"/>
                <a:ea typeface="+mn-ea"/>
                <a:cs typeface="+mn-cs"/>
              </a:rPr>
              <a:t>Piotr</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Nowakowski</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Eryk</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Ciepiela</a:t>
            </a:r>
            <a:r>
              <a:rPr lang="en-US" sz="1200" kern="1200" dirty="0" smtClean="0">
                <a:solidFill>
                  <a:schemeClr val="tx1"/>
                </a:solidFill>
                <a:latin typeface="Times New Roman" pitchFamily="18" charset="0"/>
                <a:ea typeface="+mn-ea"/>
                <a:cs typeface="+mn-cs"/>
              </a:rPr>
              <a:t>, Daniel </a:t>
            </a:r>
            <a:r>
              <a:rPr lang="en-US" sz="1200" kern="1200" dirty="0" err="1" smtClean="0">
                <a:solidFill>
                  <a:schemeClr val="tx1"/>
                </a:solidFill>
                <a:latin typeface="Times New Roman" pitchFamily="18" charset="0"/>
                <a:ea typeface="+mn-ea"/>
                <a:cs typeface="+mn-cs"/>
              </a:rPr>
              <a:t>Harężlak</a:t>
            </a:r>
            <a:r>
              <a:rPr lang="en-US" sz="1200" kern="1200" dirty="0" smtClean="0">
                <a:solidFill>
                  <a:schemeClr val="tx1"/>
                </a:solidFill>
                <a:latin typeface="Times New Roman" pitchFamily="18" charset="0"/>
                <a:ea typeface="+mn-ea"/>
                <a:cs typeface="+mn-cs"/>
              </a:rPr>
              <a:t>, Joanna </a:t>
            </a:r>
            <a:r>
              <a:rPr lang="en-US" sz="1200" kern="1200" dirty="0" err="1" smtClean="0">
                <a:solidFill>
                  <a:schemeClr val="tx1"/>
                </a:solidFill>
                <a:latin typeface="Times New Roman" pitchFamily="18" charset="0"/>
                <a:ea typeface="+mn-ea"/>
                <a:cs typeface="+mn-cs"/>
              </a:rPr>
              <a:t>Kocot</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Marek</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Kasztelnik</a:t>
            </a:r>
            <a:r>
              <a:rPr lang="en-US" sz="1200" kern="1200" dirty="0" smtClean="0">
                <a:solidFill>
                  <a:schemeClr val="tx1"/>
                </a:solidFill>
                <a:latin typeface="Times New Roman" pitchFamily="18" charset="0"/>
                <a:ea typeface="+mn-ea"/>
                <a:cs typeface="+mn-cs"/>
              </a:rPr>
              <a:t>, Tomasz </a:t>
            </a:r>
            <a:r>
              <a:rPr lang="en-US" sz="1200" kern="1200" dirty="0" err="1" smtClean="0">
                <a:solidFill>
                  <a:schemeClr val="tx1"/>
                </a:solidFill>
                <a:latin typeface="Times New Roman" pitchFamily="18" charset="0"/>
                <a:ea typeface="+mn-ea"/>
                <a:cs typeface="+mn-cs"/>
              </a:rPr>
              <a:t>Bartyński</a:t>
            </a:r>
            <a:r>
              <a:rPr lang="en-US" sz="1200" kern="1200" dirty="0" smtClean="0">
                <a:solidFill>
                  <a:schemeClr val="tx1"/>
                </a:solidFill>
                <a:latin typeface="Times New Roman" pitchFamily="18" charset="0"/>
                <a:ea typeface="+mn-ea"/>
                <a:cs typeface="+mn-cs"/>
              </a:rPr>
              <a:t>, Jan </a:t>
            </a:r>
            <a:r>
              <a:rPr lang="en-US" sz="1200" kern="1200" dirty="0" err="1" smtClean="0">
                <a:solidFill>
                  <a:schemeClr val="tx1"/>
                </a:solidFill>
                <a:latin typeface="Times New Roman" pitchFamily="18" charset="0"/>
                <a:ea typeface="+mn-ea"/>
                <a:cs typeface="+mn-cs"/>
              </a:rPr>
              <a:t>Meizner</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Grzegorz</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Dyk</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Maciej</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Malawski</a:t>
            </a:r>
            <a:r>
              <a:rPr lang="en-US" sz="1200" kern="1200" dirty="0" smtClean="0">
                <a:solidFill>
                  <a:schemeClr val="tx1"/>
                </a:solidFill>
                <a:latin typeface="Times New Roman" pitchFamily="18" charset="0"/>
                <a:ea typeface="+mn-ea"/>
                <a:cs typeface="+mn-cs"/>
              </a:rPr>
              <a:t>, The Collage Authoring Environment, </a:t>
            </a:r>
            <a:r>
              <a:rPr lang="en-US" sz="1200" kern="1200" dirty="0" err="1" smtClean="0">
                <a:solidFill>
                  <a:schemeClr val="tx1"/>
                </a:solidFill>
                <a:latin typeface="Times New Roman" pitchFamily="18" charset="0"/>
                <a:ea typeface="+mn-ea"/>
                <a:cs typeface="+mn-cs"/>
              </a:rPr>
              <a:t>Procedia</a:t>
            </a:r>
            <a:r>
              <a:rPr lang="en-US" sz="1200" kern="1200" dirty="0" smtClean="0">
                <a:solidFill>
                  <a:schemeClr val="tx1"/>
                </a:solidFill>
                <a:latin typeface="Times New Roman" pitchFamily="18" charset="0"/>
                <a:ea typeface="+mn-ea"/>
                <a:cs typeface="+mn-cs"/>
              </a:rPr>
              <a:t> Computer Science, Volume 4, 2011, Pages 608-617, ISSN 1877-0509, http://dx.doi.org/10.1016/j.procs.2011.04.064.</a:t>
            </a:r>
          </a:p>
          <a:p>
            <a:r>
              <a:rPr lang="en-US" sz="1200" kern="1200" dirty="0" smtClean="0">
                <a:solidFill>
                  <a:schemeClr val="tx1"/>
                </a:solidFill>
                <a:latin typeface="Times New Roman" pitchFamily="18" charset="0"/>
                <a:ea typeface="+mn-ea"/>
                <a:cs typeface="+mn-cs"/>
              </a:rPr>
              <a:t>(http://www.sciencedirect.com/science/article/pii/S1877050911001220)</a:t>
            </a:r>
          </a:p>
          <a:p>
            <a:r>
              <a:rPr lang="en-US" sz="1200" kern="1200" dirty="0" smtClean="0">
                <a:solidFill>
                  <a:schemeClr val="tx1"/>
                </a:solidFill>
                <a:latin typeface="Times New Roman" pitchFamily="18" charset="0"/>
                <a:ea typeface="+mn-ea"/>
                <a:cs typeface="+mn-cs"/>
              </a:rPr>
              <a:t>Keywords: Executable paper; High performance computing; e-Science; Scientific publishing</a:t>
            </a:r>
          </a:p>
          <a:p>
            <a:r>
              <a:rPr lang="en-US" baseline="0" dirty="0" smtClean="0"/>
              <a:t> </a:t>
            </a:r>
          </a:p>
        </p:txBody>
      </p:sp>
      <p:sp>
        <p:nvSpPr>
          <p:cNvPr id="4" name="Slide Number Placeholder 3"/>
          <p:cNvSpPr>
            <a:spLocks noGrp="1"/>
          </p:cNvSpPr>
          <p:nvPr>
            <p:ph type="sldNum" sz="quarter" idx="10"/>
          </p:nvPr>
        </p:nvSpPr>
        <p:spPr/>
        <p:txBody>
          <a:bodyPr/>
          <a:lstStyle/>
          <a:p>
            <a:pPr>
              <a:defRPr/>
            </a:pPr>
            <a:fld id="{90D70730-ABD4-4BCC-B056-D8B75100AA9A}" type="slidenum">
              <a:rPr lang="en-US" smtClean="0"/>
              <a:pPr>
                <a:defRPr/>
              </a:pPr>
              <a:t>68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757E3AAF-ED03-4907-939E-FD9BBC33404A}" type="slidenum">
              <a:rPr lang="en-US" smtClean="0"/>
              <a:pPr>
                <a:defRPr/>
              </a:pPr>
              <a:t>7</a:t>
            </a:fld>
            <a:endParaRPr lang="en-US"/>
          </a:p>
        </p:txBody>
      </p:sp>
    </p:spTree>
    <p:extLst>
      <p:ext uri="{BB962C8B-B14F-4D97-AF65-F5344CB8AC3E}">
        <p14:creationId xmlns:p14="http://schemas.microsoft.com/office/powerpoint/2010/main" xmlns="" val="773782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BA6E01-3A4B-455D-8B15-6F5614261E97}" type="slidenum">
              <a:rPr lang="en-US"/>
              <a:pPr/>
              <a:t>8</a:t>
            </a:fld>
            <a:endParaRPr lang="en-US"/>
          </a:p>
        </p:txBody>
      </p:sp>
      <p:sp>
        <p:nvSpPr>
          <p:cNvPr id="980994" name="Rectangle 2"/>
          <p:cNvSpPr>
            <a:spLocks noGrp="1" noRot="1" noChangeAspect="1" noChangeArrowheads="1" noTextEdit="1"/>
          </p:cNvSpPr>
          <p:nvPr>
            <p:ph type="sldImg"/>
          </p:nvPr>
        </p:nvSpPr>
        <p:spPr>
          <a:ln/>
        </p:spPr>
      </p:sp>
      <p:sp>
        <p:nvSpPr>
          <p:cNvPr id="980995" name="Rectangle 3"/>
          <p:cNvSpPr>
            <a:spLocks noGrp="1" noChangeArrowheads="1"/>
          </p:cNvSpPr>
          <p:nvPr>
            <p:ph type="body" idx="1"/>
          </p:nvPr>
        </p:nvSpPr>
        <p:spPr/>
        <p:txBody>
          <a:bodyPr/>
          <a:lstStyle/>
          <a:p>
            <a:r>
              <a:rPr lang="en-US" b="0" i="0" dirty="0" smtClean="0"/>
              <a:t>http://techcrunch.com/2013/01/17/facebook-photos-record/ </a:t>
            </a:r>
            <a:r>
              <a:rPr lang="en-US" b="0" i="0" baseline="0" dirty="0" smtClean="0"/>
              <a:t> </a:t>
            </a:r>
            <a:endParaRPr lang="en-US" dirty="0" smtClean="0"/>
          </a:p>
          <a:p>
            <a:r>
              <a:rPr lang="en-US" b="1" dirty="0" err="1" smtClean="0"/>
              <a:t>Facebookers</a:t>
            </a:r>
            <a:r>
              <a:rPr lang="en-US" b="1" dirty="0" smtClean="0"/>
              <a:t> Feed Graph Search And Set A Record By Uploading 1.1B Photos On New Year’s Day/Eve</a:t>
            </a:r>
          </a:p>
          <a:p>
            <a:r>
              <a:rPr lang="en-US" b="1" dirty="0" smtClean="0">
                <a:hlinkClick r:id="rId3"/>
              </a:rPr>
              <a:t>Josh </a:t>
            </a:r>
            <a:r>
              <a:rPr lang="en-US" b="1" dirty="0" err="1" smtClean="0">
                <a:hlinkClick r:id="rId3"/>
              </a:rPr>
              <a:t>Constine</a:t>
            </a:r>
            <a:r>
              <a:rPr lang="en-US" b="1" dirty="0" smtClean="0">
                <a:hlinkClick r:id="rId3"/>
              </a:rPr>
              <a:t> </a:t>
            </a:r>
            <a:r>
              <a:rPr lang="en-US" b="1" dirty="0" smtClean="0"/>
              <a:t>, </a:t>
            </a:r>
            <a:r>
              <a:rPr lang="en-US" dirty="0" smtClean="0"/>
              <a:t>Thursday, January 17th, 2013</a:t>
            </a:r>
          </a:p>
          <a:p>
            <a:endParaRPr lang="en-US" dirty="0" smtClean="0"/>
          </a:p>
          <a:p>
            <a:r>
              <a:rPr lang="en-US" dirty="0" smtClean="0"/>
              <a:t>http://www.youtube.com/watch?v=jpYCUn22l-E</a:t>
            </a:r>
          </a:p>
          <a:p>
            <a:r>
              <a:rPr lang="en-US" dirty="0" smtClean="0"/>
              <a:t>How many videos are there on YouTube?  </a:t>
            </a:r>
          </a:p>
          <a:p>
            <a:r>
              <a:rPr lang="en-US" b="0" dirty="0" smtClean="0"/>
              <a:t>Published on Oct 30, 2012 </a:t>
            </a:r>
          </a:p>
          <a:p>
            <a:r>
              <a:rPr lang="en-US" dirty="0" smtClean="0"/>
              <a:t>Website: </a:t>
            </a:r>
            <a:r>
              <a:rPr lang="en-US" dirty="0" smtClean="0">
                <a:hlinkClick r:id="rId4" tooltip="http://www.EducateTube.com"/>
              </a:rPr>
              <a:t>http://www.EducateTube.com</a:t>
            </a:r>
            <a:r>
              <a:rPr lang="en-US" dirty="0" smtClean="0"/>
              <a:t> | Host: </a:t>
            </a:r>
            <a:r>
              <a:rPr lang="en-US" dirty="0" err="1" smtClean="0"/>
              <a:t>Sipski</a:t>
            </a:r>
            <a:endParaRPr lang="en-US" dirty="0" smtClean="0"/>
          </a:p>
          <a:p>
            <a:endParaRPr lang="en-US" dirty="0" smtClean="0"/>
          </a:p>
          <a:p>
            <a:endParaRPr lang="en-US" b="0" i="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r>
              <a:rPr lang="en-US" smtClean="0">
                <a:hlinkClick r:id="rId3"/>
              </a:rPr>
              <a:t>http://www.youtube.com/yt/press/statistics.html</a:t>
            </a:r>
            <a:r>
              <a:rPr lang="en-US" smtClean="0"/>
              <a:t>  4/3/2013</a:t>
            </a:r>
          </a:p>
        </p:txBody>
      </p:sp>
      <p:sp>
        <p:nvSpPr>
          <p:cNvPr id="41988"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Times New Roman" pitchFamily="18" charset="0"/>
              </a:defRPr>
            </a:lvl1pPr>
            <a:lvl2pPr marL="727794" indent="-279921" eaLnBrk="0" hangingPunct="0">
              <a:defRPr sz="2000">
                <a:solidFill>
                  <a:schemeClr val="tx1"/>
                </a:solidFill>
                <a:latin typeface="Times New Roman" pitchFamily="18" charset="0"/>
              </a:defRPr>
            </a:lvl2pPr>
            <a:lvl3pPr marL="1119683" indent="-223937" eaLnBrk="0" hangingPunct="0">
              <a:defRPr sz="2000">
                <a:solidFill>
                  <a:schemeClr val="tx1"/>
                </a:solidFill>
                <a:latin typeface="Times New Roman" pitchFamily="18" charset="0"/>
              </a:defRPr>
            </a:lvl3pPr>
            <a:lvl4pPr marL="1567556" indent="-223937" eaLnBrk="0" hangingPunct="0">
              <a:defRPr sz="2000">
                <a:solidFill>
                  <a:schemeClr val="tx1"/>
                </a:solidFill>
                <a:latin typeface="Times New Roman" pitchFamily="18" charset="0"/>
              </a:defRPr>
            </a:lvl4pPr>
            <a:lvl5pPr marL="2015429" indent="-223937" eaLnBrk="0" hangingPunct="0">
              <a:defRPr sz="2000">
                <a:solidFill>
                  <a:schemeClr val="tx1"/>
                </a:solidFill>
                <a:latin typeface="Times New Roman" pitchFamily="18" charset="0"/>
              </a:defRPr>
            </a:lvl5pPr>
            <a:lvl6pPr marL="2463302" indent="-223937" eaLnBrk="0" fontAlgn="base" hangingPunct="0">
              <a:spcBef>
                <a:spcPct val="0"/>
              </a:spcBef>
              <a:spcAft>
                <a:spcPct val="0"/>
              </a:spcAft>
              <a:defRPr sz="2000">
                <a:solidFill>
                  <a:schemeClr val="tx1"/>
                </a:solidFill>
                <a:latin typeface="Times New Roman" pitchFamily="18" charset="0"/>
              </a:defRPr>
            </a:lvl6pPr>
            <a:lvl7pPr marL="2911175" indent="-223937" eaLnBrk="0" fontAlgn="base" hangingPunct="0">
              <a:spcBef>
                <a:spcPct val="0"/>
              </a:spcBef>
              <a:spcAft>
                <a:spcPct val="0"/>
              </a:spcAft>
              <a:defRPr sz="2000">
                <a:solidFill>
                  <a:schemeClr val="tx1"/>
                </a:solidFill>
                <a:latin typeface="Times New Roman" pitchFamily="18" charset="0"/>
              </a:defRPr>
            </a:lvl7pPr>
            <a:lvl8pPr marL="3359048" indent="-223937" eaLnBrk="0" fontAlgn="base" hangingPunct="0">
              <a:spcBef>
                <a:spcPct val="0"/>
              </a:spcBef>
              <a:spcAft>
                <a:spcPct val="0"/>
              </a:spcAft>
              <a:defRPr sz="2000">
                <a:solidFill>
                  <a:schemeClr val="tx1"/>
                </a:solidFill>
                <a:latin typeface="Times New Roman" pitchFamily="18" charset="0"/>
              </a:defRPr>
            </a:lvl8pPr>
            <a:lvl9pPr marL="3806922" indent="-223937" eaLnBrk="0" fontAlgn="base" hangingPunct="0">
              <a:spcBef>
                <a:spcPct val="0"/>
              </a:spcBef>
              <a:spcAft>
                <a:spcPct val="0"/>
              </a:spcAft>
              <a:defRPr sz="2000">
                <a:solidFill>
                  <a:schemeClr val="tx1"/>
                </a:solidFill>
                <a:latin typeface="Times New Roman" pitchFamily="18" charset="0"/>
              </a:defRPr>
            </a:lvl9pPr>
          </a:lstStyle>
          <a:p>
            <a:pPr eaLnBrk="1" hangingPunct="1">
              <a:defRPr/>
            </a:pPr>
            <a:fld id="{B24A0A54-A34E-4F8E-BE36-B92D313AAE63}" type="slidenum">
              <a:rPr lang="en-US" sz="1200"/>
              <a:pPr eaLnBrk="1" hangingPunct="1">
                <a:defRPr/>
              </a:pPr>
              <a:t>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28AED6-77B4-4BFD-9C49-45DEA4B05CB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9ABB9D-18D4-4FAD-9458-9C9DBD71F169}"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0B2B48-F9B9-4DEE-ACEA-C4223665B8FD}"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1763" y="673100"/>
            <a:ext cx="1976437" cy="5422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9275" y="673100"/>
            <a:ext cx="5780088" cy="5422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AD7B37-DFDB-4682-BD10-BA013BA00700}"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600200" y="673100"/>
            <a:ext cx="6705600" cy="457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49275" y="1524000"/>
            <a:ext cx="3878263"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9938" y="1524000"/>
            <a:ext cx="387826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49275" y="3886200"/>
            <a:ext cx="3878263"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79938" y="3886200"/>
            <a:ext cx="387826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A1FB7E-251F-45B7-852C-A0CB6DB4E3B4}"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673100"/>
            <a:ext cx="6705600" cy="457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49275" y="1524000"/>
            <a:ext cx="7908925" cy="45720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61E16C-D75C-4E70-9E92-FB759835DA0F}"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673100"/>
            <a:ext cx="67056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49275" y="1524000"/>
            <a:ext cx="3878263"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9938" y="1524000"/>
            <a:ext cx="387826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8A479A-8AA1-4085-99A8-0522900E8447}"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9275" y="673100"/>
            <a:ext cx="7908925" cy="542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AFC641-33B2-4782-A9AA-ECB5D6ABDAF4}"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673100"/>
            <a:ext cx="67056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49275" y="1524000"/>
            <a:ext cx="3878263"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9938" y="1524000"/>
            <a:ext cx="387826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9938" y="3886200"/>
            <a:ext cx="387826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86ECE89-AFCD-42C8-B4C5-19D991B9D904}"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00200" y="673100"/>
            <a:ext cx="6705600" cy="4572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549275" y="1524000"/>
            <a:ext cx="3878263" cy="4572000"/>
          </a:xfrm>
        </p:spPr>
        <p:txBody>
          <a:bodyPr/>
          <a:lstStyle/>
          <a:p>
            <a:pPr lvl="0"/>
            <a:endParaRPr lang="en-US" noProof="0"/>
          </a:p>
        </p:txBody>
      </p:sp>
      <p:sp>
        <p:nvSpPr>
          <p:cNvPr id="4" name="Text Placeholder 3"/>
          <p:cNvSpPr>
            <a:spLocks noGrp="1"/>
          </p:cNvSpPr>
          <p:nvPr>
            <p:ph type="body" sz="half" idx="2"/>
          </p:nvPr>
        </p:nvSpPr>
        <p:spPr>
          <a:xfrm>
            <a:off x="4579938" y="1524000"/>
            <a:ext cx="387826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D79909-1A88-4909-A9F1-48E2C048D75F}"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05560" y="612140"/>
            <a:ext cx="6705600" cy="4572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7CACE3-A4EA-4214-9317-48FA7AA1E2CC}"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FC5B319-4793-4150-BB33-FFF3BA86D124}" type="slidenum">
              <a:rPr lang="en-US" smtClean="0"/>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E9C861-E58B-4F88-8014-F0B9B8C0F95F}"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9275" y="1524000"/>
            <a:ext cx="3878263"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9938" y="1524000"/>
            <a:ext cx="3878262"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512902-C6BA-4BB6-BEC1-F6E4230A0926}"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857C709-137A-4C66-8D48-99383B22270B}"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371B8-2FA7-435C-9A07-272E8A3F4FA5}"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4D8A2C4-61B9-46CE-ABFE-05325FD0F10F}"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E7E2CC-2F9F-420B-A4EA-817A02C1F1D1}"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bwMode="auto">
          <a:xfrm>
            <a:off x="549275" y="1524000"/>
            <a:ext cx="7908925"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latin typeface="+mn-lt"/>
                <a:cs typeface="+mn-cs"/>
              </a:defRPr>
            </a:lvl1pPr>
          </a:lstStyle>
          <a:p>
            <a:pPr>
              <a:defRPr/>
            </a:pPr>
            <a:fld id="{9FC5B319-4793-4150-BB33-FFF3BA86D124}" type="slidenum">
              <a:rPr lang="en-US"/>
              <a:pPr>
                <a:defRPr/>
              </a:pPr>
              <a:t>‹#›</a:t>
            </a:fld>
            <a:endParaRPr lang="en-US"/>
          </a:p>
        </p:txBody>
      </p:sp>
      <p:sp>
        <p:nvSpPr>
          <p:cNvPr id="1031" name="Line 7"/>
          <p:cNvSpPr>
            <a:spLocks noChangeShapeType="1"/>
          </p:cNvSpPr>
          <p:nvPr/>
        </p:nvSpPr>
        <p:spPr bwMode="auto">
          <a:xfrm>
            <a:off x="0" y="1193800"/>
            <a:ext cx="9144000" cy="0"/>
          </a:xfrm>
          <a:prstGeom prst="line">
            <a:avLst/>
          </a:prstGeom>
          <a:noFill/>
          <a:ln w="9525">
            <a:solidFill>
              <a:schemeClr val="accent2"/>
            </a:solidFill>
            <a:round/>
            <a:headEnd/>
            <a:tailEnd/>
          </a:ln>
          <a:effectLst/>
        </p:spPr>
        <p:txBody>
          <a:bodyPr/>
          <a:lstStyle/>
          <a:p>
            <a:pPr>
              <a:defRPr/>
            </a:pPr>
            <a:endParaRPr lang="en-US">
              <a:cs typeface="+mn-cs"/>
            </a:endParaRPr>
          </a:p>
        </p:txBody>
      </p:sp>
      <p:sp>
        <p:nvSpPr>
          <p:cNvPr id="4103" name="Rectangle 10"/>
          <p:cNvSpPr>
            <a:spLocks noGrp="1" noChangeArrowheads="1"/>
          </p:cNvSpPr>
          <p:nvPr>
            <p:ph type="title"/>
          </p:nvPr>
        </p:nvSpPr>
        <p:spPr bwMode="auto">
          <a:xfrm>
            <a:off x="1579880" y="612140"/>
            <a:ext cx="6705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pic>
        <p:nvPicPr>
          <p:cNvPr id="9" name="Picture 11" descr="ASPLogo Rust"/>
          <p:cNvPicPr>
            <a:picLocks noChangeAspect="1" noChangeArrowheads="1"/>
          </p:cNvPicPr>
          <p:nvPr/>
        </p:nvPicPr>
        <p:blipFill>
          <a:blip r:embed="rId20" cstate="print"/>
          <a:srcRect/>
          <a:stretch>
            <a:fillRect/>
          </a:stretch>
        </p:blipFill>
        <p:spPr bwMode="auto">
          <a:xfrm>
            <a:off x="401955" y="238521"/>
            <a:ext cx="857885" cy="818379"/>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p:txStyles>
    <p:title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pitchFamily="34" charset="0"/>
        </a:defRPr>
      </a:lvl2pPr>
      <a:lvl3pPr algn="l" rtl="0" eaLnBrk="0" fontAlgn="base" hangingPunct="0">
        <a:spcBef>
          <a:spcPct val="0"/>
        </a:spcBef>
        <a:spcAft>
          <a:spcPct val="0"/>
        </a:spcAft>
        <a:defRPr sz="3200">
          <a:solidFill>
            <a:srgbClr val="008080"/>
          </a:solidFill>
          <a:latin typeface="Arial" pitchFamily="34" charset="0"/>
        </a:defRPr>
      </a:lvl3pPr>
      <a:lvl4pPr algn="l" rtl="0" eaLnBrk="0" fontAlgn="base" hangingPunct="0">
        <a:spcBef>
          <a:spcPct val="0"/>
        </a:spcBef>
        <a:spcAft>
          <a:spcPct val="0"/>
        </a:spcAft>
        <a:defRPr sz="3200">
          <a:solidFill>
            <a:srgbClr val="008080"/>
          </a:solidFill>
          <a:latin typeface="Arial" pitchFamily="34" charset="0"/>
        </a:defRPr>
      </a:lvl4pPr>
      <a:lvl5pPr algn="l" rtl="0" eaLnBrk="0" fontAlgn="base" hangingPunct="0">
        <a:spcBef>
          <a:spcPct val="0"/>
        </a:spcBef>
        <a:spcAft>
          <a:spcPct val="0"/>
        </a:spcAft>
        <a:defRPr sz="3200">
          <a:solidFill>
            <a:srgbClr val="008080"/>
          </a:solidFill>
          <a:latin typeface="Arial" pitchFamily="34" charset="0"/>
        </a:defRPr>
      </a:lvl5pPr>
      <a:lvl6pPr marL="457200" algn="l" rtl="0" fontAlgn="base">
        <a:spcBef>
          <a:spcPct val="0"/>
        </a:spcBef>
        <a:spcAft>
          <a:spcPct val="0"/>
        </a:spcAft>
        <a:defRPr sz="3200">
          <a:solidFill>
            <a:srgbClr val="008080"/>
          </a:solidFill>
          <a:latin typeface="Times New Roman" pitchFamily="18" charset="0"/>
        </a:defRPr>
      </a:lvl6pPr>
      <a:lvl7pPr marL="914400" algn="l" rtl="0" fontAlgn="base">
        <a:spcBef>
          <a:spcPct val="0"/>
        </a:spcBef>
        <a:spcAft>
          <a:spcPct val="0"/>
        </a:spcAft>
        <a:defRPr sz="3200">
          <a:solidFill>
            <a:srgbClr val="008080"/>
          </a:solidFill>
          <a:latin typeface="Times New Roman" pitchFamily="18" charset="0"/>
        </a:defRPr>
      </a:lvl7pPr>
      <a:lvl8pPr marL="1371600" algn="l" rtl="0" fontAlgn="base">
        <a:spcBef>
          <a:spcPct val="0"/>
        </a:spcBef>
        <a:spcAft>
          <a:spcPct val="0"/>
        </a:spcAft>
        <a:defRPr sz="3200">
          <a:solidFill>
            <a:srgbClr val="008080"/>
          </a:solidFill>
          <a:latin typeface="Times New Roman" pitchFamily="18" charset="0"/>
        </a:defRPr>
      </a:lvl8pPr>
      <a:lvl9pPr marL="1828800" algn="l" rtl="0" fontAlgn="base">
        <a:spcBef>
          <a:spcPct val="0"/>
        </a:spcBef>
        <a:spcAft>
          <a:spcPct val="0"/>
        </a:spcAft>
        <a:defRPr sz="3200">
          <a:solidFill>
            <a:srgbClr val="008080"/>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html:file://C:\Documents%20and%20Settings\RT\My%20Documents\1.%20Holding\Civil%20War%20Data\American%20Civil%20War%20Research%20Database%20-%20Union%20and%20Confederate%20Regimental%20Demonstration3.mht!http://civilwardata.com/images/ma-regdy.gif" TargetMode="External"/><Relationship Id="rId5" Type="http://schemas.openxmlformats.org/officeDocument/2006/relationships/image" Target="../media/image36.png"/><Relationship Id="rId4" Type="http://schemas.openxmlformats.org/officeDocument/2006/relationships/image" Target="file:///C:\Documents%20and%20Settings\RT\My%20Documents\3.%20Major%20Products\History\CWDB\Civil%20War%20Data\American%20Civil%20War%20Research%20Database%20-%20Union%20and%20Confederate%20Regimental%20Demonstratio5_files\die_dis.gi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46.png"/><Relationship Id="rId11" Type="http://schemas.openxmlformats.org/officeDocument/2006/relationships/image" Target="../media/image49.jpeg"/><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image" Target="../media/image39.png"/><Relationship Id="rId4" Type="http://schemas.openxmlformats.org/officeDocument/2006/relationships/image" Target="../media/image44.png"/><Relationship Id="rId9" Type="http://schemas.openxmlformats.org/officeDocument/2006/relationships/image" Target="../media/image40.jpeg"/><Relationship Id="rId1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18" Type="http://schemas.openxmlformats.org/officeDocument/2006/relationships/image" Target="../media/image68.png"/><Relationship Id="rId26" Type="http://schemas.openxmlformats.org/officeDocument/2006/relationships/image" Target="../media/image76.jpeg"/><Relationship Id="rId3" Type="http://schemas.openxmlformats.org/officeDocument/2006/relationships/image" Target="../media/image54.jpeg"/><Relationship Id="rId21" Type="http://schemas.openxmlformats.org/officeDocument/2006/relationships/image" Target="../media/image71.jpe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7.png"/><Relationship Id="rId25" Type="http://schemas.openxmlformats.org/officeDocument/2006/relationships/image" Target="../media/image75.jpeg"/><Relationship Id="rId2" Type="http://schemas.openxmlformats.org/officeDocument/2006/relationships/notesSlide" Target="../notesSlides/notesSlide35.xml"/><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4.jpeg"/><Relationship Id="rId5" Type="http://schemas.openxmlformats.org/officeDocument/2006/relationships/image" Target="../media/image56.png"/><Relationship Id="rId15" Type="http://schemas.openxmlformats.org/officeDocument/2006/relationships/hyperlink" Target="http://en.wikipedia.org/wiki/Image:Citeulike_logo.gif" TargetMode="External"/><Relationship Id="rId23" Type="http://schemas.openxmlformats.org/officeDocument/2006/relationships/image" Target="../media/image73.jpeg"/><Relationship Id="rId28" Type="http://schemas.openxmlformats.org/officeDocument/2006/relationships/image" Target="../media/image78.png"/><Relationship Id="rId10" Type="http://schemas.openxmlformats.org/officeDocument/2006/relationships/image" Target="../media/image61.jpeg"/><Relationship Id="rId19" Type="http://schemas.openxmlformats.org/officeDocument/2006/relationships/image" Target="../media/image69.png"/><Relationship Id="rId4" Type="http://schemas.openxmlformats.org/officeDocument/2006/relationships/image" Target="../media/image55.png"/><Relationship Id="rId9" Type="http://schemas.openxmlformats.org/officeDocument/2006/relationships/image" Target="../media/image60.jpeg"/><Relationship Id="rId14" Type="http://schemas.openxmlformats.org/officeDocument/2006/relationships/image" Target="../media/image65.png"/><Relationship Id="rId22" Type="http://schemas.openxmlformats.org/officeDocument/2006/relationships/image" Target="../media/image72.jpeg"/><Relationship Id="rId27" Type="http://schemas.openxmlformats.org/officeDocument/2006/relationships/image" Target="../media/image77.jpeg"/><Relationship Id="rId30"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hyperlink" Target="http://images.google.com/imgres?imgurl=http://whyfiles.org/205charisma/images/finest_hour_manuscript.jpg&amp;imgrefurl=http://whyfiles.org/205charisma/3.html&amp;h=638&amp;w=500&amp;sz=29&amp;hl=en&amp;start=1&amp;um=1&amp;tbnid=GKqL_wOLDAWd2M:&amp;tbnh=137&amp;tbnw=107&amp;prev=/images?q=typewritten+page&amp;um=1&amp;hl=en&amp;client=firefox-a&amp;rls=org.mozilla:en-US:official&amp;sa=N" TargetMode="External"/><Relationship Id="rId3" Type="http://schemas.openxmlformats.org/officeDocument/2006/relationships/image" Target="../media/image85.jpeg"/><Relationship Id="rId7" Type="http://schemas.openxmlformats.org/officeDocument/2006/relationships/image" Target="../media/image89.jpeg"/><Relationship Id="rId12" Type="http://schemas.openxmlformats.org/officeDocument/2006/relationships/image" Target="../media/image94.png"/><Relationship Id="rId17" Type="http://schemas.openxmlformats.org/officeDocument/2006/relationships/image" Target="../media/image98.png"/><Relationship Id="rId2" Type="http://schemas.openxmlformats.org/officeDocument/2006/relationships/notesSlide" Target="../notesSlides/notesSlide39.xml"/><Relationship Id="rId16" Type="http://schemas.openxmlformats.org/officeDocument/2006/relationships/image" Target="../media/image97.png"/><Relationship Id="rId1" Type="http://schemas.openxmlformats.org/officeDocument/2006/relationships/slideLayout" Target="../slideLayouts/slideLayout8.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jpeg"/><Relationship Id="rId15" Type="http://schemas.openxmlformats.org/officeDocument/2006/relationships/image" Target="../media/image96.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 Id="rId14" Type="http://schemas.openxmlformats.org/officeDocument/2006/relationships/image" Target="../media/image9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8.xml"/><Relationship Id="rId5" Type="http://schemas.openxmlformats.org/officeDocument/2006/relationships/image" Target="../media/image121.jpeg"/><Relationship Id="rId4" Type="http://schemas.openxmlformats.org/officeDocument/2006/relationships/image" Target="../media/image120.png"/></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lod-cloud.net/state" TargetMode="External"/><Relationship Id="rId4" Type="http://schemas.openxmlformats.org/officeDocument/2006/relationships/image" Target="../media/image123.png"/></Relationships>
</file>

<file path=ppt/slides/_rels/slide5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Line 1026"/>
          <p:cNvSpPr>
            <a:spLocks noChangeShapeType="1"/>
          </p:cNvSpPr>
          <p:nvPr/>
        </p:nvSpPr>
        <p:spPr bwMode="auto">
          <a:xfrm>
            <a:off x="646113" y="3468688"/>
            <a:ext cx="6686550" cy="0"/>
          </a:xfrm>
          <a:prstGeom prst="line">
            <a:avLst/>
          </a:prstGeom>
          <a:noFill/>
          <a:ln w="9525">
            <a:solidFill>
              <a:schemeClr val="accent2"/>
            </a:solidFill>
            <a:round/>
            <a:headEnd/>
            <a:tailEnd/>
          </a:ln>
        </p:spPr>
        <p:txBody>
          <a:bodyPr/>
          <a:lstStyle/>
          <a:p>
            <a:endParaRPr lang="en-US"/>
          </a:p>
        </p:txBody>
      </p:sp>
      <p:sp>
        <p:nvSpPr>
          <p:cNvPr id="4099" name="Rectangle 1027"/>
          <p:cNvSpPr>
            <a:spLocks noGrp="1" noChangeArrowheads="1"/>
          </p:cNvSpPr>
          <p:nvPr>
            <p:ph type="subTitle" idx="4294967295"/>
          </p:nvPr>
        </p:nvSpPr>
        <p:spPr>
          <a:xfrm>
            <a:off x="944563" y="3724275"/>
            <a:ext cx="7823200" cy="2768600"/>
          </a:xfrm>
        </p:spPr>
        <p:txBody>
          <a:bodyPr/>
          <a:lstStyle/>
          <a:p>
            <a:pPr marL="0" indent="0" eaLnBrk="1" hangingPunct="1">
              <a:buFontTx/>
              <a:buNone/>
              <a:defRPr/>
            </a:pPr>
            <a:r>
              <a:rPr lang="en-US" dirty="0" smtClean="0">
                <a:solidFill>
                  <a:srgbClr val="000000"/>
                </a:solidFill>
                <a:latin typeface="Arial" pitchFamily="34" charset="0"/>
              </a:rPr>
              <a:t>The Potential of Linked Data</a:t>
            </a:r>
          </a:p>
          <a:p>
            <a:pPr marL="0" indent="0" eaLnBrk="1" hangingPunct="1">
              <a:buFontTx/>
              <a:buNone/>
              <a:defRPr/>
            </a:pPr>
            <a:r>
              <a:rPr lang="en-US" dirty="0" smtClean="0">
                <a:solidFill>
                  <a:srgbClr val="000000"/>
                </a:solidFill>
                <a:latin typeface="Arial" pitchFamily="34" charset="0"/>
              </a:rPr>
              <a:t>Stephen Rhind-Tutt, President </a:t>
            </a:r>
            <a:br>
              <a:rPr lang="en-US" dirty="0" smtClean="0">
                <a:solidFill>
                  <a:srgbClr val="000000"/>
                </a:solidFill>
                <a:latin typeface="Arial" pitchFamily="34" charset="0"/>
              </a:rPr>
            </a:br>
            <a:endParaRPr lang="en-US" sz="1600" dirty="0" smtClean="0">
              <a:solidFill>
                <a:srgbClr val="000000"/>
              </a:solidFill>
              <a:latin typeface="Arial" pitchFamily="34" charset="0"/>
            </a:endParaRPr>
          </a:p>
          <a:p>
            <a:pPr marL="0" indent="0" eaLnBrk="1" hangingPunct="1">
              <a:buFontTx/>
              <a:buNone/>
              <a:defRPr/>
            </a:pPr>
            <a:r>
              <a:rPr lang="en-US" dirty="0" smtClean="0">
                <a:solidFill>
                  <a:srgbClr val="000000"/>
                </a:solidFill>
                <a:latin typeface="Arial" pitchFamily="34" charset="0"/>
              </a:rPr>
              <a:t>Singapore, August 2013</a:t>
            </a:r>
          </a:p>
        </p:txBody>
      </p:sp>
      <p:sp>
        <p:nvSpPr>
          <p:cNvPr id="4100" name="Line 1028"/>
          <p:cNvSpPr>
            <a:spLocks noChangeShapeType="1"/>
          </p:cNvSpPr>
          <p:nvPr/>
        </p:nvSpPr>
        <p:spPr bwMode="auto">
          <a:xfrm>
            <a:off x="641350" y="1300163"/>
            <a:ext cx="1588" cy="4506912"/>
          </a:xfrm>
          <a:prstGeom prst="line">
            <a:avLst/>
          </a:prstGeom>
          <a:noFill/>
          <a:ln w="9525">
            <a:solidFill>
              <a:schemeClr val="accent2"/>
            </a:solidFill>
            <a:round/>
            <a:headEnd/>
            <a:tailEnd/>
          </a:ln>
        </p:spPr>
        <p:txBody>
          <a:bodyPr/>
          <a:lstStyle/>
          <a:p>
            <a:endParaRPr lang="en-US"/>
          </a:p>
        </p:txBody>
      </p:sp>
      <p:pic>
        <p:nvPicPr>
          <p:cNvPr id="4101" name="Picture 1030" descr="Blue ALEXANDER STREET"/>
          <p:cNvPicPr>
            <a:picLocks noChangeAspect="1" noChangeArrowheads="1"/>
          </p:cNvPicPr>
          <p:nvPr/>
        </p:nvPicPr>
        <p:blipFill>
          <a:blip r:embed="rId3" cstate="print"/>
          <a:srcRect l="620" t="1180"/>
          <a:stretch>
            <a:fillRect/>
          </a:stretch>
        </p:blipFill>
        <p:spPr bwMode="auto">
          <a:xfrm>
            <a:off x="941244" y="1990943"/>
            <a:ext cx="2554213" cy="781492"/>
          </a:xfrm>
          <a:prstGeom prst="rect">
            <a:avLst/>
          </a:prstGeom>
          <a:solidFill>
            <a:srgbClr val="003366"/>
          </a:solidFill>
          <a:ln w="9525">
            <a:noFill/>
            <a:miter lim="800000"/>
            <a:headEnd/>
            <a:tailEnd/>
          </a:ln>
        </p:spPr>
      </p:pic>
      <p:pic>
        <p:nvPicPr>
          <p:cNvPr id="4102" name="Picture 1031" descr="Vertical alexander street"/>
          <p:cNvPicPr>
            <a:picLocks noChangeAspect="1" noChangeArrowheads="1"/>
          </p:cNvPicPr>
          <p:nvPr/>
        </p:nvPicPr>
        <p:blipFill>
          <a:blip r:embed="rId4" cstate="print"/>
          <a:srcRect/>
          <a:stretch>
            <a:fillRect/>
          </a:stretch>
        </p:blipFill>
        <p:spPr bwMode="auto">
          <a:xfrm>
            <a:off x="249238" y="1989138"/>
            <a:ext cx="242887" cy="2806700"/>
          </a:xfrm>
          <a:prstGeom prst="rect">
            <a:avLst/>
          </a:prstGeom>
          <a:noFill/>
          <a:ln w="9525">
            <a:noFill/>
            <a:miter lim="800000"/>
            <a:headEnd/>
            <a:tailEnd/>
          </a:ln>
        </p:spPr>
      </p:pic>
      <p:pic>
        <p:nvPicPr>
          <p:cNvPr id="4105" name="Picture 1029" descr="ASPLogo Rust"/>
          <p:cNvPicPr>
            <a:picLocks noChangeAspect="1" noChangeArrowheads="1"/>
          </p:cNvPicPr>
          <p:nvPr/>
        </p:nvPicPr>
        <p:blipFill>
          <a:blip r:embed="rId5" cstate="print"/>
          <a:srcRect/>
          <a:stretch>
            <a:fillRect/>
          </a:stretch>
        </p:blipFill>
        <p:spPr bwMode="auto">
          <a:xfrm>
            <a:off x="1511185" y="700240"/>
            <a:ext cx="1308321" cy="1288898"/>
          </a:xfrm>
          <a:prstGeom prst="rect">
            <a:avLst/>
          </a:prstGeom>
          <a:noFill/>
          <a:ln w="9525">
            <a:noFill/>
            <a:miter lim="800000"/>
            <a:headEnd/>
            <a:tailEnd/>
          </a:ln>
        </p:spPr>
      </p:pic>
      <p:pic>
        <p:nvPicPr>
          <p:cNvPr id="2"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753293" y="700240"/>
            <a:ext cx="5414462" cy="21067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469833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itle 1"/>
          <p:cNvSpPr>
            <a:spLocks noGrp="1"/>
          </p:cNvSpPr>
          <p:nvPr>
            <p:ph type="title"/>
          </p:nvPr>
        </p:nvSpPr>
        <p:spPr>
          <a:xfrm>
            <a:off x="784662" y="2614996"/>
            <a:ext cx="7839076" cy="457200"/>
          </a:xfrm>
        </p:spPr>
        <p:txBody>
          <a:bodyPr/>
          <a:lstStyle/>
          <a:p>
            <a:r>
              <a:rPr lang="en-US" dirty="0" smtClean="0"/>
              <a:t>What does this have to do with academic publishing?</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Watch out…</a:t>
            </a:r>
            <a:endParaRPr lang="en-US" dirty="0"/>
          </a:p>
        </p:txBody>
      </p:sp>
      <p:pic>
        <p:nvPicPr>
          <p:cNvPr id="299011" name="Picture 3"/>
          <p:cNvPicPr>
            <a:picLocks noChangeAspect="1" noChangeArrowheads="1"/>
          </p:cNvPicPr>
          <p:nvPr/>
        </p:nvPicPr>
        <p:blipFill>
          <a:blip r:embed="rId3" cstate="print"/>
          <a:srcRect l="11412" t="27966" r="51552" b="28172"/>
          <a:stretch>
            <a:fillRect/>
          </a:stretch>
        </p:blipFill>
        <p:spPr bwMode="auto">
          <a:xfrm>
            <a:off x="961697" y="1466191"/>
            <a:ext cx="6542689" cy="484292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2" name="Picture 4"/>
          <p:cNvPicPr>
            <a:picLocks noChangeAspect="1" noChangeArrowheads="1"/>
          </p:cNvPicPr>
          <p:nvPr/>
        </p:nvPicPr>
        <p:blipFill>
          <a:blip r:embed="rId3" cstate="print"/>
          <a:srcRect l="12155" t="27724" r="51509" b="28414"/>
          <a:stretch>
            <a:fillRect/>
          </a:stretch>
        </p:blipFill>
        <p:spPr bwMode="auto">
          <a:xfrm>
            <a:off x="945931" y="1418896"/>
            <a:ext cx="6542690" cy="4876651"/>
          </a:xfrm>
          <a:prstGeom prst="rect">
            <a:avLst/>
          </a:prstGeom>
          <a:noFill/>
          <a:ln w="9525">
            <a:noFill/>
            <a:miter lim="800000"/>
            <a:headEnd/>
            <a:tailEnd/>
          </a:ln>
        </p:spPr>
      </p:pic>
      <p:sp>
        <p:nvSpPr>
          <p:cNvPr id="2" name="Title 1"/>
          <p:cNvSpPr>
            <a:spLocks noGrp="1"/>
          </p:cNvSpPr>
          <p:nvPr>
            <p:ph type="title"/>
          </p:nvPr>
        </p:nvSpPr>
        <p:spPr>
          <a:xfrm>
            <a:off x="1579879" y="612140"/>
            <a:ext cx="7280341" cy="457200"/>
          </a:xfrm>
        </p:spPr>
        <p:txBody>
          <a:bodyPr/>
          <a:lstStyle/>
          <a:p>
            <a:r>
              <a:rPr lang="en-US" dirty="0" smtClean="0"/>
              <a:t>We </a:t>
            </a:r>
            <a:r>
              <a:rPr lang="en-US" i="1" dirty="0" smtClean="0"/>
              <a:t>are </a:t>
            </a:r>
            <a:r>
              <a:rPr lang="en-US" dirty="0" smtClean="0"/>
              <a:t>going to need bigger boats</a:t>
            </a:r>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371600" y="695324"/>
            <a:ext cx="7772400"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What happens when?</a:t>
            </a:r>
            <a:endParaRPr lang="en-US" sz="3100" b="0" i="0" dirty="0"/>
          </a:p>
        </p:txBody>
      </p:sp>
      <p:sp>
        <p:nvSpPr>
          <p:cNvPr id="5" name="TextBox 1"/>
          <p:cNvSpPr txBox="1">
            <a:spLocks noChangeArrowheads="1"/>
          </p:cNvSpPr>
          <p:nvPr/>
        </p:nvSpPr>
        <p:spPr bwMode="auto">
          <a:xfrm>
            <a:off x="176523" y="1322951"/>
            <a:ext cx="8541807" cy="5262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000" i="1">
                <a:solidFill>
                  <a:schemeClr val="tx1"/>
                </a:solidFill>
                <a:latin typeface="Arial Unicode MS" pitchFamily="34" charset="-128"/>
                <a:cs typeface="Arial" charset="0"/>
              </a:defRPr>
            </a:lvl1pPr>
            <a:lvl2pPr marL="742950" indent="-285750" eaLnBrk="0" hangingPunct="0">
              <a:defRPr sz="2000" i="1">
                <a:solidFill>
                  <a:schemeClr val="tx1"/>
                </a:solidFill>
                <a:latin typeface="Arial Unicode MS" pitchFamily="34" charset="-128"/>
                <a:cs typeface="Arial" charset="0"/>
              </a:defRPr>
            </a:lvl2pPr>
            <a:lvl3pPr marL="1143000" indent="-228600" eaLnBrk="0" hangingPunct="0">
              <a:defRPr sz="2000" i="1">
                <a:solidFill>
                  <a:schemeClr val="tx1"/>
                </a:solidFill>
                <a:latin typeface="Arial Unicode MS" pitchFamily="34" charset="-128"/>
                <a:cs typeface="Arial" charset="0"/>
              </a:defRPr>
            </a:lvl3pPr>
            <a:lvl4pPr marL="1600200" indent="-228600" eaLnBrk="0" hangingPunct="0">
              <a:defRPr sz="2000" i="1">
                <a:solidFill>
                  <a:schemeClr val="tx1"/>
                </a:solidFill>
                <a:latin typeface="Arial Unicode MS" pitchFamily="34" charset="-128"/>
                <a:cs typeface="Arial" charset="0"/>
              </a:defRPr>
            </a:lvl4pPr>
            <a:lvl5pPr marL="2057400" indent="-228600" eaLnBrk="0" hangingPunct="0">
              <a:defRPr sz="2000" i="1">
                <a:solidFill>
                  <a:schemeClr val="tx1"/>
                </a:solidFill>
                <a:latin typeface="Arial Unicode MS" pitchFamily="34" charset="-128"/>
                <a:cs typeface="Arial" charset="0"/>
              </a:defRPr>
            </a:lvl5pPr>
            <a:lvl6pPr marL="2514600" indent="-228600" eaLnBrk="0" fontAlgn="base" hangingPunct="0">
              <a:spcBef>
                <a:spcPct val="0"/>
              </a:spcBef>
              <a:spcAft>
                <a:spcPct val="0"/>
              </a:spcAft>
              <a:defRPr sz="2000" i="1">
                <a:solidFill>
                  <a:schemeClr val="tx1"/>
                </a:solidFill>
                <a:latin typeface="Arial Unicode MS" pitchFamily="34" charset="-128"/>
                <a:cs typeface="Arial" charset="0"/>
              </a:defRPr>
            </a:lvl6pPr>
            <a:lvl7pPr marL="2971800" indent="-228600" eaLnBrk="0" fontAlgn="base" hangingPunct="0">
              <a:spcBef>
                <a:spcPct val="0"/>
              </a:spcBef>
              <a:spcAft>
                <a:spcPct val="0"/>
              </a:spcAft>
              <a:defRPr sz="2000" i="1">
                <a:solidFill>
                  <a:schemeClr val="tx1"/>
                </a:solidFill>
                <a:latin typeface="Arial Unicode MS" pitchFamily="34" charset="-128"/>
                <a:cs typeface="Arial" charset="0"/>
              </a:defRPr>
            </a:lvl7pPr>
            <a:lvl8pPr marL="3429000" indent="-228600" eaLnBrk="0" fontAlgn="base" hangingPunct="0">
              <a:spcBef>
                <a:spcPct val="0"/>
              </a:spcBef>
              <a:spcAft>
                <a:spcPct val="0"/>
              </a:spcAft>
              <a:defRPr sz="2000" i="1">
                <a:solidFill>
                  <a:schemeClr val="tx1"/>
                </a:solidFill>
                <a:latin typeface="Arial Unicode MS" pitchFamily="34" charset="-128"/>
                <a:cs typeface="Arial" charset="0"/>
              </a:defRPr>
            </a:lvl8pPr>
            <a:lvl9pPr marL="3886200" indent="-228600" eaLnBrk="0" fontAlgn="base" hangingPunct="0">
              <a:spcBef>
                <a:spcPct val="0"/>
              </a:spcBef>
              <a:spcAft>
                <a:spcPct val="0"/>
              </a:spcAft>
              <a:defRPr sz="2000" i="1">
                <a:solidFill>
                  <a:schemeClr val="tx1"/>
                </a:solidFill>
                <a:latin typeface="Arial Unicode MS" pitchFamily="34" charset="-128"/>
                <a:cs typeface="Arial" charset="0"/>
              </a:defRPr>
            </a:lvl9pPr>
          </a:lstStyle>
          <a:p>
            <a:pPr lvl="1" eaLnBrk="1" hangingPunct="1">
              <a:buFont typeface="Arial" charset="0"/>
              <a:buChar char="•"/>
            </a:pPr>
            <a:r>
              <a:rPr lang="en-US" sz="2400" b="0" i="0" dirty="0" smtClean="0"/>
              <a:t>(Almost) all content is machine readable </a:t>
            </a:r>
          </a:p>
          <a:p>
            <a:pPr lvl="1" eaLnBrk="1" hangingPunct="1">
              <a:buFont typeface="Arial" charset="0"/>
              <a:buChar char="•"/>
            </a:pPr>
            <a:r>
              <a:rPr lang="en-US" sz="2400" b="0" i="0" dirty="0" smtClean="0"/>
              <a:t>(Almost) everyone can access it instantly</a:t>
            </a:r>
          </a:p>
          <a:p>
            <a:pPr lvl="1" eaLnBrk="1" hangingPunct="1">
              <a:buFont typeface="Arial" charset="0"/>
              <a:buChar char="•"/>
            </a:pPr>
            <a:r>
              <a:rPr lang="en-US" sz="2400" b="0" i="0" dirty="0" smtClean="0"/>
              <a:t>(Almost) everyone uses it </a:t>
            </a:r>
          </a:p>
          <a:p>
            <a:pPr lvl="1" eaLnBrk="1" hangingPunct="1"/>
            <a:endParaRPr lang="en-US" sz="2400" b="0" i="0" dirty="0" smtClean="0"/>
          </a:p>
          <a:p>
            <a:pPr lvl="1" eaLnBrk="1" hangingPunct="1"/>
            <a:endParaRPr lang="en-US" sz="2400" b="0" i="0" dirty="0" smtClean="0"/>
          </a:p>
          <a:p>
            <a:pPr lvl="1" eaLnBrk="1" hangingPunct="1">
              <a:buFont typeface="Arial" charset="0"/>
              <a:buChar char="•"/>
            </a:pPr>
            <a:r>
              <a:rPr lang="en-US" sz="2400" b="0" i="0" dirty="0" smtClean="0"/>
              <a:t>Machines must help us learn, discover, understand</a:t>
            </a:r>
          </a:p>
          <a:p>
            <a:pPr lvl="2" eaLnBrk="1" hangingPunct="1">
              <a:buFont typeface="Arial" charset="0"/>
              <a:buChar char="•"/>
            </a:pPr>
            <a:r>
              <a:rPr lang="en-US" sz="2400" b="0" i="0" dirty="0" smtClean="0"/>
              <a:t>Search</a:t>
            </a:r>
          </a:p>
          <a:p>
            <a:pPr lvl="2" eaLnBrk="1" hangingPunct="1">
              <a:buFont typeface="Arial" charset="0"/>
              <a:buChar char="•"/>
            </a:pPr>
            <a:r>
              <a:rPr lang="en-US" sz="2400" b="0" i="0" dirty="0" smtClean="0"/>
              <a:t>Publish</a:t>
            </a:r>
          </a:p>
          <a:p>
            <a:pPr lvl="2" eaLnBrk="1" hangingPunct="1">
              <a:buFont typeface="Arial" charset="0"/>
              <a:buChar char="•"/>
            </a:pPr>
            <a:r>
              <a:rPr lang="en-US" sz="2400" b="0" i="0" dirty="0" smtClean="0"/>
              <a:t>Analyze</a:t>
            </a:r>
          </a:p>
          <a:p>
            <a:pPr lvl="2" eaLnBrk="1" hangingPunct="1">
              <a:buFont typeface="Arial" charset="0"/>
              <a:buChar char="•"/>
            </a:pPr>
            <a:r>
              <a:rPr lang="en-US" sz="2400" b="0" i="0" dirty="0" smtClean="0"/>
              <a:t>Process data</a:t>
            </a:r>
          </a:p>
          <a:p>
            <a:pPr lvl="2" eaLnBrk="1" hangingPunct="1">
              <a:buFont typeface="Arial" charset="0"/>
              <a:buChar char="•"/>
            </a:pPr>
            <a:r>
              <a:rPr lang="en-US" sz="2400" b="0" i="0" dirty="0" smtClean="0"/>
              <a:t>Identify patterns</a:t>
            </a:r>
          </a:p>
          <a:p>
            <a:pPr lvl="2" eaLnBrk="1" hangingPunct="1">
              <a:buFont typeface="Arial" charset="0"/>
              <a:buChar char="•"/>
            </a:pPr>
            <a:r>
              <a:rPr lang="en-US" sz="2400" b="0" i="0" dirty="0" smtClean="0"/>
              <a:t>Draw conclusions</a:t>
            </a:r>
          </a:p>
          <a:p>
            <a:pPr lvl="2" eaLnBrk="1" hangingPunct="1">
              <a:buFont typeface="Arial" charset="0"/>
              <a:buChar char="•"/>
            </a:pPr>
            <a:r>
              <a:rPr lang="en-US" sz="2400" b="0" i="0" dirty="0" smtClean="0"/>
              <a:t>Etc…</a:t>
            </a:r>
          </a:p>
          <a:p>
            <a:pPr lvl="2" eaLnBrk="1" hangingPunct="1">
              <a:buFont typeface="Arial" charset="0"/>
              <a:buChar char="•"/>
            </a:pPr>
            <a:r>
              <a:rPr lang="en-US" sz="2400" b="0" i="0" dirty="0" smtClean="0"/>
              <a:t>To do e-science, e-humanities, </a:t>
            </a:r>
          </a:p>
        </p:txBody>
      </p:sp>
      <p:sp>
        <p:nvSpPr>
          <p:cNvPr id="6" name="Down Arrow 5"/>
          <p:cNvSpPr/>
          <p:nvPr/>
        </p:nvSpPr>
        <p:spPr bwMode="auto">
          <a:xfrm>
            <a:off x="3878317" y="2648607"/>
            <a:ext cx="362607" cy="39413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xmlns="" val="224665997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Rectangle 2"/>
          <p:cNvSpPr>
            <a:spLocks noGrp="1" noChangeArrowheads="1"/>
          </p:cNvSpPr>
          <p:nvPr>
            <p:ph type="title"/>
          </p:nvPr>
        </p:nvSpPr>
        <p:spPr/>
        <p:txBody>
          <a:bodyPr/>
          <a:lstStyle/>
          <a:p>
            <a:r>
              <a:rPr lang="en-US"/>
              <a:t>Evolution of publisher tasks</a:t>
            </a:r>
          </a:p>
        </p:txBody>
      </p:sp>
      <p:sp>
        <p:nvSpPr>
          <p:cNvPr id="994307" name="Rectangle 3"/>
          <p:cNvSpPr>
            <a:spLocks noChangeArrowheads="1"/>
          </p:cNvSpPr>
          <p:nvPr/>
        </p:nvSpPr>
        <p:spPr bwMode="auto">
          <a:xfrm>
            <a:off x="473075" y="1384300"/>
            <a:ext cx="2955925" cy="4572000"/>
          </a:xfrm>
          <a:prstGeom prst="rect">
            <a:avLst/>
          </a:prstGeom>
          <a:noFill/>
          <a:ln w="9525">
            <a:noFill/>
            <a:miter lim="800000"/>
            <a:headEnd/>
            <a:tailEnd/>
          </a:ln>
          <a:effectLst/>
        </p:spPr>
        <p:txBody>
          <a:bodyPr/>
          <a:lstStyle/>
          <a:p>
            <a:pPr marL="742950" lvl="1" indent="-285750">
              <a:spcBef>
                <a:spcPct val="20000"/>
              </a:spcBef>
              <a:buFontTx/>
              <a:buChar char="–"/>
            </a:pPr>
            <a:endParaRPr lang="en-US" sz="2400" b="0" i="0"/>
          </a:p>
        </p:txBody>
      </p:sp>
      <p:sp>
        <p:nvSpPr>
          <p:cNvPr id="994308" name="Text Box 4"/>
          <p:cNvSpPr txBox="1">
            <a:spLocks noChangeArrowheads="1"/>
          </p:cNvSpPr>
          <p:nvPr/>
        </p:nvSpPr>
        <p:spPr bwMode="auto">
          <a:xfrm>
            <a:off x="377825" y="6238875"/>
            <a:ext cx="1030288" cy="457200"/>
          </a:xfrm>
          <a:prstGeom prst="rect">
            <a:avLst/>
          </a:prstGeom>
          <a:noFill/>
          <a:ln w="9525">
            <a:noFill/>
            <a:miter lim="800000"/>
            <a:headEnd/>
            <a:tailEnd/>
          </a:ln>
          <a:effectLst/>
        </p:spPr>
        <p:txBody>
          <a:bodyPr wrap="none">
            <a:spAutoFit/>
          </a:bodyPr>
          <a:lstStyle/>
          <a:p>
            <a:r>
              <a:rPr lang="en-US" sz="2400" b="0" i="0"/>
              <a:t>Fading</a:t>
            </a:r>
          </a:p>
        </p:txBody>
      </p:sp>
      <p:sp>
        <p:nvSpPr>
          <p:cNvPr id="994309" name="Text Box 5"/>
          <p:cNvSpPr txBox="1">
            <a:spLocks noChangeArrowheads="1"/>
          </p:cNvSpPr>
          <p:nvPr/>
        </p:nvSpPr>
        <p:spPr bwMode="auto">
          <a:xfrm>
            <a:off x="7591425" y="6235700"/>
            <a:ext cx="1268413" cy="457200"/>
          </a:xfrm>
          <a:prstGeom prst="rect">
            <a:avLst/>
          </a:prstGeom>
          <a:noFill/>
          <a:ln w="9525">
            <a:noFill/>
            <a:miter lim="800000"/>
            <a:headEnd/>
            <a:tailEnd/>
          </a:ln>
          <a:effectLst/>
        </p:spPr>
        <p:txBody>
          <a:bodyPr wrap="none">
            <a:spAutoFit/>
          </a:bodyPr>
          <a:lstStyle/>
          <a:p>
            <a:r>
              <a:rPr lang="en-US" sz="2400" b="0" i="0"/>
              <a:t>Growing</a:t>
            </a:r>
            <a:endParaRPr lang="en-US" sz="2400" b="0" i="0">
              <a:solidFill>
                <a:schemeClr val="accent2"/>
              </a:solidFill>
            </a:endParaRPr>
          </a:p>
        </p:txBody>
      </p:sp>
      <p:sp>
        <p:nvSpPr>
          <p:cNvPr id="994310" name="Rectangle 6"/>
          <p:cNvSpPr>
            <a:spLocks noChangeArrowheads="1"/>
          </p:cNvSpPr>
          <p:nvPr/>
        </p:nvSpPr>
        <p:spPr bwMode="auto">
          <a:xfrm>
            <a:off x="388938" y="5783263"/>
            <a:ext cx="1444625" cy="396875"/>
          </a:xfrm>
          <a:prstGeom prst="rect">
            <a:avLst/>
          </a:prstGeom>
          <a:noFill/>
          <a:ln w="9525">
            <a:noFill/>
            <a:miter lim="800000"/>
            <a:headEnd/>
            <a:tailEnd/>
          </a:ln>
          <a:effectLst/>
        </p:spPr>
        <p:txBody>
          <a:bodyPr wrap="none">
            <a:spAutoFit/>
          </a:bodyPr>
          <a:lstStyle/>
          <a:p>
            <a:r>
              <a:rPr lang="en-US">
                <a:solidFill>
                  <a:srgbClr val="FF0000"/>
                </a:solidFill>
              </a:rPr>
              <a:t> </a:t>
            </a:r>
            <a:r>
              <a:rPr lang="en-US" b="0" i="0">
                <a:solidFill>
                  <a:srgbClr val="FF0000"/>
                </a:solidFill>
              </a:rPr>
              <a:t>Typesetting</a:t>
            </a:r>
          </a:p>
        </p:txBody>
      </p:sp>
      <p:sp>
        <p:nvSpPr>
          <p:cNvPr id="994311" name="Rectangle 7"/>
          <p:cNvSpPr>
            <a:spLocks noChangeArrowheads="1"/>
          </p:cNvSpPr>
          <p:nvPr/>
        </p:nvSpPr>
        <p:spPr bwMode="auto">
          <a:xfrm>
            <a:off x="731838" y="5465763"/>
            <a:ext cx="1063625" cy="396875"/>
          </a:xfrm>
          <a:prstGeom prst="rect">
            <a:avLst/>
          </a:prstGeom>
          <a:noFill/>
          <a:ln w="9525">
            <a:noFill/>
            <a:miter lim="800000"/>
            <a:headEnd/>
            <a:tailEnd/>
          </a:ln>
          <a:effectLst/>
        </p:spPr>
        <p:txBody>
          <a:bodyPr wrap="none">
            <a:spAutoFit/>
          </a:bodyPr>
          <a:lstStyle/>
          <a:p>
            <a:r>
              <a:rPr lang="en-US">
                <a:solidFill>
                  <a:srgbClr val="FF0000"/>
                </a:solidFill>
              </a:rPr>
              <a:t> </a:t>
            </a:r>
            <a:r>
              <a:rPr lang="en-US" b="0" i="0">
                <a:solidFill>
                  <a:srgbClr val="FF0000"/>
                </a:solidFill>
              </a:rPr>
              <a:t>Printing</a:t>
            </a:r>
          </a:p>
        </p:txBody>
      </p:sp>
      <p:sp>
        <p:nvSpPr>
          <p:cNvPr id="994312" name="Rectangle 8"/>
          <p:cNvSpPr>
            <a:spLocks noChangeArrowheads="1"/>
          </p:cNvSpPr>
          <p:nvPr/>
        </p:nvSpPr>
        <p:spPr bwMode="auto">
          <a:xfrm>
            <a:off x="1150938" y="5199063"/>
            <a:ext cx="1958975" cy="396875"/>
          </a:xfrm>
          <a:prstGeom prst="rect">
            <a:avLst/>
          </a:prstGeom>
          <a:noFill/>
          <a:ln w="9525">
            <a:noFill/>
            <a:miter lim="800000"/>
            <a:headEnd/>
            <a:tailEnd/>
          </a:ln>
          <a:effectLst/>
        </p:spPr>
        <p:txBody>
          <a:bodyPr wrap="none">
            <a:spAutoFit/>
          </a:bodyPr>
          <a:lstStyle/>
          <a:p>
            <a:r>
              <a:rPr lang="en-US">
                <a:solidFill>
                  <a:srgbClr val="FF0000"/>
                </a:solidFill>
              </a:rPr>
              <a:t> </a:t>
            </a:r>
            <a:r>
              <a:rPr lang="en-US" b="0" i="0">
                <a:solidFill>
                  <a:srgbClr val="FF0000"/>
                </a:solidFill>
              </a:rPr>
              <a:t>Print monograph</a:t>
            </a:r>
          </a:p>
        </p:txBody>
      </p:sp>
      <p:sp>
        <p:nvSpPr>
          <p:cNvPr id="994313" name="Rectangle 9"/>
          <p:cNvSpPr>
            <a:spLocks noChangeArrowheads="1"/>
          </p:cNvSpPr>
          <p:nvPr/>
        </p:nvSpPr>
        <p:spPr bwMode="auto">
          <a:xfrm>
            <a:off x="1570038" y="4881563"/>
            <a:ext cx="1717675" cy="396875"/>
          </a:xfrm>
          <a:prstGeom prst="rect">
            <a:avLst/>
          </a:prstGeom>
          <a:noFill/>
          <a:ln w="9525">
            <a:noFill/>
            <a:miter lim="800000"/>
            <a:headEnd/>
            <a:tailEnd/>
          </a:ln>
          <a:effectLst/>
        </p:spPr>
        <p:txBody>
          <a:bodyPr wrap="none">
            <a:spAutoFit/>
          </a:bodyPr>
          <a:lstStyle/>
          <a:p>
            <a:r>
              <a:rPr lang="en-US">
                <a:solidFill>
                  <a:srgbClr val="FF0000"/>
                </a:solidFill>
              </a:rPr>
              <a:t> </a:t>
            </a:r>
            <a:r>
              <a:rPr lang="en-US" b="0" i="0">
                <a:solidFill>
                  <a:srgbClr val="FF0000"/>
                </a:solidFill>
              </a:rPr>
              <a:t>Print directory</a:t>
            </a:r>
          </a:p>
        </p:txBody>
      </p:sp>
      <p:sp>
        <p:nvSpPr>
          <p:cNvPr id="994314" name="Rectangle 10"/>
          <p:cNvSpPr>
            <a:spLocks noChangeArrowheads="1"/>
          </p:cNvSpPr>
          <p:nvPr/>
        </p:nvSpPr>
        <p:spPr bwMode="auto">
          <a:xfrm>
            <a:off x="2293938" y="4246563"/>
            <a:ext cx="2492375" cy="396875"/>
          </a:xfrm>
          <a:prstGeom prst="rect">
            <a:avLst/>
          </a:prstGeom>
          <a:noFill/>
          <a:ln w="9525">
            <a:noFill/>
            <a:miter lim="800000"/>
            <a:headEnd/>
            <a:tailEnd/>
          </a:ln>
          <a:effectLst/>
        </p:spPr>
        <p:txBody>
          <a:bodyPr wrap="none">
            <a:spAutoFit/>
          </a:bodyPr>
          <a:lstStyle/>
          <a:p>
            <a:r>
              <a:rPr lang="en-US" b="0" i="0">
                <a:solidFill>
                  <a:srgbClr val="FF0000"/>
                </a:solidFill>
              </a:rPr>
              <a:t>Public domain reprints</a:t>
            </a:r>
          </a:p>
        </p:txBody>
      </p:sp>
      <p:sp>
        <p:nvSpPr>
          <p:cNvPr id="994315" name="Rectangle 11"/>
          <p:cNvSpPr>
            <a:spLocks noChangeArrowheads="1"/>
          </p:cNvSpPr>
          <p:nvPr/>
        </p:nvSpPr>
        <p:spPr bwMode="auto">
          <a:xfrm>
            <a:off x="2725738" y="3929063"/>
            <a:ext cx="3043237" cy="396875"/>
          </a:xfrm>
          <a:prstGeom prst="rect">
            <a:avLst/>
          </a:prstGeom>
          <a:noFill/>
          <a:ln w="9525">
            <a:noFill/>
            <a:miter lim="800000"/>
            <a:headEnd/>
            <a:tailEnd/>
          </a:ln>
          <a:effectLst/>
        </p:spPr>
        <p:txBody>
          <a:bodyPr wrap="none">
            <a:spAutoFit/>
          </a:bodyPr>
          <a:lstStyle/>
          <a:p>
            <a:r>
              <a:rPr lang="en-US" b="0" i="0">
                <a:solidFill>
                  <a:srgbClr val="FF0000"/>
                </a:solidFill>
              </a:rPr>
              <a:t>Simple, one database search</a:t>
            </a:r>
          </a:p>
        </p:txBody>
      </p:sp>
      <p:sp>
        <p:nvSpPr>
          <p:cNvPr id="994316" name="Rectangle 12"/>
          <p:cNvSpPr>
            <a:spLocks noChangeArrowheads="1"/>
          </p:cNvSpPr>
          <p:nvPr/>
        </p:nvSpPr>
        <p:spPr bwMode="auto">
          <a:xfrm>
            <a:off x="4452938" y="3111500"/>
            <a:ext cx="3352800" cy="396875"/>
          </a:xfrm>
          <a:prstGeom prst="rect">
            <a:avLst/>
          </a:prstGeom>
          <a:noFill/>
          <a:ln w="9525">
            <a:noFill/>
            <a:miter lim="800000"/>
            <a:headEnd/>
            <a:tailEnd/>
          </a:ln>
          <a:effectLst/>
        </p:spPr>
        <p:txBody>
          <a:bodyPr wrap="none">
            <a:spAutoFit/>
          </a:bodyPr>
          <a:lstStyle/>
          <a:p>
            <a:r>
              <a:rPr lang="en-US">
                <a:solidFill>
                  <a:schemeClr val="accent2"/>
                </a:solidFill>
              </a:rPr>
              <a:t> </a:t>
            </a:r>
            <a:r>
              <a:rPr lang="en-US" b="0" i="0">
                <a:solidFill>
                  <a:schemeClr val="accent2"/>
                </a:solidFill>
              </a:rPr>
              <a:t>Rare and unpublished material</a:t>
            </a:r>
          </a:p>
        </p:txBody>
      </p:sp>
      <p:sp>
        <p:nvSpPr>
          <p:cNvPr id="994317" name="Rectangle 13"/>
          <p:cNvSpPr>
            <a:spLocks noChangeArrowheads="1"/>
          </p:cNvSpPr>
          <p:nvPr/>
        </p:nvSpPr>
        <p:spPr bwMode="auto">
          <a:xfrm>
            <a:off x="5969000" y="2038350"/>
            <a:ext cx="987425" cy="396875"/>
          </a:xfrm>
          <a:prstGeom prst="rect">
            <a:avLst/>
          </a:prstGeom>
          <a:noFill/>
          <a:ln w="9525">
            <a:noFill/>
            <a:miter lim="800000"/>
            <a:headEnd/>
            <a:tailEnd/>
          </a:ln>
          <a:effectLst/>
        </p:spPr>
        <p:txBody>
          <a:bodyPr wrap="none">
            <a:spAutoFit/>
          </a:bodyPr>
          <a:lstStyle/>
          <a:p>
            <a:r>
              <a:rPr lang="en-US" b="0" i="0">
                <a:solidFill>
                  <a:schemeClr val="accent2"/>
                </a:solidFill>
              </a:rPr>
              <a:t>Linking</a:t>
            </a:r>
          </a:p>
        </p:txBody>
      </p:sp>
      <p:sp>
        <p:nvSpPr>
          <p:cNvPr id="994318" name="Rectangle 14"/>
          <p:cNvSpPr>
            <a:spLocks noChangeArrowheads="1"/>
          </p:cNvSpPr>
          <p:nvPr/>
        </p:nvSpPr>
        <p:spPr bwMode="auto">
          <a:xfrm>
            <a:off x="4051300" y="3379788"/>
            <a:ext cx="1184275" cy="396875"/>
          </a:xfrm>
          <a:prstGeom prst="rect">
            <a:avLst/>
          </a:prstGeom>
          <a:noFill/>
          <a:ln w="9525">
            <a:noFill/>
            <a:miter lim="800000"/>
            <a:headEnd/>
            <a:tailEnd/>
          </a:ln>
          <a:effectLst/>
        </p:spPr>
        <p:txBody>
          <a:bodyPr wrap="none">
            <a:spAutoFit/>
          </a:bodyPr>
          <a:lstStyle/>
          <a:p>
            <a:r>
              <a:rPr lang="en-US" b="0" i="0">
                <a:solidFill>
                  <a:schemeClr val="accent2"/>
                </a:solidFill>
              </a:rPr>
              <a:t>Licensing</a:t>
            </a:r>
          </a:p>
        </p:txBody>
      </p:sp>
      <p:sp>
        <p:nvSpPr>
          <p:cNvPr id="994319" name="Rectangle 15"/>
          <p:cNvSpPr>
            <a:spLocks noChangeArrowheads="1"/>
          </p:cNvSpPr>
          <p:nvPr/>
        </p:nvSpPr>
        <p:spPr bwMode="auto">
          <a:xfrm>
            <a:off x="4991100" y="2843213"/>
            <a:ext cx="1625600" cy="396875"/>
          </a:xfrm>
          <a:prstGeom prst="rect">
            <a:avLst/>
          </a:prstGeom>
          <a:noFill/>
          <a:ln w="9525">
            <a:noFill/>
            <a:miter lim="800000"/>
            <a:headEnd/>
            <a:tailEnd/>
          </a:ln>
          <a:effectLst/>
        </p:spPr>
        <p:txBody>
          <a:bodyPr wrap="none">
            <a:spAutoFit/>
          </a:bodyPr>
          <a:lstStyle/>
          <a:p>
            <a:r>
              <a:rPr lang="en-US" b="0" i="0" dirty="0">
                <a:solidFill>
                  <a:schemeClr val="accent2"/>
                </a:solidFill>
              </a:rPr>
              <a:t>Free materials</a:t>
            </a:r>
          </a:p>
        </p:txBody>
      </p:sp>
      <p:sp>
        <p:nvSpPr>
          <p:cNvPr id="994320" name="Rectangle 16"/>
          <p:cNvSpPr>
            <a:spLocks noChangeArrowheads="1"/>
          </p:cNvSpPr>
          <p:nvPr/>
        </p:nvSpPr>
        <p:spPr bwMode="auto">
          <a:xfrm>
            <a:off x="6159500" y="1770063"/>
            <a:ext cx="2078038" cy="396875"/>
          </a:xfrm>
          <a:prstGeom prst="rect">
            <a:avLst/>
          </a:prstGeom>
          <a:noFill/>
          <a:ln w="9525">
            <a:noFill/>
            <a:miter lim="800000"/>
            <a:headEnd/>
            <a:tailEnd/>
          </a:ln>
          <a:effectLst/>
        </p:spPr>
        <p:txBody>
          <a:bodyPr wrap="none">
            <a:spAutoFit/>
          </a:bodyPr>
          <a:lstStyle/>
          <a:p>
            <a:r>
              <a:rPr lang="en-US" b="0" i="0">
                <a:solidFill>
                  <a:schemeClr val="accent2"/>
                </a:solidFill>
              </a:rPr>
              <a:t>Semantic indexing</a:t>
            </a:r>
          </a:p>
        </p:txBody>
      </p:sp>
      <p:sp>
        <p:nvSpPr>
          <p:cNvPr id="994321" name="Rectangle 17"/>
          <p:cNvSpPr>
            <a:spLocks noChangeArrowheads="1"/>
          </p:cNvSpPr>
          <p:nvPr/>
        </p:nvSpPr>
        <p:spPr bwMode="auto">
          <a:xfrm>
            <a:off x="6416830" y="1216136"/>
            <a:ext cx="2119312" cy="396875"/>
          </a:xfrm>
          <a:prstGeom prst="rect">
            <a:avLst/>
          </a:prstGeom>
          <a:noFill/>
          <a:ln w="9525">
            <a:noFill/>
            <a:miter lim="800000"/>
            <a:headEnd/>
            <a:tailEnd/>
          </a:ln>
          <a:effectLst/>
        </p:spPr>
        <p:txBody>
          <a:bodyPr wrap="none">
            <a:spAutoFit/>
          </a:bodyPr>
          <a:lstStyle/>
          <a:p>
            <a:r>
              <a:rPr lang="en-US" b="0" i="0" dirty="0">
                <a:solidFill>
                  <a:schemeClr val="accent2"/>
                </a:solidFill>
              </a:rPr>
              <a:t>Process integration</a:t>
            </a:r>
          </a:p>
        </p:txBody>
      </p:sp>
      <p:sp>
        <p:nvSpPr>
          <p:cNvPr id="994322" name="Rectangle 18"/>
          <p:cNvSpPr>
            <a:spLocks noChangeArrowheads="1"/>
          </p:cNvSpPr>
          <p:nvPr/>
        </p:nvSpPr>
        <p:spPr bwMode="auto">
          <a:xfrm>
            <a:off x="3390900" y="3648075"/>
            <a:ext cx="4562475" cy="396875"/>
          </a:xfrm>
          <a:prstGeom prst="rect">
            <a:avLst/>
          </a:prstGeom>
          <a:noFill/>
          <a:ln w="9525">
            <a:noFill/>
            <a:miter lim="800000"/>
            <a:headEnd/>
            <a:tailEnd/>
          </a:ln>
          <a:effectLst/>
        </p:spPr>
        <p:txBody>
          <a:bodyPr>
            <a:spAutoFit/>
          </a:bodyPr>
          <a:lstStyle/>
          <a:p>
            <a:r>
              <a:rPr lang="en-US" b="0" i="0" dirty="0">
                <a:solidFill>
                  <a:schemeClr val="accent2"/>
                </a:solidFill>
              </a:rPr>
              <a:t>Unified search software</a:t>
            </a:r>
          </a:p>
        </p:txBody>
      </p:sp>
      <p:sp>
        <p:nvSpPr>
          <p:cNvPr id="994323" name="Line 19"/>
          <p:cNvSpPr>
            <a:spLocks noChangeShapeType="1"/>
          </p:cNvSpPr>
          <p:nvPr/>
        </p:nvSpPr>
        <p:spPr bwMode="auto">
          <a:xfrm>
            <a:off x="368300" y="6197600"/>
            <a:ext cx="80645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994324" name="Rectangle 20"/>
          <p:cNvSpPr>
            <a:spLocks noChangeArrowheads="1"/>
          </p:cNvSpPr>
          <p:nvPr/>
        </p:nvSpPr>
        <p:spPr bwMode="auto">
          <a:xfrm>
            <a:off x="6340802" y="1501775"/>
            <a:ext cx="1782763" cy="396875"/>
          </a:xfrm>
          <a:prstGeom prst="rect">
            <a:avLst/>
          </a:prstGeom>
          <a:noFill/>
          <a:ln w="9525">
            <a:noFill/>
            <a:miter lim="800000"/>
            <a:headEnd/>
            <a:tailEnd/>
          </a:ln>
          <a:effectLst/>
        </p:spPr>
        <p:txBody>
          <a:bodyPr wrap="none">
            <a:spAutoFit/>
          </a:bodyPr>
          <a:lstStyle/>
          <a:p>
            <a:r>
              <a:rPr lang="en-US" b="0" i="0" dirty="0">
                <a:solidFill>
                  <a:schemeClr val="accent2"/>
                </a:solidFill>
              </a:rPr>
              <a:t>Workflow tools</a:t>
            </a:r>
          </a:p>
        </p:txBody>
      </p:sp>
      <p:sp>
        <p:nvSpPr>
          <p:cNvPr id="994325" name="Rectangle 21"/>
          <p:cNvSpPr>
            <a:spLocks noChangeArrowheads="1"/>
          </p:cNvSpPr>
          <p:nvPr/>
        </p:nvSpPr>
        <p:spPr bwMode="auto">
          <a:xfrm>
            <a:off x="1887538" y="4538663"/>
            <a:ext cx="1600200" cy="396875"/>
          </a:xfrm>
          <a:prstGeom prst="rect">
            <a:avLst/>
          </a:prstGeom>
          <a:noFill/>
          <a:ln w="9525">
            <a:noFill/>
            <a:miter lim="800000"/>
            <a:headEnd/>
            <a:tailEnd/>
          </a:ln>
          <a:effectLst/>
        </p:spPr>
        <p:txBody>
          <a:bodyPr wrap="none">
            <a:spAutoFit/>
          </a:bodyPr>
          <a:lstStyle/>
          <a:p>
            <a:r>
              <a:rPr lang="en-US">
                <a:solidFill>
                  <a:srgbClr val="FF0000"/>
                </a:solidFill>
              </a:rPr>
              <a:t> </a:t>
            </a:r>
            <a:r>
              <a:rPr lang="en-US" b="0" i="0">
                <a:solidFill>
                  <a:srgbClr val="FF0000"/>
                </a:solidFill>
              </a:rPr>
              <a:t>Warehousing</a:t>
            </a:r>
          </a:p>
        </p:txBody>
      </p:sp>
      <p:sp>
        <p:nvSpPr>
          <p:cNvPr id="994326" name="Rectangle 22"/>
          <p:cNvSpPr>
            <a:spLocks noChangeArrowheads="1"/>
          </p:cNvSpPr>
          <p:nvPr/>
        </p:nvSpPr>
        <p:spPr bwMode="auto">
          <a:xfrm>
            <a:off x="5651500" y="2306638"/>
            <a:ext cx="2303463" cy="396875"/>
          </a:xfrm>
          <a:prstGeom prst="rect">
            <a:avLst/>
          </a:prstGeom>
          <a:noFill/>
          <a:ln w="9525">
            <a:noFill/>
            <a:miter lim="800000"/>
            <a:headEnd/>
            <a:tailEnd/>
          </a:ln>
          <a:effectLst/>
        </p:spPr>
        <p:txBody>
          <a:bodyPr wrap="none">
            <a:spAutoFit/>
          </a:bodyPr>
          <a:lstStyle/>
          <a:p>
            <a:r>
              <a:rPr lang="en-US" b="0" i="0">
                <a:solidFill>
                  <a:schemeClr val="accent2"/>
                </a:solidFill>
              </a:rPr>
              <a:t>Community building</a:t>
            </a:r>
          </a:p>
        </p:txBody>
      </p:sp>
      <p:sp>
        <p:nvSpPr>
          <p:cNvPr id="994327" name="Rectangle 23"/>
          <p:cNvSpPr>
            <a:spLocks noChangeArrowheads="1"/>
          </p:cNvSpPr>
          <p:nvPr/>
        </p:nvSpPr>
        <p:spPr bwMode="auto">
          <a:xfrm>
            <a:off x="5384800" y="2574925"/>
            <a:ext cx="2106613" cy="396875"/>
          </a:xfrm>
          <a:prstGeom prst="rect">
            <a:avLst/>
          </a:prstGeom>
          <a:noFill/>
          <a:ln w="9525">
            <a:noFill/>
            <a:miter lim="800000"/>
            <a:headEnd/>
            <a:tailEnd/>
          </a:ln>
          <a:effectLst/>
        </p:spPr>
        <p:txBody>
          <a:bodyPr wrap="none">
            <a:spAutoFit/>
          </a:bodyPr>
          <a:lstStyle/>
          <a:p>
            <a:r>
              <a:rPr lang="en-US" b="0" i="0">
                <a:solidFill>
                  <a:schemeClr val="accent2"/>
                </a:solidFill>
              </a:rPr>
              <a:t>Asset management</a:t>
            </a:r>
          </a:p>
        </p:txBody>
      </p:sp>
      <p:sp>
        <p:nvSpPr>
          <p:cNvPr id="994328" name="Text Box 24"/>
          <p:cNvSpPr txBox="1">
            <a:spLocks noChangeArrowheads="1"/>
          </p:cNvSpPr>
          <p:nvPr/>
        </p:nvSpPr>
        <p:spPr bwMode="auto">
          <a:xfrm>
            <a:off x="2320925" y="2008188"/>
            <a:ext cx="2491388" cy="461665"/>
          </a:xfrm>
          <a:prstGeom prst="rect">
            <a:avLst/>
          </a:prstGeom>
          <a:noFill/>
          <a:ln w="9525">
            <a:noFill/>
            <a:miter lim="800000"/>
            <a:headEnd/>
            <a:tailEnd/>
          </a:ln>
          <a:effectLst/>
        </p:spPr>
        <p:txBody>
          <a:bodyPr wrap="none">
            <a:spAutoFit/>
          </a:bodyPr>
          <a:lstStyle/>
          <a:p>
            <a:r>
              <a:rPr lang="en-US" dirty="0" smtClean="0"/>
              <a:t>Commissioning</a:t>
            </a:r>
            <a:endParaRPr lang="en-US" dirty="0"/>
          </a:p>
        </p:txBody>
      </p:sp>
      <p:sp>
        <p:nvSpPr>
          <p:cNvPr id="994329" name="Text Box 25"/>
          <p:cNvSpPr txBox="1">
            <a:spLocks noChangeArrowheads="1"/>
          </p:cNvSpPr>
          <p:nvPr/>
        </p:nvSpPr>
        <p:spPr bwMode="auto">
          <a:xfrm>
            <a:off x="720725" y="3214688"/>
            <a:ext cx="1414170" cy="461665"/>
          </a:xfrm>
          <a:prstGeom prst="rect">
            <a:avLst/>
          </a:prstGeom>
          <a:noFill/>
          <a:ln w="9525">
            <a:noFill/>
            <a:miter lim="800000"/>
            <a:headEnd/>
            <a:tailEnd/>
          </a:ln>
          <a:effectLst/>
        </p:spPr>
        <p:txBody>
          <a:bodyPr wrap="none">
            <a:spAutoFit/>
          </a:bodyPr>
          <a:lstStyle/>
          <a:p>
            <a:r>
              <a:rPr lang="en-US" dirty="0" smtClean="0"/>
              <a:t>Editorial</a:t>
            </a:r>
            <a:endParaRPr lang="en-US" dirty="0"/>
          </a:p>
        </p:txBody>
      </p:sp>
      <p:sp>
        <p:nvSpPr>
          <p:cNvPr id="994330" name="Text Box 26"/>
          <p:cNvSpPr txBox="1">
            <a:spLocks noChangeArrowheads="1"/>
          </p:cNvSpPr>
          <p:nvPr/>
        </p:nvSpPr>
        <p:spPr bwMode="auto">
          <a:xfrm>
            <a:off x="6397625" y="4624388"/>
            <a:ext cx="1226618" cy="461665"/>
          </a:xfrm>
          <a:prstGeom prst="rect">
            <a:avLst/>
          </a:prstGeom>
          <a:noFill/>
          <a:ln w="9525">
            <a:noFill/>
            <a:miter lim="800000"/>
            <a:headEnd/>
            <a:tailEnd/>
          </a:ln>
          <a:effectLst/>
        </p:spPr>
        <p:txBody>
          <a:bodyPr wrap="none">
            <a:spAutoFit/>
          </a:bodyPr>
          <a:lstStyle/>
          <a:p>
            <a:r>
              <a:rPr lang="en-US" dirty="0" smtClean="0"/>
              <a:t>Quality</a:t>
            </a:r>
            <a:endParaRPr lang="en-US" dirty="0"/>
          </a:p>
        </p:txBody>
      </p:sp>
      <p:sp>
        <p:nvSpPr>
          <p:cNvPr id="994331" name="Text Box 27"/>
          <p:cNvSpPr txBox="1">
            <a:spLocks noChangeArrowheads="1"/>
          </p:cNvSpPr>
          <p:nvPr/>
        </p:nvSpPr>
        <p:spPr bwMode="auto">
          <a:xfrm>
            <a:off x="3971925" y="4967288"/>
            <a:ext cx="1552028" cy="461665"/>
          </a:xfrm>
          <a:prstGeom prst="rect">
            <a:avLst/>
          </a:prstGeom>
          <a:noFill/>
          <a:ln w="9525">
            <a:noFill/>
            <a:miter lim="800000"/>
            <a:headEnd/>
            <a:tailEnd/>
          </a:ln>
          <a:effectLst/>
        </p:spPr>
        <p:txBody>
          <a:bodyPr wrap="none">
            <a:spAutoFit/>
          </a:bodyPr>
          <a:lstStyle/>
          <a:p>
            <a:r>
              <a:rPr lang="en-US" dirty="0" smtClean="0"/>
              <a:t>Selection</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371600" y="161925"/>
            <a:ext cx="7772400"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endParaRPr lang="en-US" sz="3100" b="0" i="0" dirty="0"/>
          </a:p>
        </p:txBody>
      </p:sp>
      <p:sp>
        <p:nvSpPr>
          <p:cNvPr id="6" name="Title 1"/>
          <p:cNvSpPr txBox="1">
            <a:spLocks/>
          </p:cNvSpPr>
          <p:nvPr/>
        </p:nvSpPr>
        <p:spPr bwMode="auto">
          <a:xfrm>
            <a:off x="469075" y="3152285"/>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What role does (open) linking have to play?</a:t>
            </a:r>
            <a:endParaRPr lang="en-US" sz="3100" b="0" i="0" dirty="0"/>
          </a:p>
        </p:txBody>
      </p:sp>
    </p:spTree>
    <p:extLst>
      <p:ext uri="{BB962C8B-B14F-4D97-AF65-F5344CB8AC3E}">
        <p14:creationId xmlns:p14="http://schemas.microsoft.com/office/powerpoint/2010/main" xmlns="" val="224665997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p:txBody>
          <a:bodyPr/>
          <a:lstStyle/>
          <a:p>
            <a:r>
              <a:rPr lang="en-US" sz="2800" dirty="0" smtClean="0"/>
              <a:t>It’s the next hurdle</a:t>
            </a:r>
            <a:endParaRPr lang="en-US" sz="2800" dirty="0"/>
          </a:p>
        </p:txBody>
      </p:sp>
      <p:pic>
        <p:nvPicPr>
          <p:cNvPr id="630787" name="Picture 11" descr="D:\DOCUME~1\shepardl\LOCALS~1\Temp\npo000139.tm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0868" y="1328593"/>
            <a:ext cx="8225620" cy="52484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cxnSp>
        <p:nvCxnSpPr>
          <p:cNvPr id="5" name="Straight Connector 4"/>
          <p:cNvCxnSpPr/>
          <p:nvPr/>
        </p:nvCxnSpPr>
        <p:spPr bwMode="auto">
          <a:xfrm flipH="1">
            <a:off x="5959352" y="1450428"/>
            <a:ext cx="78827" cy="4650827"/>
          </a:xfrm>
          <a:prstGeom prst="line">
            <a:avLst/>
          </a:prstGeom>
          <a:noFill/>
          <a:ln w="9525" cap="flat" cmpd="sng" algn="ctr">
            <a:solidFill>
              <a:schemeClr val="tx2">
                <a:lumMod val="85000"/>
              </a:schemeClr>
            </a:solidFill>
            <a:prstDash val="dash"/>
            <a:round/>
            <a:headEnd type="none" w="med" len="med"/>
            <a:tailEnd type="none" w="med" len="med"/>
          </a:ln>
          <a:effectLst/>
        </p:spPr>
      </p:cxnSp>
    </p:spTree>
    <p:extLst>
      <p:ext uri="{BB962C8B-B14F-4D97-AF65-F5344CB8AC3E}">
        <p14:creationId xmlns:p14="http://schemas.microsoft.com/office/powerpoint/2010/main" xmlns="" val="81844795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Line 2"/>
          <p:cNvSpPr>
            <a:spLocks noChangeShapeType="1"/>
          </p:cNvSpPr>
          <p:nvPr/>
        </p:nvSpPr>
        <p:spPr bwMode="auto">
          <a:xfrm flipV="1">
            <a:off x="2871788" y="1943100"/>
            <a:ext cx="3132137" cy="2355850"/>
          </a:xfrm>
          <a:prstGeom prst="line">
            <a:avLst/>
          </a:prstGeom>
          <a:noFill/>
          <a:ln w="9525">
            <a:solidFill>
              <a:schemeClr val="tx1"/>
            </a:solidFill>
            <a:round/>
            <a:headEnd/>
            <a:tailEnd/>
          </a:ln>
          <a:effectLst/>
        </p:spPr>
        <p:txBody>
          <a:bodyPr/>
          <a:lstStyle/>
          <a:p>
            <a:endParaRPr lang="en-US" b="0"/>
          </a:p>
        </p:txBody>
      </p:sp>
      <p:sp>
        <p:nvSpPr>
          <p:cNvPr id="1505283" name="Line 3"/>
          <p:cNvSpPr>
            <a:spLocks noChangeShapeType="1"/>
          </p:cNvSpPr>
          <p:nvPr/>
        </p:nvSpPr>
        <p:spPr bwMode="auto">
          <a:xfrm>
            <a:off x="1104900" y="2371725"/>
            <a:ext cx="7466013" cy="0"/>
          </a:xfrm>
          <a:prstGeom prst="line">
            <a:avLst/>
          </a:prstGeom>
          <a:noFill/>
          <a:ln w="9525">
            <a:solidFill>
              <a:schemeClr val="tx1"/>
            </a:solidFill>
            <a:round/>
            <a:headEnd/>
            <a:tailEnd/>
          </a:ln>
          <a:effectLst/>
        </p:spPr>
        <p:txBody>
          <a:bodyPr/>
          <a:lstStyle/>
          <a:p>
            <a:endParaRPr lang="en-US" b="0"/>
          </a:p>
        </p:txBody>
      </p:sp>
      <p:sp>
        <p:nvSpPr>
          <p:cNvPr id="1505284" name="Line 4"/>
          <p:cNvSpPr>
            <a:spLocks noChangeShapeType="1"/>
          </p:cNvSpPr>
          <p:nvPr/>
        </p:nvSpPr>
        <p:spPr bwMode="auto">
          <a:xfrm>
            <a:off x="1077913" y="3195638"/>
            <a:ext cx="7466012" cy="0"/>
          </a:xfrm>
          <a:prstGeom prst="line">
            <a:avLst/>
          </a:prstGeom>
          <a:noFill/>
          <a:ln w="9525">
            <a:solidFill>
              <a:schemeClr val="tx1"/>
            </a:solidFill>
            <a:round/>
            <a:headEnd/>
            <a:tailEnd/>
          </a:ln>
          <a:effectLst/>
        </p:spPr>
        <p:txBody>
          <a:bodyPr/>
          <a:lstStyle/>
          <a:p>
            <a:endParaRPr lang="en-US" b="0"/>
          </a:p>
        </p:txBody>
      </p:sp>
      <p:sp>
        <p:nvSpPr>
          <p:cNvPr id="1505285" name="Line 5"/>
          <p:cNvSpPr>
            <a:spLocks noChangeShapeType="1"/>
          </p:cNvSpPr>
          <p:nvPr/>
        </p:nvSpPr>
        <p:spPr bwMode="auto">
          <a:xfrm>
            <a:off x="825500" y="3895725"/>
            <a:ext cx="7466013" cy="0"/>
          </a:xfrm>
          <a:prstGeom prst="line">
            <a:avLst/>
          </a:prstGeom>
          <a:noFill/>
          <a:ln w="9525">
            <a:solidFill>
              <a:schemeClr val="tx1"/>
            </a:solidFill>
            <a:round/>
            <a:headEnd/>
            <a:tailEnd/>
          </a:ln>
          <a:effectLst/>
        </p:spPr>
        <p:txBody>
          <a:bodyPr/>
          <a:lstStyle/>
          <a:p>
            <a:endParaRPr lang="en-US" b="0"/>
          </a:p>
        </p:txBody>
      </p:sp>
      <p:sp>
        <p:nvSpPr>
          <p:cNvPr id="1505286" name="Line 6"/>
          <p:cNvSpPr>
            <a:spLocks noChangeShapeType="1"/>
          </p:cNvSpPr>
          <p:nvPr/>
        </p:nvSpPr>
        <p:spPr bwMode="auto">
          <a:xfrm flipV="1">
            <a:off x="1377950" y="1954213"/>
            <a:ext cx="3132138" cy="2355850"/>
          </a:xfrm>
          <a:prstGeom prst="line">
            <a:avLst/>
          </a:prstGeom>
          <a:noFill/>
          <a:ln w="9525">
            <a:solidFill>
              <a:schemeClr val="tx1"/>
            </a:solidFill>
            <a:round/>
            <a:headEnd/>
            <a:tailEnd/>
          </a:ln>
          <a:effectLst/>
        </p:spPr>
        <p:txBody>
          <a:bodyPr/>
          <a:lstStyle/>
          <a:p>
            <a:endParaRPr lang="en-US" b="0"/>
          </a:p>
        </p:txBody>
      </p:sp>
      <p:sp>
        <p:nvSpPr>
          <p:cNvPr id="1505287" name="Rectangle 7"/>
          <p:cNvSpPr>
            <a:spLocks noChangeArrowheads="1"/>
          </p:cNvSpPr>
          <p:nvPr/>
        </p:nvSpPr>
        <p:spPr bwMode="auto">
          <a:xfrm>
            <a:off x="381000" y="6172200"/>
            <a:ext cx="1905000" cy="457200"/>
          </a:xfrm>
          <a:prstGeom prst="rect">
            <a:avLst/>
          </a:prstGeom>
          <a:noFill/>
          <a:ln w="12700">
            <a:noFill/>
            <a:miter lim="800000"/>
            <a:headEnd/>
            <a:tailEnd/>
          </a:ln>
          <a:effectLst/>
        </p:spPr>
        <p:txBody>
          <a:bodyPr wrap="none" anchor="ctr"/>
          <a:lstStyle/>
          <a:p>
            <a:endParaRPr lang="en-US"/>
          </a:p>
        </p:txBody>
      </p:sp>
      <p:sp>
        <p:nvSpPr>
          <p:cNvPr id="1505288" name="Rectangle 8"/>
          <p:cNvSpPr>
            <a:spLocks noChangeArrowheads="1"/>
          </p:cNvSpPr>
          <p:nvPr/>
        </p:nvSpPr>
        <p:spPr bwMode="auto">
          <a:xfrm>
            <a:off x="3124200" y="6172200"/>
            <a:ext cx="2895600" cy="457200"/>
          </a:xfrm>
          <a:prstGeom prst="rect">
            <a:avLst/>
          </a:prstGeom>
          <a:noFill/>
          <a:ln w="12700">
            <a:noFill/>
            <a:miter lim="800000"/>
            <a:headEnd/>
            <a:tailEnd/>
          </a:ln>
          <a:effectLst/>
        </p:spPr>
        <p:txBody>
          <a:bodyPr wrap="none" anchor="ctr"/>
          <a:lstStyle/>
          <a:p>
            <a:endParaRPr lang="en-US"/>
          </a:p>
        </p:txBody>
      </p:sp>
      <p:sp>
        <p:nvSpPr>
          <p:cNvPr id="1505289" name="Rectangle 9"/>
          <p:cNvSpPr>
            <a:spLocks noGrp="1" noChangeArrowheads="1"/>
          </p:cNvSpPr>
          <p:nvPr>
            <p:ph type="title"/>
          </p:nvPr>
        </p:nvSpPr>
        <p:spPr>
          <a:xfrm>
            <a:off x="1538288" y="0"/>
            <a:ext cx="7772400" cy="1104900"/>
          </a:xfrm>
          <a:noFill/>
          <a:ln/>
        </p:spPr>
        <p:txBody>
          <a:bodyPr lIns="90488" tIns="44450" rIns="90488" bIns="44450" anchor="b"/>
          <a:lstStyle/>
          <a:p>
            <a:r>
              <a:rPr lang="en-US" dirty="0" smtClean="0"/>
              <a:t>It’s the nature of  the </a:t>
            </a:r>
            <a:r>
              <a:rPr lang="en-US" i="1" dirty="0" smtClean="0"/>
              <a:t>Web</a:t>
            </a:r>
            <a:endParaRPr lang="en-US" i="1" dirty="0"/>
          </a:p>
        </p:txBody>
      </p:sp>
      <p:sp>
        <p:nvSpPr>
          <p:cNvPr id="1505290" name="Oval 10"/>
          <p:cNvSpPr>
            <a:spLocks noChangeArrowheads="1"/>
          </p:cNvSpPr>
          <p:nvPr/>
        </p:nvSpPr>
        <p:spPr bwMode="auto">
          <a:xfrm>
            <a:off x="3333750" y="3824288"/>
            <a:ext cx="176213" cy="187325"/>
          </a:xfrm>
          <a:prstGeom prst="ellipse">
            <a:avLst/>
          </a:prstGeom>
          <a:solidFill>
            <a:schemeClr val="accent2"/>
          </a:solidFill>
          <a:ln w="9525">
            <a:solidFill>
              <a:schemeClr val="tx1"/>
            </a:solidFill>
            <a:round/>
            <a:headEnd/>
            <a:tailEnd/>
          </a:ln>
          <a:effectLst/>
        </p:spPr>
        <p:txBody>
          <a:bodyPr wrap="none" anchor="ctr"/>
          <a:lstStyle/>
          <a:p>
            <a:endParaRPr lang="en-US" b="0"/>
          </a:p>
        </p:txBody>
      </p:sp>
      <p:sp>
        <p:nvSpPr>
          <p:cNvPr id="1505291" name="Oval 11"/>
          <p:cNvSpPr>
            <a:spLocks noChangeArrowheads="1"/>
          </p:cNvSpPr>
          <p:nvPr/>
        </p:nvSpPr>
        <p:spPr bwMode="auto">
          <a:xfrm>
            <a:off x="4287838" y="3087688"/>
            <a:ext cx="176212" cy="187325"/>
          </a:xfrm>
          <a:prstGeom prst="ellipse">
            <a:avLst/>
          </a:prstGeom>
          <a:solidFill>
            <a:srgbClr val="040410"/>
          </a:solidFill>
          <a:ln w="9525">
            <a:solidFill>
              <a:schemeClr val="tx1"/>
            </a:solidFill>
            <a:round/>
            <a:headEnd/>
            <a:tailEnd/>
          </a:ln>
          <a:effectLst/>
        </p:spPr>
        <p:txBody>
          <a:bodyPr wrap="none" anchor="ctr"/>
          <a:lstStyle/>
          <a:p>
            <a:pPr algn="ctr"/>
            <a:endParaRPr lang="en-US" b="0">
              <a:solidFill>
                <a:srgbClr val="FF3300"/>
              </a:solidFill>
            </a:endParaRPr>
          </a:p>
        </p:txBody>
      </p:sp>
      <p:sp>
        <p:nvSpPr>
          <p:cNvPr id="1505292" name="Oval 12"/>
          <p:cNvSpPr>
            <a:spLocks noChangeArrowheads="1"/>
          </p:cNvSpPr>
          <p:nvPr/>
        </p:nvSpPr>
        <p:spPr bwMode="auto">
          <a:xfrm>
            <a:off x="5340350" y="2289175"/>
            <a:ext cx="176213" cy="187325"/>
          </a:xfrm>
          <a:prstGeom prst="ellipse">
            <a:avLst/>
          </a:prstGeom>
          <a:solidFill>
            <a:schemeClr val="accent2"/>
          </a:solidFill>
          <a:ln w="9525">
            <a:solidFill>
              <a:schemeClr val="tx1"/>
            </a:solidFill>
            <a:round/>
            <a:headEnd/>
            <a:tailEnd/>
          </a:ln>
          <a:effectLst/>
        </p:spPr>
        <p:txBody>
          <a:bodyPr wrap="none" anchor="ctr"/>
          <a:lstStyle/>
          <a:p>
            <a:endParaRPr lang="en-US" b="0"/>
          </a:p>
        </p:txBody>
      </p:sp>
      <p:sp>
        <p:nvSpPr>
          <p:cNvPr id="1505293" name="Line 13"/>
          <p:cNvSpPr>
            <a:spLocks noChangeShapeType="1"/>
          </p:cNvSpPr>
          <p:nvPr/>
        </p:nvSpPr>
        <p:spPr bwMode="auto">
          <a:xfrm flipV="1">
            <a:off x="4298950" y="1943100"/>
            <a:ext cx="3132138" cy="2355850"/>
          </a:xfrm>
          <a:prstGeom prst="line">
            <a:avLst/>
          </a:prstGeom>
          <a:noFill/>
          <a:ln w="9525">
            <a:solidFill>
              <a:schemeClr val="tx1"/>
            </a:solidFill>
            <a:round/>
            <a:headEnd/>
            <a:tailEnd/>
          </a:ln>
          <a:effectLst/>
        </p:spPr>
        <p:txBody>
          <a:bodyPr/>
          <a:lstStyle/>
          <a:p>
            <a:endParaRPr lang="en-US" b="0"/>
          </a:p>
        </p:txBody>
      </p:sp>
      <p:sp>
        <p:nvSpPr>
          <p:cNvPr id="1505294" name="Oval 14"/>
          <p:cNvSpPr>
            <a:spLocks noChangeArrowheads="1"/>
          </p:cNvSpPr>
          <p:nvPr/>
        </p:nvSpPr>
        <p:spPr bwMode="auto">
          <a:xfrm>
            <a:off x="4767263" y="3792538"/>
            <a:ext cx="176212" cy="187325"/>
          </a:xfrm>
          <a:prstGeom prst="ellipse">
            <a:avLst/>
          </a:prstGeom>
          <a:solidFill>
            <a:schemeClr val="accent2"/>
          </a:solidFill>
          <a:ln w="9525">
            <a:solidFill>
              <a:schemeClr val="tx1"/>
            </a:solidFill>
            <a:round/>
            <a:headEnd/>
            <a:tailEnd/>
          </a:ln>
          <a:effectLst/>
        </p:spPr>
        <p:txBody>
          <a:bodyPr wrap="none" anchor="ctr"/>
          <a:lstStyle/>
          <a:p>
            <a:endParaRPr lang="en-US" b="0"/>
          </a:p>
        </p:txBody>
      </p:sp>
      <p:sp>
        <p:nvSpPr>
          <p:cNvPr id="1505295" name="Oval 15"/>
          <p:cNvSpPr>
            <a:spLocks noChangeArrowheads="1"/>
          </p:cNvSpPr>
          <p:nvPr/>
        </p:nvSpPr>
        <p:spPr bwMode="auto">
          <a:xfrm>
            <a:off x="5694363" y="3117850"/>
            <a:ext cx="176212" cy="187325"/>
          </a:xfrm>
          <a:prstGeom prst="ellipse">
            <a:avLst/>
          </a:prstGeom>
          <a:solidFill>
            <a:schemeClr val="accent2"/>
          </a:solidFill>
          <a:ln w="9525">
            <a:solidFill>
              <a:schemeClr val="tx1"/>
            </a:solidFill>
            <a:round/>
            <a:headEnd/>
            <a:tailEnd/>
          </a:ln>
          <a:effectLst/>
        </p:spPr>
        <p:txBody>
          <a:bodyPr wrap="none" anchor="ctr"/>
          <a:lstStyle/>
          <a:p>
            <a:endParaRPr lang="en-US" b="0"/>
          </a:p>
        </p:txBody>
      </p:sp>
      <p:sp>
        <p:nvSpPr>
          <p:cNvPr id="1505296" name="Oval 16"/>
          <p:cNvSpPr>
            <a:spLocks noChangeArrowheads="1"/>
          </p:cNvSpPr>
          <p:nvPr/>
        </p:nvSpPr>
        <p:spPr bwMode="auto">
          <a:xfrm>
            <a:off x="1854200" y="3822700"/>
            <a:ext cx="176213" cy="187325"/>
          </a:xfrm>
          <a:prstGeom prst="ellipse">
            <a:avLst/>
          </a:prstGeom>
          <a:solidFill>
            <a:schemeClr val="accent2"/>
          </a:solidFill>
          <a:ln w="9525">
            <a:solidFill>
              <a:schemeClr val="tx1"/>
            </a:solidFill>
            <a:round/>
            <a:headEnd/>
            <a:tailEnd/>
          </a:ln>
          <a:effectLst/>
        </p:spPr>
        <p:txBody>
          <a:bodyPr wrap="none" anchor="ctr"/>
          <a:lstStyle/>
          <a:p>
            <a:endParaRPr lang="en-US" b="0"/>
          </a:p>
        </p:txBody>
      </p:sp>
      <p:sp>
        <p:nvSpPr>
          <p:cNvPr id="1505297" name="Oval 17"/>
          <p:cNvSpPr>
            <a:spLocks noChangeArrowheads="1"/>
          </p:cNvSpPr>
          <p:nvPr/>
        </p:nvSpPr>
        <p:spPr bwMode="auto">
          <a:xfrm>
            <a:off x="2771775" y="3098800"/>
            <a:ext cx="176213" cy="187325"/>
          </a:xfrm>
          <a:prstGeom prst="ellipse">
            <a:avLst/>
          </a:prstGeom>
          <a:solidFill>
            <a:schemeClr val="accent2"/>
          </a:solidFill>
          <a:ln w="9525">
            <a:solidFill>
              <a:schemeClr val="tx1"/>
            </a:solidFill>
            <a:round/>
            <a:headEnd/>
            <a:tailEnd/>
          </a:ln>
          <a:effectLst/>
        </p:spPr>
        <p:txBody>
          <a:bodyPr wrap="none" anchor="ctr"/>
          <a:lstStyle/>
          <a:p>
            <a:endParaRPr lang="en-US" b="0"/>
          </a:p>
        </p:txBody>
      </p:sp>
      <p:sp>
        <p:nvSpPr>
          <p:cNvPr id="1505298" name="Oval 18"/>
          <p:cNvSpPr>
            <a:spLocks noChangeArrowheads="1"/>
          </p:cNvSpPr>
          <p:nvPr/>
        </p:nvSpPr>
        <p:spPr bwMode="auto">
          <a:xfrm>
            <a:off x="3938588" y="2249488"/>
            <a:ext cx="176212" cy="187325"/>
          </a:xfrm>
          <a:prstGeom prst="ellipse">
            <a:avLst/>
          </a:prstGeom>
          <a:solidFill>
            <a:schemeClr val="accent2"/>
          </a:solidFill>
          <a:ln w="9525">
            <a:solidFill>
              <a:schemeClr val="tx1"/>
            </a:solidFill>
            <a:round/>
            <a:headEnd/>
            <a:tailEnd/>
          </a:ln>
          <a:effectLst/>
        </p:spPr>
        <p:txBody>
          <a:bodyPr wrap="none" anchor="ctr"/>
          <a:lstStyle/>
          <a:p>
            <a:endParaRPr lang="en-US" b="0"/>
          </a:p>
        </p:txBody>
      </p:sp>
      <p:sp>
        <p:nvSpPr>
          <p:cNvPr id="1505299" name="Oval 19"/>
          <p:cNvSpPr>
            <a:spLocks noChangeArrowheads="1"/>
          </p:cNvSpPr>
          <p:nvPr/>
        </p:nvSpPr>
        <p:spPr bwMode="auto">
          <a:xfrm>
            <a:off x="6762750" y="2255838"/>
            <a:ext cx="176213" cy="187325"/>
          </a:xfrm>
          <a:prstGeom prst="ellipse">
            <a:avLst/>
          </a:prstGeom>
          <a:solidFill>
            <a:schemeClr val="accent2"/>
          </a:solidFill>
          <a:ln w="9525">
            <a:solidFill>
              <a:schemeClr val="tx1"/>
            </a:solidFill>
            <a:round/>
            <a:headEnd/>
            <a:tailEnd/>
          </a:ln>
          <a:effectLst/>
        </p:spPr>
        <p:txBody>
          <a:bodyPr wrap="none" anchor="ctr"/>
          <a:lstStyle/>
          <a:p>
            <a:endParaRPr lang="en-US" b="0"/>
          </a:p>
        </p:txBody>
      </p:sp>
      <p:sp>
        <p:nvSpPr>
          <p:cNvPr id="1505300" name="Text Box 20"/>
          <p:cNvSpPr txBox="1">
            <a:spLocks noChangeArrowheads="1"/>
          </p:cNvSpPr>
          <p:nvPr/>
        </p:nvSpPr>
        <p:spPr bwMode="auto">
          <a:xfrm>
            <a:off x="898525" y="4772025"/>
            <a:ext cx="6518964" cy="1569660"/>
          </a:xfrm>
          <a:prstGeom prst="rect">
            <a:avLst/>
          </a:prstGeom>
          <a:noFill/>
          <a:ln w="9525">
            <a:noFill/>
            <a:miter lim="800000"/>
            <a:headEnd/>
            <a:tailEnd/>
          </a:ln>
          <a:effectLst/>
        </p:spPr>
        <p:txBody>
          <a:bodyPr wrap="none">
            <a:spAutoFit/>
          </a:bodyPr>
          <a:lstStyle/>
          <a:p>
            <a:pPr>
              <a:buFontTx/>
              <a:buChar char="•"/>
            </a:pPr>
            <a:r>
              <a:rPr lang="en-US" sz="2400" b="0" i="0"/>
              <a:t> Atomic</a:t>
            </a:r>
          </a:p>
          <a:p>
            <a:pPr>
              <a:buFontTx/>
              <a:buChar char="•"/>
            </a:pPr>
            <a:r>
              <a:rPr lang="en-US" sz="2400" b="0" i="0"/>
              <a:t> Interconnected </a:t>
            </a:r>
          </a:p>
          <a:p>
            <a:pPr>
              <a:buFontTx/>
              <a:buChar char="•"/>
            </a:pPr>
            <a:r>
              <a:rPr lang="en-US" sz="2400" b="0" i="0"/>
              <a:t> Interdependent</a:t>
            </a:r>
          </a:p>
          <a:p>
            <a:pPr>
              <a:buFontTx/>
              <a:buChar char="•"/>
            </a:pPr>
            <a:r>
              <a:rPr lang="en-US" sz="2400" b="0" i="0"/>
              <a:t> Value of the Connection = Value of the object</a:t>
            </a:r>
          </a:p>
        </p:txBody>
      </p:sp>
      <p:sp>
        <p:nvSpPr>
          <p:cNvPr id="1505301" name="Text Box 21"/>
          <p:cNvSpPr txBox="1">
            <a:spLocks noChangeArrowheads="1"/>
          </p:cNvSpPr>
          <p:nvPr/>
        </p:nvSpPr>
        <p:spPr bwMode="auto">
          <a:xfrm>
            <a:off x="4681538" y="4725988"/>
            <a:ext cx="4059125" cy="1200329"/>
          </a:xfrm>
          <a:prstGeom prst="rect">
            <a:avLst/>
          </a:prstGeom>
          <a:noFill/>
          <a:ln w="9525">
            <a:noFill/>
            <a:miter lim="800000"/>
            <a:headEnd/>
            <a:tailEnd/>
          </a:ln>
          <a:effectLst/>
        </p:spPr>
        <p:txBody>
          <a:bodyPr wrap="none">
            <a:spAutoFit/>
          </a:bodyPr>
          <a:lstStyle/>
          <a:p>
            <a:pPr>
              <a:buFontTx/>
              <a:buChar char="•"/>
            </a:pPr>
            <a:r>
              <a:rPr lang="en-US" sz="2400" b="0" i="0"/>
              <a:t> Pliable</a:t>
            </a:r>
          </a:p>
          <a:p>
            <a:pPr>
              <a:buFontTx/>
              <a:buChar char="•"/>
            </a:pPr>
            <a:r>
              <a:rPr lang="en-US" sz="2400" b="0" i="0"/>
              <a:t> Constantly evolving</a:t>
            </a:r>
          </a:p>
          <a:p>
            <a:pPr>
              <a:buFontTx/>
              <a:buChar char="•"/>
            </a:pPr>
            <a:r>
              <a:rPr lang="en-US" sz="2400" b="0" i="0"/>
              <a:t> Practically unlimited in size</a:t>
            </a:r>
          </a:p>
        </p:txBody>
      </p:sp>
      <p:sp>
        <p:nvSpPr>
          <p:cNvPr id="1505302" name="Text Box 22"/>
          <p:cNvSpPr txBox="1">
            <a:spLocks noChangeArrowheads="1"/>
          </p:cNvSpPr>
          <p:nvPr/>
        </p:nvSpPr>
        <p:spPr bwMode="auto">
          <a:xfrm>
            <a:off x="3740150" y="2438400"/>
            <a:ext cx="542136" cy="276999"/>
          </a:xfrm>
          <a:prstGeom prst="rect">
            <a:avLst/>
          </a:prstGeom>
          <a:noFill/>
          <a:ln w="9525">
            <a:noFill/>
            <a:miter lim="800000"/>
            <a:headEnd/>
            <a:tailEnd/>
          </a:ln>
          <a:effectLst/>
        </p:spPr>
        <p:txBody>
          <a:bodyPr wrap="none">
            <a:spAutoFit/>
          </a:bodyPr>
          <a:lstStyle/>
          <a:p>
            <a:r>
              <a:rPr lang="en-US" sz="1200" b="0" dirty="0" smtClean="0"/>
              <a:t>Page</a:t>
            </a:r>
            <a:endParaRPr lang="en-US" sz="1200" b="0" dirty="0"/>
          </a:p>
        </p:txBody>
      </p:sp>
      <p:sp>
        <p:nvSpPr>
          <p:cNvPr id="1505303" name="Text Box 23"/>
          <p:cNvSpPr txBox="1">
            <a:spLocks noChangeArrowheads="1"/>
          </p:cNvSpPr>
          <p:nvPr/>
        </p:nvSpPr>
        <p:spPr bwMode="auto">
          <a:xfrm>
            <a:off x="2901950" y="3200400"/>
            <a:ext cx="542136" cy="276999"/>
          </a:xfrm>
          <a:prstGeom prst="rect">
            <a:avLst/>
          </a:prstGeom>
          <a:noFill/>
          <a:ln w="9525">
            <a:noFill/>
            <a:miter lim="800000"/>
            <a:headEnd/>
            <a:tailEnd/>
          </a:ln>
          <a:effectLst/>
        </p:spPr>
        <p:txBody>
          <a:bodyPr wrap="none">
            <a:spAutoFit/>
          </a:bodyPr>
          <a:lstStyle/>
          <a:p>
            <a:r>
              <a:rPr lang="en-US" sz="1200" b="0" dirty="0" smtClean="0"/>
              <a:t>Page</a:t>
            </a:r>
            <a:endParaRPr lang="en-US" sz="1200" b="0" dirty="0"/>
          </a:p>
        </p:txBody>
      </p:sp>
      <p:sp>
        <p:nvSpPr>
          <p:cNvPr id="1505304" name="Text Box 24"/>
          <p:cNvSpPr txBox="1">
            <a:spLocks noChangeArrowheads="1"/>
          </p:cNvSpPr>
          <p:nvPr/>
        </p:nvSpPr>
        <p:spPr bwMode="auto">
          <a:xfrm>
            <a:off x="2063750" y="3962400"/>
            <a:ext cx="542136" cy="276999"/>
          </a:xfrm>
          <a:prstGeom prst="rect">
            <a:avLst/>
          </a:prstGeom>
          <a:noFill/>
          <a:ln w="9525">
            <a:noFill/>
            <a:miter lim="800000"/>
            <a:headEnd/>
            <a:tailEnd/>
          </a:ln>
          <a:effectLst/>
        </p:spPr>
        <p:txBody>
          <a:bodyPr wrap="none">
            <a:spAutoFit/>
          </a:bodyPr>
          <a:lstStyle/>
          <a:p>
            <a:r>
              <a:rPr lang="en-US" sz="1200" b="0" dirty="0" smtClean="0"/>
              <a:t>Page</a:t>
            </a:r>
            <a:endParaRPr lang="en-US" sz="1200" b="0" dirty="0"/>
          </a:p>
        </p:txBody>
      </p:sp>
      <p:sp>
        <p:nvSpPr>
          <p:cNvPr id="1505305" name="Text Box 25"/>
          <p:cNvSpPr txBox="1">
            <a:spLocks noChangeArrowheads="1"/>
          </p:cNvSpPr>
          <p:nvPr/>
        </p:nvSpPr>
        <p:spPr bwMode="auto">
          <a:xfrm>
            <a:off x="5378450" y="2413000"/>
            <a:ext cx="542136" cy="276999"/>
          </a:xfrm>
          <a:prstGeom prst="rect">
            <a:avLst/>
          </a:prstGeom>
          <a:noFill/>
          <a:ln w="9525">
            <a:noFill/>
            <a:miter lim="800000"/>
            <a:headEnd/>
            <a:tailEnd/>
          </a:ln>
          <a:effectLst/>
        </p:spPr>
        <p:txBody>
          <a:bodyPr wrap="none">
            <a:spAutoFit/>
          </a:bodyPr>
          <a:lstStyle/>
          <a:p>
            <a:r>
              <a:rPr lang="en-US" sz="1200" b="0" dirty="0" smtClean="0"/>
              <a:t>Page</a:t>
            </a:r>
            <a:endParaRPr lang="en-US" sz="1200" b="0" dirty="0"/>
          </a:p>
        </p:txBody>
      </p:sp>
      <p:sp>
        <p:nvSpPr>
          <p:cNvPr id="1505306" name="Text Box 26"/>
          <p:cNvSpPr txBox="1">
            <a:spLocks noChangeArrowheads="1"/>
          </p:cNvSpPr>
          <p:nvPr/>
        </p:nvSpPr>
        <p:spPr bwMode="auto">
          <a:xfrm>
            <a:off x="4273550" y="3238500"/>
            <a:ext cx="585417" cy="276999"/>
          </a:xfrm>
          <a:prstGeom prst="rect">
            <a:avLst/>
          </a:prstGeom>
          <a:noFill/>
          <a:ln w="9525">
            <a:noFill/>
            <a:miter lim="800000"/>
            <a:headEnd/>
            <a:tailEnd/>
          </a:ln>
          <a:effectLst/>
        </p:spPr>
        <p:txBody>
          <a:bodyPr wrap="none">
            <a:spAutoFit/>
          </a:bodyPr>
          <a:lstStyle/>
          <a:p>
            <a:r>
              <a:rPr lang="en-US" sz="1200" b="0" dirty="0"/>
              <a:t> </a:t>
            </a:r>
            <a:r>
              <a:rPr lang="en-US" sz="1200" b="0" dirty="0" smtClean="0"/>
              <a:t>Page</a:t>
            </a:r>
            <a:endParaRPr lang="en-US" sz="1200" b="0" dirty="0"/>
          </a:p>
        </p:txBody>
      </p:sp>
      <p:sp>
        <p:nvSpPr>
          <p:cNvPr id="1505307" name="Text Box 27"/>
          <p:cNvSpPr txBox="1">
            <a:spLocks noChangeArrowheads="1"/>
          </p:cNvSpPr>
          <p:nvPr/>
        </p:nvSpPr>
        <p:spPr bwMode="auto">
          <a:xfrm>
            <a:off x="3244850" y="3987800"/>
            <a:ext cx="542136" cy="276999"/>
          </a:xfrm>
          <a:prstGeom prst="rect">
            <a:avLst/>
          </a:prstGeom>
          <a:noFill/>
          <a:ln w="9525">
            <a:noFill/>
            <a:miter lim="800000"/>
            <a:headEnd/>
            <a:tailEnd/>
          </a:ln>
          <a:effectLst/>
        </p:spPr>
        <p:txBody>
          <a:bodyPr wrap="none">
            <a:spAutoFit/>
          </a:bodyPr>
          <a:lstStyle/>
          <a:p>
            <a:r>
              <a:rPr lang="en-US" sz="1200" b="0" dirty="0" smtClean="0"/>
              <a:t>Page</a:t>
            </a:r>
            <a:endParaRPr lang="en-US" sz="1200" b="0" dirty="0"/>
          </a:p>
        </p:txBody>
      </p:sp>
      <p:sp>
        <p:nvSpPr>
          <p:cNvPr id="1505308" name="Text Box 28"/>
          <p:cNvSpPr txBox="1">
            <a:spLocks noChangeArrowheads="1"/>
          </p:cNvSpPr>
          <p:nvPr/>
        </p:nvSpPr>
        <p:spPr bwMode="auto">
          <a:xfrm>
            <a:off x="6813550" y="2362200"/>
            <a:ext cx="542136" cy="276999"/>
          </a:xfrm>
          <a:prstGeom prst="rect">
            <a:avLst/>
          </a:prstGeom>
          <a:noFill/>
          <a:ln w="9525">
            <a:noFill/>
            <a:miter lim="800000"/>
            <a:headEnd/>
            <a:tailEnd/>
          </a:ln>
          <a:effectLst/>
        </p:spPr>
        <p:txBody>
          <a:bodyPr wrap="none">
            <a:spAutoFit/>
          </a:bodyPr>
          <a:lstStyle/>
          <a:p>
            <a:r>
              <a:rPr lang="en-US" sz="1200" b="0" dirty="0" smtClean="0"/>
              <a:t>Page</a:t>
            </a:r>
            <a:endParaRPr lang="en-US" sz="1200" b="0" dirty="0"/>
          </a:p>
        </p:txBody>
      </p:sp>
      <p:sp>
        <p:nvSpPr>
          <p:cNvPr id="1505309" name="Text Box 29"/>
          <p:cNvSpPr txBox="1">
            <a:spLocks noChangeArrowheads="1"/>
          </p:cNvSpPr>
          <p:nvPr/>
        </p:nvSpPr>
        <p:spPr bwMode="auto">
          <a:xfrm>
            <a:off x="5810250" y="3187700"/>
            <a:ext cx="542136" cy="276999"/>
          </a:xfrm>
          <a:prstGeom prst="rect">
            <a:avLst/>
          </a:prstGeom>
          <a:noFill/>
          <a:ln w="9525">
            <a:noFill/>
            <a:miter lim="800000"/>
            <a:headEnd/>
            <a:tailEnd/>
          </a:ln>
          <a:effectLst/>
        </p:spPr>
        <p:txBody>
          <a:bodyPr wrap="none">
            <a:spAutoFit/>
          </a:bodyPr>
          <a:lstStyle/>
          <a:p>
            <a:r>
              <a:rPr lang="en-US" sz="1200" b="0" dirty="0" smtClean="0"/>
              <a:t>Page</a:t>
            </a:r>
            <a:endParaRPr lang="en-US" sz="1200" b="0" dirty="0"/>
          </a:p>
        </p:txBody>
      </p:sp>
      <p:sp>
        <p:nvSpPr>
          <p:cNvPr id="1505310" name="Text Box 30"/>
          <p:cNvSpPr txBox="1">
            <a:spLocks noChangeArrowheads="1"/>
          </p:cNvSpPr>
          <p:nvPr/>
        </p:nvSpPr>
        <p:spPr bwMode="auto">
          <a:xfrm>
            <a:off x="4832350" y="3987800"/>
            <a:ext cx="542136" cy="276999"/>
          </a:xfrm>
          <a:prstGeom prst="rect">
            <a:avLst/>
          </a:prstGeom>
          <a:noFill/>
          <a:ln w="9525">
            <a:noFill/>
            <a:miter lim="800000"/>
            <a:headEnd/>
            <a:tailEnd/>
          </a:ln>
          <a:effectLst/>
        </p:spPr>
        <p:txBody>
          <a:bodyPr wrap="none">
            <a:spAutoFit/>
          </a:bodyPr>
          <a:lstStyle/>
          <a:p>
            <a:r>
              <a:rPr lang="en-US" sz="1200" b="0" dirty="0" smtClean="0"/>
              <a:t>Page</a:t>
            </a:r>
            <a:endParaRPr lang="en-US" sz="1200" b="0" dirty="0"/>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42" name="Rectangle 2"/>
          <p:cNvSpPr>
            <a:spLocks noChangeArrowheads="1"/>
          </p:cNvSpPr>
          <p:nvPr/>
        </p:nvSpPr>
        <p:spPr bwMode="auto">
          <a:xfrm>
            <a:off x="362609" y="1158819"/>
            <a:ext cx="8305800" cy="4076700"/>
          </a:xfrm>
          <a:prstGeom prst="rect">
            <a:avLst/>
          </a:prstGeom>
          <a:noFill/>
          <a:ln w="9525">
            <a:noFill/>
            <a:miter lim="800000"/>
            <a:headEnd/>
            <a:tailEnd/>
          </a:ln>
          <a:effectLst/>
        </p:spPr>
        <p:txBody>
          <a:bodyPr/>
          <a:lstStyle/>
          <a:p>
            <a:pPr marL="457200" indent="-457200">
              <a:spcBef>
                <a:spcPct val="20000"/>
              </a:spcBef>
              <a:buFontTx/>
              <a:buChar char="•"/>
            </a:pPr>
            <a:r>
              <a:rPr lang="en-US" sz="2400" b="0" i="0" dirty="0" smtClean="0">
                <a:cs typeface="Times New Roman" pitchFamily="18" charset="0"/>
              </a:rPr>
              <a:t>Speeds research and learning</a:t>
            </a:r>
          </a:p>
          <a:p>
            <a:pPr marL="914400" lvl="1" indent="-457200">
              <a:spcBef>
                <a:spcPct val="20000"/>
              </a:spcBef>
              <a:buFontTx/>
              <a:buChar char="•"/>
            </a:pPr>
            <a:r>
              <a:rPr lang="en-US" sz="2000" b="0" i="0" dirty="0" smtClean="0">
                <a:cs typeface="Times New Roman" pitchFamily="18" charset="0"/>
              </a:rPr>
              <a:t>Fewer interfaces to learn and navigate</a:t>
            </a:r>
          </a:p>
          <a:p>
            <a:pPr marL="914400" lvl="1" indent="-457200">
              <a:spcBef>
                <a:spcPct val="20000"/>
              </a:spcBef>
              <a:buFontTx/>
              <a:buChar char="•"/>
            </a:pPr>
            <a:r>
              <a:rPr lang="en-US" sz="2000" b="0" i="0" dirty="0" smtClean="0">
                <a:cs typeface="Times New Roman" pitchFamily="18" charset="0"/>
              </a:rPr>
              <a:t>Reduces duplication</a:t>
            </a:r>
          </a:p>
          <a:p>
            <a:pPr marL="914400" lvl="1" indent="-457200">
              <a:spcBef>
                <a:spcPct val="20000"/>
              </a:spcBef>
              <a:buFontTx/>
              <a:buChar char="•"/>
            </a:pPr>
            <a:r>
              <a:rPr lang="en-US" sz="2000" b="0" i="0" dirty="0" smtClean="0">
                <a:cs typeface="Times New Roman" pitchFamily="18" charset="0"/>
              </a:rPr>
              <a:t>Increases comprehensiveness</a:t>
            </a:r>
          </a:p>
          <a:p>
            <a:pPr marL="914400" lvl="1" indent="-457200">
              <a:spcBef>
                <a:spcPct val="20000"/>
              </a:spcBef>
              <a:buFontTx/>
              <a:buChar char="•"/>
            </a:pPr>
            <a:r>
              <a:rPr lang="en-US" sz="2000" b="0" i="0" dirty="0" smtClean="0">
                <a:cs typeface="Times New Roman" pitchFamily="18" charset="0"/>
              </a:rPr>
              <a:t>Allow unified annotation and </a:t>
            </a:r>
          </a:p>
          <a:p>
            <a:pPr marL="457200" indent="-457200">
              <a:spcBef>
                <a:spcPct val="20000"/>
              </a:spcBef>
              <a:buFontTx/>
              <a:buChar char="•"/>
            </a:pPr>
            <a:r>
              <a:rPr lang="en-US" b="0" i="0" dirty="0" smtClean="0">
                <a:cs typeface="Times New Roman" pitchFamily="18" charset="0"/>
              </a:rPr>
              <a:t>Lowers costs</a:t>
            </a:r>
          </a:p>
          <a:p>
            <a:pPr marL="914400" lvl="1" indent="-457200">
              <a:spcBef>
                <a:spcPct val="20000"/>
              </a:spcBef>
              <a:buFontTx/>
              <a:buChar char="•"/>
            </a:pPr>
            <a:r>
              <a:rPr lang="en-US" sz="2000" b="0" i="0" dirty="0" smtClean="0">
                <a:cs typeface="Times New Roman" pitchFamily="18" charset="0"/>
              </a:rPr>
              <a:t>Libraries don’t purchase same content twice</a:t>
            </a:r>
          </a:p>
          <a:p>
            <a:pPr marL="914400" lvl="1" indent="-457200">
              <a:spcBef>
                <a:spcPct val="20000"/>
              </a:spcBef>
              <a:buFontTx/>
              <a:buChar char="•"/>
            </a:pPr>
            <a:r>
              <a:rPr lang="en-US" sz="2000" b="0" i="0" dirty="0" smtClean="0">
                <a:cs typeface="Times New Roman" pitchFamily="18" charset="0"/>
              </a:rPr>
              <a:t>Publishers don’t need to license and re-sell ubiquitous content</a:t>
            </a:r>
          </a:p>
          <a:p>
            <a:pPr marL="914400" lvl="1" indent="-457200">
              <a:spcBef>
                <a:spcPct val="20000"/>
              </a:spcBef>
              <a:buFontTx/>
              <a:buChar char="•"/>
            </a:pPr>
            <a:r>
              <a:rPr lang="en-US" sz="2000" b="0" i="0" dirty="0" smtClean="0">
                <a:cs typeface="Times New Roman" pitchFamily="18" charset="0"/>
              </a:rPr>
              <a:t>Obviates need for updates</a:t>
            </a:r>
          </a:p>
          <a:p>
            <a:pPr marL="457200" indent="-457200">
              <a:spcBef>
                <a:spcPct val="20000"/>
              </a:spcBef>
              <a:buFontTx/>
              <a:buChar char="•"/>
            </a:pPr>
            <a:r>
              <a:rPr lang="en-US" b="0" i="0" dirty="0" smtClean="0">
                <a:cs typeface="Times New Roman" pitchFamily="18" charset="0"/>
              </a:rPr>
              <a:t>Maximizes usage</a:t>
            </a:r>
          </a:p>
          <a:p>
            <a:pPr marL="914400" lvl="1" indent="-457200">
              <a:spcBef>
                <a:spcPct val="20000"/>
              </a:spcBef>
              <a:buFontTx/>
              <a:buChar char="•"/>
            </a:pPr>
            <a:r>
              <a:rPr lang="en-US" sz="2000" b="0" i="0" dirty="0" smtClean="0">
                <a:cs typeface="Times New Roman" pitchFamily="18" charset="0"/>
              </a:rPr>
              <a:t>Content can be part of every search</a:t>
            </a:r>
          </a:p>
          <a:p>
            <a:pPr marL="457200" indent="-457200">
              <a:spcBef>
                <a:spcPct val="20000"/>
              </a:spcBef>
              <a:buFontTx/>
              <a:buChar char="•"/>
            </a:pPr>
            <a:r>
              <a:rPr lang="en-US" b="0" i="0" dirty="0" smtClean="0">
                <a:cs typeface="Times New Roman" pitchFamily="18" charset="0"/>
              </a:rPr>
              <a:t>Increases functionality</a:t>
            </a:r>
          </a:p>
          <a:p>
            <a:pPr marL="914400" lvl="1" indent="-457200">
              <a:spcBef>
                <a:spcPct val="20000"/>
              </a:spcBef>
              <a:buFontTx/>
              <a:buChar char="•"/>
            </a:pPr>
            <a:r>
              <a:rPr lang="en-US" sz="2000" b="0" i="0" dirty="0" smtClean="0">
                <a:cs typeface="Times New Roman" pitchFamily="18" charset="0"/>
              </a:rPr>
              <a:t>Allows machine manipulation of data</a:t>
            </a:r>
          </a:p>
          <a:p>
            <a:pPr marL="914400" lvl="1" indent="-457200">
              <a:spcBef>
                <a:spcPct val="20000"/>
              </a:spcBef>
              <a:buFontTx/>
              <a:buChar char="•"/>
            </a:pPr>
            <a:r>
              <a:rPr lang="en-US" sz="2000" b="0" i="0" dirty="0" smtClean="0">
                <a:cs typeface="Times New Roman" pitchFamily="18" charset="0"/>
              </a:rPr>
              <a:t>Linkages not just between content but between apps</a:t>
            </a:r>
          </a:p>
          <a:p>
            <a:pPr marL="914400" lvl="1" indent="-457200">
              <a:spcBef>
                <a:spcPct val="20000"/>
              </a:spcBef>
              <a:buFontTx/>
              <a:buChar char="•"/>
            </a:pPr>
            <a:endParaRPr lang="en-US" sz="2000" b="0" i="0" dirty="0" smtClean="0">
              <a:cs typeface="Times New Roman" pitchFamily="18" charset="0"/>
            </a:endParaRPr>
          </a:p>
          <a:p>
            <a:pPr marL="457200" indent="-457200">
              <a:spcBef>
                <a:spcPct val="20000"/>
              </a:spcBef>
              <a:buFontTx/>
              <a:buChar char="•"/>
            </a:pPr>
            <a:endParaRPr lang="en-US" b="0" i="0" dirty="0">
              <a:cs typeface="Times New Roman" pitchFamily="18" charset="0"/>
            </a:endParaRPr>
          </a:p>
          <a:p>
            <a:pPr marL="914400" lvl="1" indent="-457200">
              <a:spcBef>
                <a:spcPct val="20000"/>
              </a:spcBef>
            </a:pPr>
            <a:endParaRPr lang="en-US" sz="2400" i="0" dirty="0">
              <a:cs typeface="Times New Roman" pitchFamily="18" charset="0"/>
            </a:endParaRPr>
          </a:p>
          <a:p>
            <a:pPr marL="914400" lvl="1" indent="-457200">
              <a:spcBef>
                <a:spcPct val="20000"/>
              </a:spcBef>
              <a:buFontTx/>
              <a:buChar char="•"/>
            </a:pPr>
            <a:endParaRPr lang="en-US" sz="2400" i="0" dirty="0">
              <a:cs typeface="Times New Roman" pitchFamily="18" charset="0"/>
            </a:endParaRPr>
          </a:p>
          <a:p>
            <a:pPr marL="457200" indent="-457200">
              <a:spcBef>
                <a:spcPct val="20000"/>
              </a:spcBef>
            </a:pPr>
            <a:endParaRPr lang="en-US" sz="2400" dirty="0">
              <a:cs typeface="Times New Roman" pitchFamily="18" charset="0"/>
            </a:endParaRPr>
          </a:p>
        </p:txBody>
      </p:sp>
      <p:sp>
        <p:nvSpPr>
          <p:cNvPr id="1495043" name="Rectangle 3"/>
          <p:cNvSpPr>
            <a:spLocks noChangeArrowheads="1"/>
          </p:cNvSpPr>
          <p:nvPr/>
        </p:nvSpPr>
        <p:spPr bwMode="auto">
          <a:xfrm>
            <a:off x="1519238" y="681038"/>
            <a:ext cx="6424612" cy="419100"/>
          </a:xfrm>
          <a:prstGeom prst="rect">
            <a:avLst/>
          </a:prstGeom>
          <a:noFill/>
          <a:ln w="9525">
            <a:noFill/>
            <a:miter lim="800000"/>
            <a:headEnd/>
            <a:tailEnd/>
          </a:ln>
          <a:effectLst/>
        </p:spPr>
        <p:txBody>
          <a:bodyPr anchor="ctr"/>
          <a:lstStyle/>
          <a:p>
            <a:r>
              <a:rPr lang="en-US" sz="3200" b="0" i="0" dirty="0" smtClean="0">
                <a:solidFill>
                  <a:srgbClr val="008080"/>
                </a:solidFill>
              </a:rPr>
              <a:t>Linking</a:t>
            </a:r>
            <a:endParaRPr lang="en-US" b="0" i="0" dirty="0">
              <a:solidFill>
                <a:schemeClr val="tx2"/>
              </a:solidFill>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570" name="Rectangle 2"/>
          <p:cNvSpPr>
            <a:spLocks noGrp="1" noChangeArrowheads="1"/>
          </p:cNvSpPr>
          <p:nvPr>
            <p:ph type="title"/>
          </p:nvPr>
        </p:nvSpPr>
        <p:spPr>
          <a:xfrm>
            <a:off x="1411288" y="601663"/>
            <a:ext cx="7543800" cy="457200"/>
          </a:xfrm>
        </p:spPr>
        <p:txBody>
          <a:bodyPr/>
          <a:lstStyle/>
          <a:p>
            <a:pPr marL="609600" indent="-609600"/>
            <a:r>
              <a:rPr lang="en-US" sz="2800" dirty="0" smtClean="0"/>
              <a:t>It’s the future of academic publishing… </a:t>
            </a:r>
            <a:endParaRPr lang="en-US" sz="2800" dirty="0"/>
          </a:p>
        </p:txBody>
      </p:sp>
      <p:sp>
        <p:nvSpPr>
          <p:cNvPr id="1261571" name="Text Box 3"/>
          <p:cNvSpPr txBox="1">
            <a:spLocks noChangeArrowheads="1"/>
          </p:cNvSpPr>
          <p:nvPr/>
        </p:nvSpPr>
        <p:spPr bwMode="auto">
          <a:xfrm>
            <a:off x="385763" y="1289050"/>
            <a:ext cx="8553450" cy="3600986"/>
          </a:xfrm>
          <a:prstGeom prst="rect">
            <a:avLst/>
          </a:prstGeom>
          <a:noFill/>
          <a:ln w="9525">
            <a:noFill/>
            <a:miter lim="800000"/>
            <a:headEnd/>
            <a:tailEnd/>
          </a:ln>
          <a:effectLst/>
        </p:spPr>
        <p:txBody>
          <a:bodyPr>
            <a:spAutoFit/>
          </a:bodyPr>
          <a:lstStyle/>
          <a:p>
            <a:pPr marL="177800" indent="-177800">
              <a:spcBef>
                <a:spcPct val="50000"/>
              </a:spcBef>
              <a:buFontTx/>
              <a:buChar char="•"/>
            </a:pPr>
            <a:r>
              <a:rPr lang="en-US" sz="2400" b="0" i="0" dirty="0" smtClean="0"/>
              <a:t>We seek knowledge and learning, not journals, books and publishers</a:t>
            </a:r>
          </a:p>
          <a:p>
            <a:pPr marL="177800" indent="-177800">
              <a:spcBef>
                <a:spcPct val="50000"/>
              </a:spcBef>
              <a:buFontTx/>
              <a:buChar char="•"/>
            </a:pPr>
            <a:r>
              <a:rPr lang="en-US" b="0" i="0" dirty="0" smtClean="0"/>
              <a:t>Publishers need to d</a:t>
            </a:r>
            <a:r>
              <a:rPr lang="en-US" sz="2400" b="0" i="0" dirty="0" smtClean="0"/>
              <a:t>eliver the </a:t>
            </a:r>
            <a:r>
              <a:rPr lang="en-US" sz="2400" b="0" i="0" dirty="0"/>
              <a:t>right content, in the right way to the right people</a:t>
            </a:r>
            <a:r>
              <a:rPr lang="en-US" sz="2400" b="0" i="0" dirty="0" smtClean="0"/>
              <a:t>.</a:t>
            </a:r>
          </a:p>
          <a:p>
            <a:pPr marL="177800" indent="-177800">
              <a:spcBef>
                <a:spcPct val="50000"/>
              </a:spcBef>
              <a:buFontTx/>
              <a:buChar char="•"/>
            </a:pPr>
            <a:r>
              <a:rPr lang="en-US" b="0" i="0" dirty="0" smtClean="0"/>
              <a:t> In a network a node is less important than the links between the nodes.  No one site will have all information</a:t>
            </a:r>
            <a:endParaRPr lang="en-US" sz="2400" b="0" i="0" dirty="0"/>
          </a:p>
          <a:p>
            <a:pPr marL="177800" indent="-177800">
              <a:spcBef>
                <a:spcPct val="50000"/>
              </a:spcBef>
              <a:buFontTx/>
              <a:buChar char="•"/>
            </a:pPr>
            <a:r>
              <a:rPr lang="en-US" sz="2400" b="0" i="0" dirty="0" smtClean="0"/>
              <a:t>We need actionable, high </a:t>
            </a:r>
            <a:r>
              <a:rPr lang="en-US" sz="2400" b="0" i="0" dirty="0"/>
              <a:t>quality access to content across different publishers, libraries and websites</a:t>
            </a:r>
            <a:r>
              <a:rPr lang="en-US" sz="2400" b="0" i="0" dirty="0" smtClean="0"/>
              <a:t>.</a:t>
            </a:r>
            <a:endParaRPr lang="en-US" sz="2400" b="0" i="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371600" y="161925"/>
            <a:ext cx="7772400"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Overview</a:t>
            </a:r>
            <a:endParaRPr lang="en-US" sz="3100" b="0" i="0" dirty="0"/>
          </a:p>
        </p:txBody>
      </p:sp>
      <p:sp>
        <p:nvSpPr>
          <p:cNvPr id="5" name="TextBox 1"/>
          <p:cNvSpPr txBox="1">
            <a:spLocks noChangeArrowheads="1"/>
          </p:cNvSpPr>
          <p:nvPr/>
        </p:nvSpPr>
        <p:spPr bwMode="auto">
          <a:xfrm>
            <a:off x="250951" y="1524000"/>
            <a:ext cx="8541807"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000" i="1">
                <a:solidFill>
                  <a:schemeClr val="tx1"/>
                </a:solidFill>
                <a:latin typeface="Arial Unicode MS" pitchFamily="34" charset="-128"/>
                <a:cs typeface="Arial" charset="0"/>
              </a:defRPr>
            </a:lvl1pPr>
            <a:lvl2pPr marL="742950" indent="-285750" eaLnBrk="0" hangingPunct="0">
              <a:defRPr sz="2000" i="1">
                <a:solidFill>
                  <a:schemeClr val="tx1"/>
                </a:solidFill>
                <a:latin typeface="Arial Unicode MS" pitchFamily="34" charset="-128"/>
                <a:cs typeface="Arial" charset="0"/>
              </a:defRPr>
            </a:lvl2pPr>
            <a:lvl3pPr marL="1143000" indent="-228600" eaLnBrk="0" hangingPunct="0">
              <a:defRPr sz="2000" i="1">
                <a:solidFill>
                  <a:schemeClr val="tx1"/>
                </a:solidFill>
                <a:latin typeface="Arial Unicode MS" pitchFamily="34" charset="-128"/>
                <a:cs typeface="Arial" charset="0"/>
              </a:defRPr>
            </a:lvl3pPr>
            <a:lvl4pPr marL="1600200" indent="-228600" eaLnBrk="0" hangingPunct="0">
              <a:defRPr sz="2000" i="1">
                <a:solidFill>
                  <a:schemeClr val="tx1"/>
                </a:solidFill>
                <a:latin typeface="Arial Unicode MS" pitchFamily="34" charset="-128"/>
                <a:cs typeface="Arial" charset="0"/>
              </a:defRPr>
            </a:lvl4pPr>
            <a:lvl5pPr marL="2057400" indent="-228600" eaLnBrk="0" hangingPunct="0">
              <a:defRPr sz="2000" i="1">
                <a:solidFill>
                  <a:schemeClr val="tx1"/>
                </a:solidFill>
                <a:latin typeface="Arial Unicode MS" pitchFamily="34" charset="-128"/>
                <a:cs typeface="Arial" charset="0"/>
              </a:defRPr>
            </a:lvl5pPr>
            <a:lvl6pPr marL="2514600" indent="-228600" eaLnBrk="0" fontAlgn="base" hangingPunct="0">
              <a:spcBef>
                <a:spcPct val="0"/>
              </a:spcBef>
              <a:spcAft>
                <a:spcPct val="0"/>
              </a:spcAft>
              <a:defRPr sz="2000" i="1">
                <a:solidFill>
                  <a:schemeClr val="tx1"/>
                </a:solidFill>
                <a:latin typeface="Arial Unicode MS" pitchFamily="34" charset="-128"/>
                <a:cs typeface="Arial" charset="0"/>
              </a:defRPr>
            </a:lvl6pPr>
            <a:lvl7pPr marL="2971800" indent="-228600" eaLnBrk="0" fontAlgn="base" hangingPunct="0">
              <a:spcBef>
                <a:spcPct val="0"/>
              </a:spcBef>
              <a:spcAft>
                <a:spcPct val="0"/>
              </a:spcAft>
              <a:defRPr sz="2000" i="1">
                <a:solidFill>
                  <a:schemeClr val="tx1"/>
                </a:solidFill>
                <a:latin typeface="Arial Unicode MS" pitchFamily="34" charset="-128"/>
                <a:cs typeface="Arial" charset="0"/>
              </a:defRPr>
            </a:lvl7pPr>
            <a:lvl8pPr marL="3429000" indent="-228600" eaLnBrk="0" fontAlgn="base" hangingPunct="0">
              <a:spcBef>
                <a:spcPct val="0"/>
              </a:spcBef>
              <a:spcAft>
                <a:spcPct val="0"/>
              </a:spcAft>
              <a:defRPr sz="2000" i="1">
                <a:solidFill>
                  <a:schemeClr val="tx1"/>
                </a:solidFill>
                <a:latin typeface="Arial Unicode MS" pitchFamily="34" charset="-128"/>
                <a:cs typeface="Arial" charset="0"/>
              </a:defRPr>
            </a:lvl8pPr>
            <a:lvl9pPr marL="3886200" indent="-228600" eaLnBrk="0" fontAlgn="base" hangingPunct="0">
              <a:spcBef>
                <a:spcPct val="0"/>
              </a:spcBef>
              <a:spcAft>
                <a:spcPct val="0"/>
              </a:spcAft>
              <a:defRPr sz="2000" i="1">
                <a:solidFill>
                  <a:schemeClr val="tx1"/>
                </a:solidFill>
                <a:latin typeface="Arial Unicode MS" pitchFamily="34" charset="-128"/>
                <a:cs typeface="Arial" charset="0"/>
              </a:defRPr>
            </a:lvl9pPr>
          </a:lstStyle>
          <a:p>
            <a:pPr eaLnBrk="1" hangingPunct="1">
              <a:buFont typeface="Arial" charset="0"/>
              <a:buChar char="•"/>
            </a:pPr>
            <a:r>
              <a:rPr lang="en-US" sz="2400" b="0" i="0" dirty="0" smtClean="0"/>
              <a:t>Some background</a:t>
            </a:r>
          </a:p>
          <a:p>
            <a:pPr eaLnBrk="1" hangingPunct="1">
              <a:buFont typeface="Arial" charset="0"/>
              <a:buChar char="•"/>
            </a:pPr>
            <a:r>
              <a:rPr lang="en-US" sz="2400" b="0" i="0" dirty="0" smtClean="0"/>
              <a:t>The landscape - challenges facing academic publishing</a:t>
            </a:r>
          </a:p>
          <a:p>
            <a:pPr eaLnBrk="1" hangingPunct="1">
              <a:buFont typeface="Arial" charset="0"/>
              <a:buChar char="•"/>
            </a:pPr>
            <a:r>
              <a:rPr lang="en-US" sz="2400" b="0" i="0" dirty="0" smtClean="0"/>
              <a:t>What’s the role of (open) linking?</a:t>
            </a:r>
          </a:p>
          <a:p>
            <a:pPr eaLnBrk="1" hangingPunct="1">
              <a:buFont typeface="Arial" charset="0"/>
              <a:buChar char="•"/>
            </a:pPr>
            <a:r>
              <a:rPr lang="en-US" sz="2400" b="0" i="0" dirty="0" smtClean="0"/>
              <a:t>ASP’s experience of linking between databases</a:t>
            </a:r>
          </a:p>
          <a:p>
            <a:pPr eaLnBrk="1" hangingPunct="1">
              <a:buFont typeface="Arial" charset="0"/>
              <a:buChar char="•"/>
            </a:pPr>
            <a:r>
              <a:rPr lang="en-US" sz="2400" b="0" i="0" dirty="0" smtClean="0"/>
              <a:t>Inbound links</a:t>
            </a:r>
          </a:p>
          <a:p>
            <a:pPr eaLnBrk="1" hangingPunct="1">
              <a:buFont typeface="Arial" charset="0"/>
              <a:buChar char="•"/>
            </a:pPr>
            <a:r>
              <a:rPr lang="en-US" sz="2400" b="0" i="0" dirty="0" smtClean="0"/>
              <a:t>Outbound links</a:t>
            </a:r>
          </a:p>
          <a:p>
            <a:pPr eaLnBrk="1" hangingPunct="1">
              <a:buFont typeface="Arial" charset="0"/>
              <a:buChar char="•"/>
            </a:pPr>
            <a:r>
              <a:rPr lang="en-US" sz="2400" b="0" i="0" dirty="0" smtClean="0"/>
              <a:t>Are we moving fast enough?</a:t>
            </a:r>
          </a:p>
          <a:p>
            <a:pPr eaLnBrk="1" hangingPunct="1">
              <a:buFont typeface="Arial" charset="0"/>
              <a:buChar char="•"/>
            </a:pPr>
            <a:r>
              <a:rPr lang="en-US" sz="2400" b="0" i="0" dirty="0" smtClean="0"/>
              <a:t>Where will it end?</a:t>
            </a:r>
          </a:p>
          <a:p>
            <a:pPr eaLnBrk="1" hangingPunct="1">
              <a:buFont typeface="Arial" charset="0"/>
              <a:buChar char="•"/>
            </a:pPr>
            <a:r>
              <a:rPr lang="en-US" sz="2400" b="0" i="0" dirty="0" smtClean="0"/>
              <a:t>If we have enough time…a couple of exciting projects</a:t>
            </a:r>
          </a:p>
        </p:txBody>
      </p:sp>
    </p:spTree>
    <p:extLst>
      <p:ext uri="{BB962C8B-B14F-4D97-AF65-F5344CB8AC3E}">
        <p14:creationId xmlns:p14="http://schemas.microsoft.com/office/powerpoint/2010/main" xmlns="" val="387552468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p:cNvSpPr>
            <a:spLocks noGrp="1" noChangeArrowheads="1"/>
          </p:cNvSpPr>
          <p:nvPr>
            <p:ph type="title"/>
          </p:nvPr>
        </p:nvSpPr>
        <p:spPr>
          <a:xfrm>
            <a:off x="1585913" y="530225"/>
            <a:ext cx="6724650" cy="820738"/>
          </a:xfrm>
        </p:spPr>
        <p:txBody>
          <a:bodyPr/>
          <a:lstStyle/>
          <a:p>
            <a:r>
              <a:rPr lang="en-US"/>
              <a:t>Where we’re headed </a:t>
            </a:r>
            <a:endParaRPr lang="en-US" sz="2000">
              <a:cs typeface="Times New Roman" pitchFamily="18" charset="0"/>
            </a:endParaRPr>
          </a:p>
        </p:txBody>
      </p:sp>
      <p:pic>
        <p:nvPicPr>
          <p:cNvPr id="831501" name="Picture 13" descr="dikw1"/>
          <p:cNvPicPr>
            <a:picLocks noChangeAspect="1" noChangeArrowheads="1"/>
          </p:cNvPicPr>
          <p:nvPr/>
        </p:nvPicPr>
        <p:blipFill>
          <a:blip r:embed="rId3" cstate="print"/>
          <a:srcRect/>
          <a:stretch>
            <a:fillRect/>
          </a:stretch>
        </p:blipFill>
        <p:spPr bwMode="auto">
          <a:xfrm>
            <a:off x="720725" y="1474788"/>
            <a:ext cx="7556500" cy="4111625"/>
          </a:xfrm>
          <a:prstGeom prst="rect">
            <a:avLst/>
          </a:prstGeom>
          <a:solidFill>
            <a:schemeClr val="bg1"/>
          </a:solidFill>
        </p:spPr>
      </p:pic>
      <p:sp>
        <p:nvSpPr>
          <p:cNvPr id="831502" name="Rectangle 14"/>
          <p:cNvSpPr>
            <a:spLocks noChangeArrowheads="1"/>
          </p:cNvSpPr>
          <p:nvPr/>
        </p:nvSpPr>
        <p:spPr bwMode="auto">
          <a:xfrm>
            <a:off x="904875" y="5961390"/>
            <a:ext cx="7731125" cy="523220"/>
          </a:xfrm>
          <a:prstGeom prst="rect">
            <a:avLst/>
          </a:prstGeom>
          <a:noFill/>
          <a:ln w="9525">
            <a:noFill/>
            <a:miter lim="800000"/>
            <a:headEnd/>
            <a:tailEnd/>
          </a:ln>
          <a:effectLst/>
        </p:spPr>
        <p:txBody>
          <a:bodyPr anchor="ctr">
            <a:spAutoFit/>
          </a:bodyPr>
          <a:lstStyle/>
          <a:p>
            <a:r>
              <a:rPr lang="en-US" sz="1400" b="0" i="0" dirty="0"/>
              <a:t>After </a:t>
            </a:r>
            <a:r>
              <a:rPr lang="en-US" sz="1400" b="0" dirty="0"/>
              <a:t>Data, Information, Knowledge, and Wisdom</a:t>
            </a:r>
            <a:r>
              <a:rPr lang="en-US" sz="1400" b="0" i="0" dirty="0"/>
              <a:t>,</a:t>
            </a:r>
            <a:r>
              <a:rPr lang="en-US" sz="1400" i="0" dirty="0"/>
              <a:t> </a:t>
            </a:r>
            <a:r>
              <a:rPr lang="en-US" sz="1400" b="0" i="0" dirty="0"/>
              <a:t>Gene </a:t>
            </a:r>
            <a:r>
              <a:rPr lang="en-US" sz="1400" b="0" i="0" dirty="0" err="1"/>
              <a:t>Bellinger</a:t>
            </a:r>
            <a:r>
              <a:rPr lang="en-US" sz="1400" b="0" i="0" dirty="0"/>
              <a:t>, </a:t>
            </a:r>
            <a:r>
              <a:rPr lang="en-US" sz="1400" b="0" i="0" dirty="0" err="1"/>
              <a:t>Durval</a:t>
            </a:r>
            <a:r>
              <a:rPr lang="en-US" sz="1400" b="0" i="0" dirty="0"/>
              <a:t> Castro, Anthony Mills. http://www.systems-thinking.org/</a:t>
            </a:r>
            <a:endParaRPr lang="en-US" sz="2400" b="0" i="0" dirty="0"/>
          </a:p>
        </p:txBody>
      </p:sp>
      <p:sp>
        <p:nvSpPr>
          <p:cNvPr id="831503" name="Rectangle 15"/>
          <p:cNvSpPr>
            <a:spLocks noChangeArrowheads="1"/>
          </p:cNvSpPr>
          <p:nvPr/>
        </p:nvSpPr>
        <p:spPr bwMode="auto">
          <a:xfrm>
            <a:off x="4203700" y="3352800"/>
            <a:ext cx="1879600" cy="698500"/>
          </a:xfrm>
          <a:prstGeom prst="rect">
            <a:avLst/>
          </a:prstGeom>
          <a:solidFill>
            <a:schemeClr val="bg1"/>
          </a:solidFill>
          <a:ln w="9525">
            <a:noFill/>
            <a:miter lim="800000"/>
            <a:headEnd/>
            <a:tailEnd/>
          </a:ln>
          <a:effectLst/>
        </p:spPr>
        <p:txBody>
          <a:bodyPr wrap="none" anchor="ctr"/>
          <a:lstStyle/>
          <a:p>
            <a:endParaRPr lang="en-US"/>
          </a:p>
        </p:txBody>
      </p:sp>
      <p:sp>
        <p:nvSpPr>
          <p:cNvPr id="831504" name="Rectangle 16"/>
          <p:cNvSpPr>
            <a:spLocks noChangeArrowheads="1"/>
          </p:cNvSpPr>
          <p:nvPr/>
        </p:nvSpPr>
        <p:spPr bwMode="auto">
          <a:xfrm>
            <a:off x="5753100" y="2197100"/>
            <a:ext cx="1879600" cy="698500"/>
          </a:xfrm>
          <a:prstGeom prst="rect">
            <a:avLst/>
          </a:prstGeom>
          <a:solidFill>
            <a:schemeClr val="bg1"/>
          </a:solidFill>
          <a:ln w="9525">
            <a:noFill/>
            <a:miter lim="800000"/>
            <a:headEnd/>
            <a:tailEnd/>
          </a:ln>
          <a:effectLst/>
        </p:spPr>
        <p:txBody>
          <a:bodyPr wrap="none" anchor="ctr"/>
          <a:lstStyle/>
          <a:p>
            <a:endParaRPr lang="en-US"/>
          </a:p>
        </p:txBody>
      </p:sp>
      <p:sp>
        <p:nvSpPr>
          <p:cNvPr id="831505" name="Rectangle 17"/>
          <p:cNvSpPr>
            <a:spLocks noChangeArrowheads="1"/>
          </p:cNvSpPr>
          <p:nvPr/>
        </p:nvSpPr>
        <p:spPr bwMode="auto">
          <a:xfrm>
            <a:off x="2730500" y="4572000"/>
            <a:ext cx="1879600" cy="698500"/>
          </a:xfrm>
          <a:prstGeom prst="rect">
            <a:avLst/>
          </a:prstGeom>
          <a:solidFill>
            <a:schemeClr val="bg1"/>
          </a:solidFill>
          <a:ln w="9525">
            <a:noFill/>
            <a:miter lim="800000"/>
            <a:headEnd/>
            <a:tailEnd/>
          </a:ln>
          <a:effectLst/>
        </p:spPr>
        <p:txBody>
          <a:bodyPr wrap="none" anchor="ctr"/>
          <a:lstStyle/>
          <a:p>
            <a:endParaRPr lang="en-US"/>
          </a:p>
        </p:txBody>
      </p:sp>
      <p:sp>
        <p:nvSpPr>
          <p:cNvPr id="831506" name="Text Box 18"/>
          <p:cNvSpPr txBox="1">
            <a:spLocks noChangeArrowheads="1"/>
          </p:cNvSpPr>
          <p:nvPr/>
        </p:nvSpPr>
        <p:spPr bwMode="auto">
          <a:xfrm>
            <a:off x="3235325" y="4421188"/>
            <a:ext cx="3060700" cy="396875"/>
          </a:xfrm>
          <a:prstGeom prst="rect">
            <a:avLst/>
          </a:prstGeom>
          <a:noFill/>
          <a:ln w="9525">
            <a:noFill/>
            <a:miter lim="800000"/>
            <a:headEnd/>
            <a:tailEnd/>
          </a:ln>
          <a:effectLst/>
        </p:spPr>
        <p:txBody>
          <a:bodyPr wrap="none">
            <a:spAutoFit/>
          </a:bodyPr>
          <a:lstStyle/>
          <a:p>
            <a:r>
              <a:rPr lang="en-US" dirty="0">
                <a:solidFill>
                  <a:schemeClr val="accent2"/>
                </a:solidFill>
              </a:rPr>
              <a:t>Who, What, When, Where?</a:t>
            </a:r>
          </a:p>
        </p:txBody>
      </p:sp>
      <p:sp>
        <p:nvSpPr>
          <p:cNvPr id="831507" name="Text Box 19"/>
          <p:cNvSpPr txBox="1">
            <a:spLocks noChangeArrowheads="1"/>
          </p:cNvSpPr>
          <p:nvPr/>
        </p:nvSpPr>
        <p:spPr bwMode="auto">
          <a:xfrm>
            <a:off x="4797425" y="3024188"/>
            <a:ext cx="1227138" cy="396875"/>
          </a:xfrm>
          <a:prstGeom prst="rect">
            <a:avLst/>
          </a:prstGeom>
          <a:noFill/>
          <a:ln w="9525">
            <a:noFill/>
            <a:miter lim="800000"/>
            <a:headEnd/>
            <a:tailEnd/>
          </a:ln>
          <a:effectLst/>
        </p:spPr>
        <p:txBody>
          <a:bodyPr wrap="none">
            <a:spAutoFit/>
          </a:bodyPr>
          <a:lstStyle/>
          <a:p>
            <a:r>
              <a:rPr lang="en-US">
                <a:solidFill>
                  <a:schemeClr val="accent2"/>
                </a:solidFill>
              </a:rPr>
              <a:t>Therefore</a:t>
            </a:r>
          </a:p>
        </p:txBody>
      </p:sp>
      <p:sp>
        <p:nvSpPr>
          <p:cNvPr id="831508" name="Text Box 20"/>
          <p:cNvSpPr txBox="1">
            <a:spLocks noChangeArrowheads="1"/>
          </p:cNvSpPr>
          <p:nvPr/>
        </p:nvSpPr>
        <p:spPr bwMode="auto">
          <a:xfrm>
            <a:off x="6257925" y="1843088"/>
            <a:ext cx="790575" cy="396875"/>
          </a:xfrm>
          <a:prstGeom prst="rect">
            <a:avLst/>
          </a:prstGeom>
          <a:noFill/>
          <a:ln w="9525">
            <a:noFill/>
            <a:miter lim="800000"/>
            <a:headEnd/>
            <a:tailEnd/>
          </a:ln>
          <a:effectLst/>
        </p:spPr>
        <p:txBody>
          <a:bodyPr wrap="none">
            <a:spAutoFit/>
          </a:bodyPr>
          <a:lstStyle/>
          <a:p>
            <a:r>
              <a:rPr lang="en-US">
                <a:solidFill>
                  <a:schemeClr val="accent2"/>
                </a:solidFill>
              </a:rPr>
              <a:t>Why?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371600" y="161925"/>
            <a:ext cx="7772400"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endParaRPr lang="en-US" sz="3100" b="0" i="0" dirty="0"/>
          </a:p>
        </p:txBody>
      </p:sp>
      <p:sp>
        <p:nvSpPr>
          <p:cNvPr id="6" name="Title 1"/>
          <p:cNvSpPr txBox="1">
            <a:spLocks/>
          </p:cNvSpPr>
          <p:nvPr/>
        </p:nvSpPr>
        <p:spPr bwMode="auto">
          <a:xfrm>
            <a:off x="469075" y="3152285"/>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ASP experience in linking</a:t>
            </a:r>
            <a:endParaRPr lang="en-US" sz="3100" b="0" i="0" dirty="0"/>
          </a:p>
        </p:txBody>
      </p:sp>
    </p:spTree>
    <p:extLst>
      <p:ext uri="{BB962C8B-B14F-4D97-AF65-F5344CB8AC3E}">
        <p14:creationId xmlns:p14="http://schemas.microsoft.com/office/powerpoint/2010/main" xmlns="" val="224665997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305560" y="612140"/>
            <a:ext cx="7397006" cy="457200"/>
          </a:xfrm>
        </p:spPr>
        <p:txBody>
          <a:bodyPr/>
          <a:lstStyle/>
          <a:p>
            <a:pPr eaLnBrk="1" hangingPunct="1"/>
            <a:r>
              <a:rPr lang="en-US" dirty="0" smtClean="0">
                <a:ea typeface="ＭＳ Ｐゴシック" pitchFamily="34" charset="-128"/>
              </a:rPr>
              <a:t>Building </a:t>
            </a:r>
            <a:r>
              <a:rPr lang="en-US" i="1" dirty="0" smtClean="0">
                <a:ea typeface="ＭＳ Ｐゴシック" pitchFamily="34" charset="-128"/>
              </a:rPr>
              <a:t>The American Civil War Online</a:t>
            </a:r>
          </a:p>
        </p:txBody>
      </p:sp>
      <p:pic>
        <p:nvPicPr>
          <p:cNvPr id="5" name="Content Placeholder 4"/>
          <p:cNvPicPr>
            <a:picLocks noGrp="1" noChangeAspect="1" noChangeArrowheads="1"/>
          </p:cNvPicPr>
          <p:nvPr>
            <p:ph idx="1"/>
          </p:nvPr>
        </p:nvPicPr>
        <p:blipFill>
          <a:blip r:embed="rId3" cstate="print"/>
          <a:srcRect/>
          <a:stretch>
            <a:fillRect/>
          </a:stretch>
        </p:blipFill>
        <p:spPr>
          <a:xfrm>
            <a:off x="2468194" y="1288909"/>
            <a:ext cx="2150171" cy="2762829"/>
          </a:xfrm>
        </p:spPr>
      </p:pic>
      <p:pic>
        <p:nvPicPr>
          <p:cNvPr id="6" name="Picture 8"/>
          <p:cNvPicPr>
            <a:picLocks noChangeAspect="1" noChangeArrowheads="1"/>
          </p:cNvPicPr>
          <p:nvPr/>
        </p:nvPicPr>
        <p:blipFill>
          <a:blip r:embed="rId4" cstate="print"/>
          <a:srcRect/>
          <a:stretch>
            <a:fillRect/>
          </a:stretch>
        </p:blipFill>
        <p:spPr bwMode="auto">
          <a:xfrm>
            <a:off x="4729656" y="1307334"/>
            <a:ext cx="2090957" cy="271683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6915667" y="1295618"/>
            <a:ext cx="2118581" cy="2724588"/>
          </a:xfrm>
          <a:prstGeom prst="rect">
            <a:avLst/>
          </a:prstGeom>
          <a:noFill/>
          <a:ln w="9525">
            <a:noFill/>
            <a:miter lim="800000"/>
            <a:headEnd/>
            <a:tailEnd/>
          </a:ln>
        </p:spPr>
      </p:pic>
      <p:pic>
        <p:nvPicPr>
          <p:cNvPr id="8" name="Picture 3" descr="CWLDCover"/>
          <p:cNvPicPr>
            <a:picLocks noChangeAspect="1" noChangeArrowheads="1"/>
          </p:cNvPicPr>
          <p:nvPr/>
        </p:nvPicPr>
        <p:blipFill>
          <a:blip r:embed="rId6" cstate="print">
            <a:lum bright="14000"/>
          </a:blip>
          <a:srcRect/>
          <a:stretch>
            <a:fillRect/>
          </a:stretch>
        </p:blipFill>
        <p:spPr bwMode="auto">
          <a:xfrm>
            <a:off x="318267" y="1285601"/>
            <a:ext cx="2030795" cy="2750371"/>
          </a:xfrm>
          <a:prstGeom prst="rect">
            <a:avLst/>
          </a:prstGeom>
          <a:noFill/>
          <a:ln w="9525">
            <a:noFill/>
            <a:miter lim="800000"/>
            <a:headEnd/>
            <a:tailEnd/>
          </a:ln>
          <a:effectLst/>
        </p:spPr>
      </p:pic>
      <p:sp>
        <p:nvSpPr>
          <p:cNvPr id="9" name="Text Box 6"/>
          <p:cNvSpPr txBox="1">
            <a:spLocks noChangeArrowheads="1"/>
          </p:cNvSpPr>
          <p:nvPr/>
        </p:nvSpPr>
        <p:spPr bwMode="auto">
          <a:xfrm>
            <a:off x="420304" y="6019144"/>
            <a:ext cx="8429744" cy="461665"/>
          </a:xfrm>
          <a:prstGeom prst="rect">
            <a:avLst/>
          </a:prstGeom>
          <a:noFill/>
          <a:ln w="9525">
            <a:noFill/>
            <a:miter lim="800000"/>
            <a:headEnd/>
            <a:tailEnd/>
          </a:ln>
          <a:effectLst/>
        </p:spPr>
        <p:txBody>
          <a:bodyPr wrap="none">
            <a:spAutoFit/>
          </a:bodyPr>
          <a:lstStyle/>
          <a:p>
            <a:r>
              <a:rPr lang="en-US" sz="2400" b="0" i="0" dirty="0" smtClean="0"/>
              <a:t>How to build links between lots of relevant but different files?</a:t>
            </a:r>
            <a:endParaRPr lang="en-US" sz="2400" b="0" i="0" dirty="0"/>
          </a:p>
        </p:txBody>
      </p:sp>
      <p:pic>
        <p:nvPicPr>
          <p:cNvPr id="312322" name="Picture 2" descr="http://blogs.loc.gov/digitalpreservation/files/2011/08/CivilWarOhio.jpg"/>
          <p:cNvPicPr>
            <a:picLocks noChangeAspect="1" noChangeArrowheads="1"/>
          </p:cNvPicPr>
          <p:nvPr/>
        </p:nvPicPr>
        <p:blipFill>
          <a:blip r:embed="rId7" cstate="print"/>
          <a:srcRect/>
          <a:stretch>
            <a:fillRect/>
          </a:stretch>
        </p:blipFill>
        <p:spPr bwMode="auto">
          <a:xfrm>
            <a:off x="344763" y="4156842"/>
            <a:ext cx="2004300" cy="1471156"/>
          </a:xfrm>
          <a:prstGeom prst="rect">
            <a:avLst/>
          </a:prstGeom>
          <a:noFill/>
        </p:spPr>
      </p:pic>
      <p:pic>
        <p:nvPicPr>
          <p:cNvPr id="312324" name="Picture 4" descr="Valley of the Shadow"/>
          <p:cNvPicPr>
            <a:picLocks noChangeAspect="1" noChangeArrowheads="1"/>
          </p:cNvPicPr>
          <p:nvPr/>
        </p:nvPicPr>
        <p:blipFill>
          <a:blip r:embed="rId8" cstate="print"/>
          <a:srcRect/>
          <a:stretch>
            <a:fillRect/>
          </a:stretch>
        </p:blipFill>
        <p:spPr bwMode="auto">
          <a:xfrm>
            <a:off x="2473107" y="4184485"/>
            <a:ext cx="2788113" cy="1096963"/>
          </a:xfrm>
          <a:prstGeom prst="rect">
            <a:avLst/>
          </a:prstGeom>
          <a:noFill/>
        </p:spPr>
      </p:pic>
      <p:pic>
        <p:nvPicPr>
          <p:cNvPr id="312325" name="Picture 5"/>
          <p:cNvPicPr>
            <a:picLocks noChangeAspect="1" noChangeArrowheads="1"/>
          </p:cNvPicPr>
          <p:nvPr/>
        </p:nvPicPr>
        <p:blipFill>
          <a:blip r:embed="rId9" cstate="print"/>
          <a:srcRect l="4914" t="14069" r="19181" b="13517"/>
          <a:stretch>
            <a:fillRect/>
          </a:stretch>
        </p:blipFill>
        <p:spPr bwMode="auto">
          <a:xfrm>
            <a:off x="5395183" y="4146331"/>
            <a:ext cx="1983077" cy="1182414"/>
          </a:xfrm>
          <a:prstGeom prst="rect">
            <a:avLst/>
          </a:prstGeom>
          <a:noFill/>
          <a:ln w="9525">
            <a:noFill/>
            <a:miter lim="800000"/>
            <a:headEnd/>
            <a:tailEnd/>
          </a:ln>
        </p:spPr>
      </p:pic>
    </p:spTree>
    <p:extLst>
      <p:ext uri="{BB962C8B-B14F-4D97-AF65-F5344CB8AC3E}">
        <p14:creationId xmlns="" xmlns:p14="http://schemas.microsoft.com/office/powerpoint/2010/main" val="2697985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7090" name="Rectangle 2"/>
          <p:cNvSpPr>
            <a:spLocks noGrp="1" noChangeArrowheads="1"/>
          </p:cNvSpPr>
          <p:nvPr>
            <p:ph type="body" idx="1"/>
          </p:nvPr>
        </p:nvSpPr>
        <p:spPr>
          <a:xfrm>
            <a:off x="1815004" y="5168024"/>
            <a:ext cx="5752444" cy="1106652"/>
          </a:xfrm>
        </p:spPr>
        <p:txBody>
          <a:bodyPr/>
          <a:lstStyle/>
          <a:p>
            <a:pPr>
              <a:buNone/>
            </a:pPr>
            <a:r>
              <a:rPr lang="en-US" sz="2200" dirty="0"/>
              <a:t>100,000+ </a:t>
            </a:r>
            <a:r>
              <a:rPr lang="en-US" sz="2200" dirty="0" smtClean="0"/>
              <a:t>pages, including previously unpublished manuscripts</a:t>
            </a:r>
            <a:endParaRPr lang="en-US" sz="2200" dirty="0"/>
          </a:p>
        </p:txBody>
      </p:sp>
      <p:pic>
        <p:nvPicPr>
          <p:cNvPr id="1497091" name="Picture 3" descr="CWLDCover"/>
          <p:cNvPicPr>
            <a:picLocks noChangeAspect="1" noChangeArrowheads="1"/>
          </p:cNvPicPr>
          <p:nvPr/>
        </p:nvPicPr>
        <p:blipFill>
          <a:blip r:embed="rId3" cstate="print">
            <a:lum bright="14000"/>
          </a:blip>
          <a:srcRect/>
          <a:stretch>
            <a:fillRect/>
          </a:stretch>
        </p:blipFill>
        <p:spPr bwMode="auto">
          <a:xfrm>
            <a:off x="3250653" y="1727037"/>
            <a:ext cx="2355850" cy="3048000"/>
          </a:xfrm>
          <a:prstGeom prst="rect">
            <a:avLst/>
          </a:prstGeom>
          <a:noFill/>
          <a:ln w="9525">
            <a:noFill/>
            <a:miter lim="800000"/>
            <a:headEnd/>
            <a:tailEnd/>
          </a:ln>
          <a:effectLst/>
        </p:spPr>
      </p:pic>
      <p:pic>
        <p:nvPicPr>
          <p:cNvPr id="1497092" name="Picture 4" descr="CWLDHome"/>
          <p:cNvPicPr>
            <a:picLocks noChangeAspect="1" noChangeArrowheads="1"/>
          </p:cNvPicPr>
          <p:nvPr/>
        </p:nvPicPr>
        <p:blipFill>
          <a:blip r:embed="rId4" cstate="print">
            <a:lum bright="14000"/>
          </a:blip>
          <a:srcRect/>
          <a:stretch>
            <a:fillRect/>
          </a:stretch>
        </p:blipFill>
        <p:spPr bwMode="auto">
          <a:xfrm>
            <a:off x="473075" y="249238"/>
            <a:ext cx="1274763" cy="842962"/>
          </a:xfrm>
          <a:prstGeom prst="rect">
            <a:avLst/>
          </a:prstGeom>
          <a:noFill/>
          <a:ln w="9525">
            <a:noFill/>
            <a:miter lim="800000"/>
            <a:headEnd/>
            <a:tailEnd/>
          </a:ln>
          <a:effectLst/>
        </p:spPr>
      </p:pic>
      <p:sp>
        <p:nvSpPr>
          <p:cNvPr id="1497093" name="Rectangle 5"/>
          <p:cNvSpPr>
            <a:spLocks noGrp="1" noChangeArrowheads="1"/>
          </p:cNvSpPr>
          <p:nvPr>
            <p:ph type="title"/>
          </p:nvPr>
        </p:nvSpPr>
        <p:spPr>
          <a:xfrm>
            <a:off x="2028825" y="673100"/>
            <a:ext cx="6799263" cy="457200"/>
          </a:xfrm>
          <a:noFill/>
          <a:ln/>
        </p:spPr>
        <p:txBody>
          <a:bodyPr/>
          <a:lstStyle/>
          <a:p>
            <a:r>
              <a:rPr lang="en-US" sz="2800" dirty="0" smtClean="0"/>
              <a:t>Began with…</a:t>
            </a:r>
            <a:endParaRPr lang="en-US"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7522" name="Rectangle 2"/>
          <p:cNvSpPr>
            <a:spLocks noChangeArrowheads="1"/>
          </p:cNvSpPr>
          <p:nvPr/>
        </p:nvSpPr>
        <p:spPr bwMode="auto">
          <a:xfrm>
            <a:off x="2000687" y="447402"/>
            <a:ext cx="6907213" cy="509587"/>
          </a:xfrm>
          <a:prstGeom prst="rect">
            <a:avLst/>
          </a:prstGeom>
          <a:noFill/>
          <a:ln w="9525">
            <a:noFill/>
            <a:miter lim="800000"/>
            <a:headEnd/>
            <a:tailEnd/>
          </a:ln>
          <a:effectLst/>
        </p:spPr>
        <p:txBody>
          <a:bodyPr anchor="ctr"/>
          <a:lstStyle/>
          <a:p>
            <a:r>
              <a:rPr lang="en-US" sz="3200" b="0" i="0" dirty="0" smtClean="0">
                <a:solidFill>
                  <a:srgbClr val="008080"/>
                </a:solidFill>
              </a:rPr>
              <a:t>Analyzed what’s studied in the “real</a:t>
            </a:r>
            <a:r>
              <a:rPr lang="en-US" sz="3200" b="0" i="0" dirty="0">
                <a:solidFill>
                  <a:srgbClr val="008080"/>
                </a:solidFill>
              </a:rPr>
              <a:t>” world</a:t>
            </a:r>
          </a:p>
        </p:txBody>
      </p:sp>
      <p:sp>
        <p:nvSpPr>
          <p:cNvPr id="1387523" name="Text Box 3"/>
          <p:cNvSpPr txBox="1">
            <a:spLocks noChangeArrowheads="1"/>
          </p:cNvSpPr>
          <p:nvPr/>
        </p:nvSpPr>
        <p:spPr bwMode="auto">
          <a:xfrm>
            <a:off x="3910013" y="3001963"/>
            <a:ext cx="982621" cy="400110"/>
          </a:xfrm>
          <a:prstGeom prst="rect">
            <a:avLst/>
          </a:prstGeom>
          <a:noFill/>
          <a:ln w="9525">
            <a:noFill/>
            <a:miter lim="800000"/>
            <a:headEnd/>
            <a:tailEnd/>
          </a:ln>
          <a:effectLst/>
        </p:spPr>
        <p:txBody>
          <a:bodyPr wrap="square">
            <a:spAutoFit/>
          </a:bodyPr>
          <a:lstStyle/>
          <a:p>
            <a:pPr>
              <a:spcBef>
                <a:spcPct val="50000"/>
              </a:spcBef>
            </a:pPr>
            <a:r>
              <a:rPr lang="en-US" sz="2000" b="0" i="0" dirty="0"/>
              <a:t>Book</a:t>
            </a:r>
          </a:p>
        </p:txBody>
      </p:sp>
      <p:sp>
        <p:nvSpPr>
          <p:cNvPr id="1387524" name="Text Box 4"/>
          <p:cNvSpPr txBox="1">
            <a:spLocks noChangeArrowheads="1"/>
          </p:cNvSpPr>
          <p:nvPr/>
        </p:nvSpPr>
        <p:spPr bwMode="auto">
          <a:xfrm>
            <a:off x="2797175" y="2114550"/>
            <a:ext cx="1189038" cy="400110"/>
          </a:xfrm>
          <a:prstGeom prst="rect">
            <a:avLst/>
          </a:prstGeom>
          <a:noFill/>
          <a:ln w="9525">
            <a:noFill/>
            <a:miter lim="800000"/>
            <a:headEnd/>
            <a:tailEnd/>
          </a:ln>
          <a:effectLst/>
        </p:spPr>
        <p:txBody>
          <a:bodyPr>
            <a:spAutoFit/>
          </a:bodyPr>
          <a:lstStyle/>
          <a:p>
            <a:pPr>
              <a:spcBef>
                <a:spcPct val="50000"/>
              </a:spcBef>
            </a:pPr>
            <a:r>
              <a:rPr lang="en-US" sz="2000" b="0" i="0"/>
              <a:t>Author</a:t>
            </a:r>
          </a:p>
        </p:txBody>
      </p:sp>
      <p:sp>
        <p:nvSpPr>
          <p:cNvPr id="1387525" name="Text Box 5"/>
          <p:cNvSpPr txBox="1">
            <a:spLocks noChangeArrowheads="1"/>
          </p:cNvSpPr>
          <p:nvPr/>
        </p:nvSpPr>
        <p:spPr bwMode="auto">
          <a:xfrm>
            <a:off x="6688138" y="4395788"/>
            <a:ext cx="2255837" cy="400110"/>
          </a:xfrm>
          <a:prstGeom prst="rect">
            <a:avLst/>
          </a:prstGeom>
          <a:noFill/>
          <a:ln w="9525">
            <a:noFill/>
            <a:miter lim="800000"/>
            <a:headEnd/>
            <a:tailEnd/>
          </a:ln>
          <a:effectLst/>
        </p:spPr>
        <p:txBody>
          <a:bodyPr>
            <a:spAutoFit/>
          </a:bodyPr>
          <a:lstStyle/>
          <a:p>
            <a:pPr>
              <a:spcBef>
                <a:spcPct val="50000"/>
              </a:spcBef>
            </a:pPr>
            <a:r>
              <a:rPr lang="en-US" sz="2000" b="0" i="0" dirty="0"/>
              <a:t>Captain</a:t>
            </a:r>
          </a:p>
        </p:txBody>
      </p:sp>
      <p:sp>
        <p:nvSpPr>
          <p:cNvPr id="1387526" name="Text Box 6"/>
          <p:cNvSpPr txBox="1">
            <a:spLocks noChangeArrowheads="1"/>
          </p:cNvSpPr>
          <p:nvPr/>
        </p:nvSpPr>
        <p:spPr bwMode="auto">
          <a:xfrm>
            <a:off x="7254875" y="5621338"/>
            <a:ext cx="2255838" cy="396875"/>
          </a:xfrm>
          <a:prstGeom prst="rect">
            <a:avLst/>
          </a:prstGeom>
          <a:noFill/>
          <a:ln w="9525">
            <a:noFill/>
            <a:miter lim="800000"/>
            <a:headEnd/>
            <a:tailEnd/>
          </a:ln>
          <a:effectLst/>
        </p:spPr>
        <p:txBody>
          <a:bodyPr>
            <a:spAutoFit/>
          </a:bodyPr>
          <a:lstStyle/>
          <a:p>
            <a:pPr>
              <a:spcBef>
                <a:spcPct val="50000"/>
              </a:spcBef>
            </a:pPr>
            <a:r>
              <a:rPr lang="en-US" sz="2000" b="0" i="0" dirty="0"/>
              <a:t>Navy</a:t>
            </a:r>
          </a:p>
        </p:txBody>
      </p:sp>
      <p:sp>
        <p:nvSpPr>
          <p:cNvPr id="1387527" name="Text Box 7"/>
          <p:cNvSpPr txBox="1">
            <a:spLocks noChangeArrowheads="1"/>
          </p:cNvSpPr>
          <p:nvPr/>
        </p:nvSpPr>
        <p:spPr bwMode="auto">
          <a:xfrm>
            <a:off x="4011613" y="1463675"/>
            <a:ext cx="900112" cy="400110"/>
          </a:xfrm>
          <a:prstGeom prst="rect">
            <a:avLst/>
          </a:prstGeom>
          <a:noFill/>
          <a:ln w="9525">
            <a:noFill/>
            <a:miter lim="800000"/>
            <a:headEnd/>
            <a:tailEnd/>
          </a:ln>
          <a:effectLst/>
        </p:spPr>
        <p:txBody>
          <a:bodyPr>
            <a:spAutoFit/>
          </a:bodyPr>
          <a:lstStyle/>
          <a:p>
            <a:pPr>
              <a:spcBef>
                <a:spcPct val="50000"/>
              </a:spcBef>
            </a:pPr>
            <a:r>
              <a:rPr lang="en-US" sz="2000" b="0" i="0"/>
              <a:t>Song</a:t>
            </a:r>
          </a:p>
        </p:txBody>
      </p:sp>
      <p:sp>
        <p:nvSpPr>
          <p:cNvPr id="1387528" name="Text Box 8"/>
          <p:cNvSpPr txBox="1">
            <a:spLocks noChangeArrowheads="1"/>
          </p:cNvSpPr>
          <p:nvPr/>
        </p:nvSpPr>
        <p:spPr bwMode="auto">
          <a:xfrm>
            <a:off x="1395413" y="1503363"/>
            <a:ext cx="1125537" cy="400110"/>
          </a:xfrm>
          <a:prstGeom prst="rect">
            <a:avLst/>
          </a:prstGeom>
          <a:noFill/>
          <a:ln w="9525">
            <a:noFill/>
            <a:miter lim="800000"/>
            <a:headEnd/>
            <a:tailEnd/>
          </a:ln>
          <a:effectLst/>
        </p:spPr>
        <p:txBody>
          <a:bodyPr>
            <a:spAutoFit/>
          </a:bodyPr>
          <a:lstStyle/>
          <a:p>
            <a:pPr>
              <a:spcBef>
                <a:spcPct val="50000"/>
              </a:spcBef>
            </a:pPr>
            <a:r>
              <a:rPr lang="en-US" sz="2000" b="0" i="0"/>
              <a:t>Battle</a:t>
            </a:r>
          </a:p>
        </p:txBody>
      </p:sp>
      <p:sp>
        <p:nvSpPr>
          <p:cNvPr id="1387529" name="Text Box 9"/>
          <p:cNvSpPr txBox="1">
            <a:spLocks noChangeArrowheads="1"/>
          </p:cNvSpPr>
          <p:nvPr/>
        </p:nvSpPr>
        <p:spPr bwMode="auto">
          <a:xfrm>
            <a:off x="671513" y="3022600"/>
            <a:ext cx="1455737" cy="400110"/>
          </a:xfrm>
          <a:prstGeom prst="rect">
            <a:avLst/>
          </a:prstGeom>
          <a:noFill/>
          <a:ln w="9525">
            <a:noFill/>
            <a:miter lim="800000"/>
            <a:headEnd/>
            <a:tailEnd/>
          </a:ln>
          <a:effectLst/>
        </p:spPr>
        <p:txBody>
          <a:bodyPr>
            <a:spAutoFit/>
          </a:bodyPr>
          <a:lstStyle/>
          <a:p>
            <a:pPr>
              <a:spcBef>
                <a:spcPct val="50000"/>
              </a:spcBef>
            </a:pPr>
            <a:r>
              <a:rPr lang="en-US" sz="2000" b="0" i="0"/>
              <a:t>Battlefield</a:t>
            </a:r>
          </a:p>
        </p:txBody>
      </p:sp>
      <p:sp>
        <p:nvSpPr>
          <p:cNvPr id="1387530" name="Text Box 10"/>
          <p:cNvSpPr txBox="1">
            <a:spLocks noChangeArrowheads="1"/>
          </p:cNvSpPr>
          <p:nvPr/>
        </p:nvSpPr>
        <p:spPr bwMode="auto">
          <a:xfrm>
            <a:off x="2338388" y="3059113"/>
            <a:ext cx="1338262" cy="400110"/>
          </a:xfrm>
          <a:prstGeom prst="rect">
            <a:avLst/>
          </a:prstGeom>
          <a:noFill/>
          <a:ln w="9525">
            <a:noFill/>
            <a:miter lim="800000"/>
            <a:headEnd/>
            <a:tailEnd/>
          </a:ln>
          <a:effectLst/>
        </p:spPr>
        <p:txBody>
          <a:bodyPr>
            <a:spAutoFit/>
          </a:bodyPr>
          <a:lstStyle/>
          <a:p>
            <a:pPr algn="ctr">
              <a:spcBef>
                <a:spcPct val="50000"/>
              </a:spcBef>
            </a:pPr>
            <a:r>
              <a:rPr lang="en-US" sz="2000" b="0" i="0"/>
              <a:t>Rank</a:t>
            </a:r>
          </a:p>
        </p:txBody>
      </p:sp>
      <p:sp>
        <p:nvSpPr>
          <p:cNvPr id="1387531" name="Text Box 11"/>
          <p:cNvSpPr txBox="1">
            <a:spLocks noChangeArrowheads="1"/>
          </p:cNvSpPr>
          <p:nvPr/>
        </p:nvSpPr>
        <p:spPr bwMode="auto">
          <a:xfrm>
            <a:off x="4502150" y="2154238"/>
            <a:ext cx="1112838" cy="400110"/>
          </a:xfrm>
          <a:prstGeom prst="rect">
            <a:avLst/>
          </a:prstGeom>
          <a:noFill/>
          <a:ln w="9525">
            <a:noFill/>
            <a:miter lim="800000"/>
            <a:headEnd/>
            <a:tailEnd/>
          </a:ln>
          <a:effectLst/>
        </p:spPr>
        <p:txBody>
          <a:bodyPr>
            <a:spAutoFit/>
          </a:bodyPr>
          <a:lstStyle/>
          <a:p>
            <a:pPr>
              <a:spcBef>
                <a:spcPct val="50000"/>
              </a:spcBef>
            </a:pPr>
            <a:r>
              <a:rPr lang="en-US" sz="2000" b="0" i="0"/>
              <a:t>Article</a:t>
            </a:r>
          </a:p>
        </p:txBody>
      </p:sp>
      <p:sp>
        <p:nvSpPr>
          <p:cNvPr id="1387532" name="Text Box 12"/>
          <p:cNvSpPr txBox="1">
            <a:spLocks noChangeArrowheads="1"/>
          </p:cNvSpPr>
          <p:nvPr/>
        </p:nvSpPr>
        <p:spPr bwMode="auto">
          <a:xfrm>
            <a:off x="6604000" y="2938463"/>
            <a:ext cx="1527175" cy="400110"/>
          </a:xfrm>
          <a:prstGeom prst="rect">
            <a:avLst/>
          </a:prstGeom>
          <a:noFill/>
          <a:ln w="9525">
            <a:noFill/>
            <a:miter lim="800000"/>
            <a:headEnd/>
            <a:tailEnd/>
          </a:ln>
          <a:effectLst/>
        </p:spPr>
        <p:txBody>
          <a:bodyPr>
            <a:spAutoFit/>
          </a:bodyPr>
          <a:lstStyle/>
          <a:p>
            <a:pPr>
              <a:spcBef>
                <a:spcPct val="50000"/>
              </a:spcBef>
            </a:pPr>
            <a:r>
              <a:rPr lang="en-US" sz="2000" b="0" i="0"/>
              <a:t>Skirmish</a:t>
            </a:r>
          </a:p>
        </p:txBody>
      </p:sp>
      <p:sp>
        <p:nvSpPr>
          <p:cNvPr id="1387533" name="Text Box 13"/>
          <p:cNvSpPr txBox="1">
            <a:spLocks noChangeArrowheads="1"/>
          </p:cNvSpPr>
          <p:nvPr/>
        </p:nvSpPr>
        <p:spPr bwMode="auto">
          <a:xfrm>
            <a:off x="5018088" y="2719388"/>
            <a:ext cx="1299585" cy="400110"/>
          </a:xfrm>
          <a:prstGeom prst="rect">
            <a:avLst/>
          </a:prstGeom>
          <a:noFill/>
          <a:ln w="9525">
            <a:noFill/>
            <a:miter lim="800000"/>
            <a:headEnd/>
            <a:tailEnd/>
          </a:ln>
          <a:effectLst/>
        </p:spPr>
        <p:txBody>
          <a:bodyPr wrap="square">
            <a:spAutoFit/>
          </a:bodyPr>
          <a:lstStyle/>
          <a:p>
            <a:pPr>
              <a:spcBef>
                <a:spcPct val="50000"/>
              </a:spcBef>
            </a:pPr>
            <a:r>
              <a:rPr lang="en-US" sz="2000" b="0" i="0" dirty="0"/>
              <a:t>Location</a:t>
            </a:r>
          </a:p>
        </p:txBody>
      </p:sp>
      <p:sp>
        <p:nvSpPr>
          <p:cNvPr id="1387534" name="Text Box 14"/>
          <p:cNvSpPr txBox="1">
            <a:spLocks noChangeArrowheads="1"/>
          </p:cNvSpPr>
          <p:nvPr/>
        </p:nvSpPr>
        <p:spPr bwMode="auto">
          <a:xfrm>
            <a:off x="5432425" y="3600450"/>
            <a:ext cx="2854325" cy="400110"/>
          </a:xfrm>
          <a:prstGeom prst="rect">
            <a:avLst/>
          </a:prstGeom>
          <a:noFill/>
          <a:ln w="9525">
            <a:noFill/>
            <a:miter lim="800000"/>
            <a:headEnd/>
            <a:tailEnd/>
          </a:ln>
          <a:effectLst/>
        </p:spPr>
        <p:txBody>
          <a:bodyPr>
            <a:spAutoFit/>
          </a:bodyPr>
          <a:lstStyle/>
          <a:p>
            <a:pPr>
              <a:spcBef>
                <a:spcPct val="50000"/>
              </a:spcBef>
            </a:pPr>
            <a:r>
              <a:rPr lang="en-US" sz="2000" b="0" i="0"/>
              <a:t>Company</a:t>
            </a:r>
          </a:p>
        </p:txBody>
      </p:sp>
      <p:sp>
        <p:nvSpPr>
          <p:cNvPr id="1387535" name="Text Box 15"/>
          <p:cNvSpPr txBox="1">
            <a:spLocks noChangeArrowheads="1"/>
          </p:cNvSpPr>
          <p:nvPr/>
        </p:nvSpPr>
        <p:spPr bwMode="auto">
          <a:xfrm>
            <a:off x="1411907" y="2436379"/>
            <a:ext cx="1125537" cy="400110"/>
          </a:xfrm>
          <a:prstGeom prst="rect">
            <a:avLst/>
          </a:prstGeom>
          <a:noFill/>
          <a:ln w="9525">
            <a:noFill/>
            <a:miter lim="800000"/>
            <a:headEnd/>
            <a:tailEnd/>
          </a:ln>
          <a:effectLst/>
        </p:spPr>
        <p:txBody>
          <a:bodyPr>
            <a:spAutoFit/>
          </a:bodyPr>
          <a:lstStyle/>
          <a:p>
            <a:pPr>
              <a:spcBef>
                <a:spcPct val="50000"/>
              </a:spcBef>
            </a:pPr>
            <a:r>
              <a:rPr lang="en-US" sz="2000" b="0" i="0" dirty="0"/>
              <a:t>General</a:t>
            </a:r>
          </a:p>
        </p:txBody>
      </p:sp>
      <p:sp>
        <p:nvSpPr>
          <p:cNvPr id="1387536" name="Text Box 16"/>
          <p:cNvSpPr txBox="1">
            <a:spLocks noChangeArrowheads="1"/>
          </p:cNvSpPr>
          <p:nvPr/>
        </p:nvSpPr>
        <p:spPr bwMode="auto">
          <a:xfrm>
            <a:off x="3022600" y="4008438"/>
            <a:ext cx="2255838" cy="400110"/>
          </a:xfrm>
          <a:prstGeom prst="rect">
            <a:avLst/>
          </a:prstGeom>
          <a:noFill/>
          <a:ln w="9525">
            <a:noFill/>
            <a:miter lim="800000"/>
            <a:headEnd/>
            <a:tailEnd/>
          </a:ln>
          <a:effectLst/>
        </p:spPr>
        <p:txBody>
          <a:bodyPr>
            <a:spAutoFit/>
          </a:bodyPr>
          <a:lstStyle/>
          <a:p>
            <a:pPr>
              <a:spcBef>
                <a:spcPct val="50000"/>
              </a:spcBef>
            </a:pPr>
            <a:r>
              <a:rPr lang="en-US" sz="2000" b="0" i="0"/>
              <a:t>Casualty</a:t>
            </a:r>
          </a:p>
        </p:txBody>
      </p:sp>
      <p:sp>
        <p:nvSpPr>
          <p:cNvPr id="1387537" name="Text Box 17"/>
          <p:cNvSpPr txBox="1">
            <a:spLocks noChangeArrowheads="1"/>
          </p:cNvSpPr>
          <p:nvPr/>
        </p:nvSpPr>
        <p:spPr bwMode="auto">
          <a:xfrm>
            <a:off x="1133475" y="4546600"/>
            <a:ext cx="1266825" cy="400110"/>
          </a:xfrm>
          <a:prstGeom prst="rect">
            <a:avLst/>
          </a:prstGeom>
          <a:noFill/>
          <a:ln w="9525">
            <a:noFill/>
            <a:miter lim="800000"/>
            <a:headEnd/>
            <a:tailEnd/>
          </a:ln>
          <a:effectLst/>
        </p:spPr>
        <p:txBody>
          <a:bodyPr>
            <a:spAutoFit/>
          </a:bodyPr>
          <a:lstStyle/>
          <a:p>
            <a:pPr>
              <a:spcBef>
                <a:spcPct val="50000"/>
              </a:spcBef>
            </a:pPr>
            <a:r>
              <a:rPr lang="en-US" sz="2000" b="0" i="0"/>
              <a:t>Memoir</a:t>
            </a:r>
          </a:p>
        </p:txBody>
      </p:sp>
      <p:sp>
        <p:nvSpPr>
          <p:cNvPr id="1387538" name="Text Box 18"/>
          <p:cNvSpPr txBox="1">
            <a:spLocks noChangeArrowheads="1"/>
          </p:cNvSpPr>
          <p:nvPr/>
        </p:nvSpPr>
        <p:spPr bwMode="auto">
          <a:xfrm>
            <a:off x="711200" y="5338763"/>
            <a:ext cx="2255838" cy="400110"/>
          </a:xfrm>
          <a:prstGeom prst="rect">
            <a:avLst/>
          </a:prstGeom>
          <a:noFill/>
          <a:ln w="9525">
            <a:noFill/>
            <a:miter lim="800000"/>
            <a:headEnd/>
            <a:tailEnd/>
          </a:ln>
          <a:effectLst/>
        </p:spPr>
        <p:txBody>
          <a:bodyPr>
            <a:spAutoFit/>
          </a:bodyPr>
          <a:lstStyle/>
          <a:p>
            <a:pPr>
              <a:spcBef>
                <a:spcPct val="50000"/>
              </a:spcBef>
            </a:pPr>
            <a:r>
              <a:rPr lang="en-US" sz="2000" b="0" i="0"/>
              <a:t>Letter</a:t>
            </a:r>
          </a:p>
        </p:txBody>
      </p:sp>
      <p:sp>
        <p:nvSpPr>
          <p:cNvPr id="1387539" name="Text Box 19"/>
          <p:cNvSpPr txBox="1">
            <a:spLocks noChangeArrowheads="1"/>
          </p:cNvSpPr>
          <p:nvPr/>
        </p:nvSpPr>
        <p:spPr bwMode="auto">
          <a:xfrm>
            <a:off x="898525" y="3886200"/>
            <a:ext cx="2255838" cy="400110"/>
          </a:xfrm>
          <a:prstGeom prst="rect">
            <a:avLst/>
          </a:prstGeom>
          <a:noFill/>
          <a:ln w="9525">
            <a:noFill/>
            <a:miter lim="800000"/>
            <a:headEnd/>
            <a:tailEnd/>
          </a:ln>
          <a:effectLst/>
        </p:spPr>
        <p:txBody>
          <a:bodyPr>
            <a:spAutoFit/>
          </a:bodyPr>
          <a:lstStyle/>
          <a:p>
            <a:pPr>
              <a:spcBef>
                <a:spcPct val="50000"/>
              </a:spcBef>
            </a:pPr>
            <a:r>
              <a:rPr lang="en-US" sz="2000" b="0" i="0"/>
              <a:t>Gun</a:t>
            </a:r>
          </a:p>
        </p:txBody>
      </p:sp>
      <p:sp>
        <p:nvSpPr>
          <p:cNvPr id="1387540" name="Text Box 20"/>
          <p:cNvSpPr txBox="1">
            <a:spLocks noChangeArrowheads="1"/>
          </p:cNvSpPr>
          <p:nvPr/>
        </p:nvSpPr>
        <p:spPr bwMode="auto">
          <a:xfrm>
            <a:off x="5216525" y="5414963"/>
            <a:ext cx="2255838" cy="400110"/>
          </a:xfrm>
          <a:prstGeom prst="rect">
            <a:avLst/>
          </a:prstGeom>
          <a:noFill/>
          <a:ln w="9525">
            <a:noFill/>
            <a:miter lim="800000"/>
            <a:headEnd/>
            <a:tailEnd/>
          </a:ln>
          <a:effectLst/>
        </p:spPr>
        <p:txBody>
          <a:bodyPr>
            <a:spAutoFit/>
          </a:bodyPr>
          <a:lstStyle/>
          <a:p>
            <a:pPr>
              <a:spcBef>
                <a:spcPct val="50000"/>
              </a:spcBef>
            </a:pPr>
            <a:r>
              <a:rPr lang="en-US" sz="2000" b="0" i="0"/>
              <a:t>Promotion</a:t>
            </a:r>
          </a:p>
        </p:txBody>
      </p:sp>
      <p:sp>
        <p:nvSpPr>
          <p:cNvPr id="1387541" name="Text Box 21"/>
          <p:cNvSpPr txBox="1">
            <a:spLocks noChangeArrowheads="1"/>
          </p:cNvSpPr>
          <p:nvPr/>
        </p:nvSpPr>
        <p:spPr bwMode="auto">
          <a:xfrm>
            <a:off x="4513263" y="4127500"/>
            <a:ext cx="2255837" cy="400110"/>
          </a:xfrm>
          <a:prstGeom prst="rect">
            <a:avLst/>
          </a:prstGeom>
          <a:noFill/>
          <a:ln w="9525">
            <a:noFill/>
            <a:miter lim="800000"/>
            <a:headEnd/>
            <a:tailEnd/>
          </a:ln>
          <a:effectLst/>
        </p:spPr>
        <p:txBody>
          <a:bodyPr>
            <a:spAutoFit/>
          </a:bodyPr>
          <a:lstStyle/>
          <a:p>
            <a:pPr>
              <a:spcBef>
                <a:spcPct val="50000"/>
              </a:spcBef>
            </a:pPr>
            <a:r>
              <a:rPr lang="en-US" sz="2000" b="0" i="0"/>
              <a:t>Army</a:t>
            </a:r>
          </a:p>
        </p:txBody>
      </p:sp>
      <p:sp>
        <p:nvSpPr>
          <p:cNvPr id="1387542" name="Text Box 22"/>
          <p:cNvSpPr txBox="1">
            <a:spLocks noChangeArrowheads="1"/>
          </p:cNvSpPr>
          <p:nvPr/>
        </p:nvSpPr>
        <p:spPr bwMode="auto">
          <a:xfrm>
            <a:off x="2736850" y="4725988"/>
            <a:ext cx="2255838" cy="400110"/>
          </a:xfrm>
          <a:prstGeom prst="rect">
            <a:avLst/>
          </a:prstGeom>
          <a:noFill/>
          <a:ln w="9525">
            <a:noFill/>
            <a:miter lim="800000"/>
            <a:headEnd/>
            <a:tailEnd/>
          </a:ln>
          <a:effectLst/>
        </p:spPr>
        <p:txBody>
          <a:bodyPr>
            <a:spAutoFit/>
          </a:bodyPr>
          <a:lstStyle/>
          <a:p>
            <a:pPr>
              <a:spcBef>
                <a:spcPct val="50000"/>
              </a:spcBef>
            </a:pPr>
            <a:r>
              <a:rPr lang="en-US" sz="2000" b="0" i="0"/>
              <a:t>Diary</a:t>
            </a:r>
          </a:p>
        </p:txBody>
      </p:sp>
      <p:sp>
        <p:nvSpPr>
          <p:cNvPr id="1387543" name="Text Box 23"/>
          <p:cNvSpPr txBox="1">
            <a:spLocks noChangeArrowheads="1"/>
          </p:cNvSpPr>
          <p:nvPr/>
        </p:nvSpPr>
        <p:spPr bwMode="auto">
          <a:xfrm>
            <a:off x="3494088" y="5391150"/>
            <a:ext cx="2255837" cy="400110"/>
          </a:xfrm>
          <a:prstGeom prst="rect">
            <a:avLst/>
          </a:prstGeom>
          <a:noFill/>
          <a:ln w="9525">
            <a:noFill/>
            <a:miter lim="800000"/>
            <a:headEnd/>
            <a:tailEnd/>
          </a:ln>
          <a:effectLst/>
        </p:spPr>
        <p:txBody>
          <a:bodyPr>
            <a:spAutoFit/>
          </a:bodyPr>
          <a:lstStyle/>
          <a:p>
            <a:pPr>
              <a:spcBef>
                <a:spcPct val="50000"/>
              </a:spcBef>
            </a:pPr>
            <a:r>
              <a:rPr lang="en-US" sz="2000" b="0" i="0"/>
              <a:t>Acts</a:t>
            </a:r>
          </a:p>
        </p:txBody>
      </p:sp>
      <p:sp>
        <p:nvSpPr>
          <p:cNvPr id="1387544" name="Text Box 24"/>
          <p:cNvSpPr txBox="1">
            <a:spLocks noChangeArrowheads="1"/>
          </p:cNvSpPr>
          <p:nvPr/>
        </p:nvSpPr>
        <p:spPr bwMode="auto">
          <a:xfrm>
            <a:off x="4629150" y="4916488"/>
            <a:ext cx="2255838" cy="400110"/>
          </a:xfrm>
          <a:prstGeom prst="rect">
            <a:avLst/>
          </a:prstGeom>
          <a:noFill/>
          <a:ln w="9525">
            <a:noFill/>
            <a:miter lim="800000"/>
            <a:headEnd/>
            <a:tailEnd/>
          </a:ln>
          <a:effectLst/>
        </p:spPr>
        <p:txBody>
          <a:bodyPr>
            <a:spAutoFit/>
          </a:bodyPr>
          <a:lstStyle/>
          <a:p>
            <a:pPr>
              <a:spcBef>
                <a:spcPct val="50000"/>
              </a:spcBef>
            </a:pPr>
            <a:r>
              <a:rPr lang="en-US" sz="2000" b="0" i="0"/>
              <a:t>Date</a:t>
            </a:r>
          </a:p>
        </p:txBody>
      </p:sp>
      <p:sp>
        <p:nvSpPr>
          <p:cNvPr id="1387545" name="Text Box 25"/>
          <p:cNvSpPr txBox="1">
            <a:spLocks noChangeArrowheads="1"/>
          </p:cNvSpPr>
          <p:nvPr/>
        </p:nvSpPr>
        <p:spPr bwMode="auto">
          <a:xfrm>
            <a:off x="6511925" y="1700213"/>
            <a:ext cx="2151063" cy="400110"/>
          </a:xfrm>
          <a:prstGeom prst="rect">
            <a:avLst/>
          </a:prstGeom>
          <a:noFill/>
          <a:ln w="9525">
            <a:noFill/>
            <a:miter lim="800000"/>
            <a:headEnd/>
            <a:tailEnd/>
          </a:ln>
          <a:effectLst/>
        </p:spPr>
        <p:txBody>
          <a:bodyPr>
            <a:spAutoFit/>
          </a:bodyPr>
          <a:lstStyle/>
          <a:p>
            <a:pPr>
              <a:spcBef>
                <a:spcPct val="50000"/>
              </a:spcBef>
            </a:pPr>
            <a:r>
              <a:rPr lang="en-US" sz="2000" b="0" i="0"/>
              <a:t>Event</a:t>
            </a:r>
          </a:p>
        </p:txBody>
      </p:sp>
      <p:pic>
        <p:nvPicPr>
          <p:cNvPr id="1387546" name="Picture 26" descr="CWLDHome"/>
          <p:cNvPicPr>
            <a:picLocks noChangeAspect="1" noChangeArrowheads="1"/>
          </p:cNvPicPr>
          <p:nvPr/>
        </p:nvPicPr>
        <p:blipFill>
          <a:blip r:embed="rId3" cstate="print">
            <a:lum bright="14000"/>
          </a:blip>
          <a:srcRect/>
          <a:stretch>
            <a:fillRect/>
          </a:stretch>
        </p:blipFill>
        <p:spPr bwMode="auto">
          <a:xfrm>
            <a:off x="473075" y="249238"/>
            <a:ext cx="1274763" cy="8429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9570" name="Picture 2" descr="CWLDHome"/>
          <p:cNvPicPr>
            <a:picLocks noChangeAspect="1" noChangeArrowheads="1"/>
          </p:cNvPicPr>
          <p:nvPr/>
        </p:nvPicPr>
        <p:blipFill>
          <a:blip r:embed="rId3" cstate="print">
            <a:lum bright="14000"/>
          </a:blip>
          <a:srcRect/>
          <a:stretch>
            <a:fillRect/>
          </a:stretch>
        </p:blipFill>
        <p:spPr bwMode="auto">
          <a:xfrm>
            <a:off x="473075" y="249238"/>
            <a:ext cx="1274763" cy="842962"/>
          </a:xfrm>
          <a:prstGeom prst="rect">
            <a:avLst/>
          </a:prstGeom>
          <a:noFill/>
          <a:ln w="9525">
            <a:noFill/>
            <a:miter lim="800000"/>
            <a:headEnd/>
            <a:tailEnd/>
          </a:ln>
          <a:effectLst/>
        </p:spPr>
      </p:pic>
      <p:sp>
        <p:nvSpPr>
          <p:cNvPr id="1389571" name="Rectangle 3"/>
          <p:cNvSpPr>
            <a:spLocks noGrp="1" noChangeArrowheads="1"/>
          </p:cNvSpPr>
          <p:nvPr>
            <p:ph type="title"/>
          </p:nvPr>
        </p:nvSpPr>
        <p:spPr>
          <a:xfrm>
            <a:off x="2063750" y="636588"/>
            <a:ext cx="6907213" cy="509587"/>
          </a:xfrm>
          <a:noFill/>
          <a:ln/>
        </p:spPr>
        <p:txBody>
          <a:bodyPr/>
          <a:lstStyle/>
          <a:p>
            <a:r>
              <a:rPr lang="en-US" dirty="0" smtClean="0"/>
              <a:t>Built a structure to capture it…</a:t>
            </a:r>
            <a:endParaRPr lang="en-US" dirty="0"/>
          </a:p>
        </p:txBody>
      </p:sp>
      <p:sp>
        <p:nvSpPr>
          <p:cNvPr id="1389572" name="Rectangle 4"/>
          <p:cNvSpPr>
            <a:spLocks noChangeArrowheads="1"/>
          </p:cNvSpPr>
          <p:nvPr/>
        </p:nvSpPr>
        <p:spPr bwMode="auto">
          <a:xfrm>
            <a:off x="1660525" y="3525838"/>
            <a:ext cx="1306513" cy="1898650"/>
          </a:xfrm>
          <a:prstGeom prst="rect">
            <a:avLst/>
          </a:prstGeom>
          <a:noFill/>
          <a:ln w="9525">
            <a:solidFill>
              <a:schemeClr val="tx1"/>
            </a:solidFill>
            <a:miter lim="800000"/>
            <a:headEnd/>
            <a:tailEnd/>
          </a:ln>
          <a:effectLst/>
        </p:spPr>
        <p:txBody>
          <a:bodyPr wrap="none" anchor="ctr"/>
          <a:lstStyle/>
          <a:p>
            <a:endParaRPr lang="en-US" sz="2000" b="0"/>
          </a:p>
        </p:txBody>
      </p:sp>
      <p:sp>
        <p:nvSpPr>
          <p:cNvPr id="1389573" name="Rectangle 5"/>
          <p:cNvSpPr>
            <a:spLocks noChangeArrowheads="1"/>
          </p:cNvSpPr>
          <p:nvPr/>
        </p:nvSpPr>
        <p:spPr bwMode="auto">
          <a:xfrm>
            <a:off x="1660525" y="3525838"/>
            <a:ext cx="1304925" cy="355600"/>
          </a:xfrm>
          <a:prstGeom prst="rect">
            <a:avLst/>
          </a:prstGeom>
          <a:noFill/>
          <a:ln w="9525">
            <a:solidFill>
              <a:schemeClr val="tx1"/>
            </a:solidFill>
            <a:miter lim="800000"/>
            <a:headEnd/>
            <a:tailEnd/>
          </a:ln>
          <a:effectLst/>
        </p:spPr>
        <p:txBody>
          <a:bodyPr wrap="none" anchor="ctr"/>
          <a:lstStyle/>
          <a:p>
            <a:endParaRPr lang="en-US" sz="2000" b="0"/>
          </a:p>
        </p:txBody>
      </p:sp>
      <p:sp>
        <p:nvSpPr>
          <p:cNvPr id="1389574" name="Text Box 6"/>
          <p:cNvSpPr txBox="1">
            <a:spLocks noChangeArrowheads="1"/>
          </p:cNvSpPr>
          <p:nvPr/>
        </p:nvSpPr>
        <p:spPr bwMode="auto">
          <a:xfrm>
            <a:off x="1884363" y="3508375"/>
            <a:ext cx="840295" cy="400110"/>
          </a:xfrm>
          <a:prstGeom prst="rect">
            <a:avLst/>
          </a:prstGeom>
          <a:noFill/>
          <a:ln w="9525">
            <a:noFill/>
            <a:miter lim="800000"/>
            <a:headEnd/>
            <a:tailEnd/>
          </a:ln>
          <a:effectLst/>
        </p:spPr>
        <p:txBody>
          <a:bodyPr wrap="none">
            <a:spAutoFit/>
          </a:bodyPr>
          <a:lstStyle/>
          <a:p>
            <a:r>
              <a:rPr lang="en-US" sz="2000" b="0" i="0"/>
              <a:t>Battle</a:t>
            </a:r>
          </a:p>
        </p:txBody>
      </p:sp>
      <p:sp>
        <p:nvSpPr>
          <p:cNvPr id="1389575" name="Rectangle 7"/>
          <p:cNvSpPr>
            <a:spLocks noChangeArrowheads="1"/>
          </p:cNvSpPr>
          <p:nvPr/>
        </p:nvSpPr>
        <p:spPr bwMode="auto">
          <a:xfrm>
            <a:off x="3132138" y="3524250"/>
            <a:ext cx="1306512" cy="1898650"/>
          </a:xfrm>
          <a:prstGeom prst="rect">
            <a:avLst/>
          </a:prstGeom>
          <a:noFill/>
          <a:ln w="9525">
            <a:solidFill>
              <a:schemeClr val="tx1"/>
            </a:solidFill>
            <a:miter lim="800000"/>
            <a:headEnd/>
            <a:tailEnd/>
          </a:ln>
          <a:effectLst/>
        </p:spPr>
        <p:txBody>
          <a:bodyPr wrap="none" anchor="ctr"/>
          <a:lstStyle/>
          <a:p>
            <a:endParaRPr lang="en-US" sz="2000" b="0"/>
          </a:p>
        </p:txBody>
      </p:sp>
      <p:sp>
        <p:nvSpPr>
          <p:cNvPr id="1389576" name="Rectangle 8"/>
          <p:cNvSpPr>
            <a:spLocks noChangeArrowheads="1"/>
          </p:cNvSpPr>
          <p:nvPr/>
        </p:nvSpPr>
        <p:spPr bwMode="auto">
          <a:xfrm>
            <a:off x="3132138" y="3524250"/>
            <a:ext cx="1304925" cy="355600"/>
          </a:xfrm>
          <a:prstGeom prst="rect">
            <a:avLst/>
          </a:prstGeom>
          <a:noFill/>
          <a:ln w="9525">
            <a:solidFill>
              <a:schemeClr val="tx1"/>
            </a:solidFill>
            <a:miter lim="800000"/>
            <a:headEnd/>
            <a:tailEnd/>
          </a:ln>
          <a:effectLst/>
        </p:spPr>
        <p:txBody>
          <a:bodyPr wrap="none" anchor="ctr"/>
          <a:lstStyle/>
          <a:p>
            <a:endParaRPr lang="en-US" sz="2000" b="0"/>
          </a:p>
        </p:txBody>
      </p:sp>
      <p:sp>
        <p:nvSpPr>
          <p:cNvPr id="1389577" name="Text Box 9"/>
          <p:cNvSpPr txBox="1">
            <a:spLocks noChangeArrowheads="1"/>
          </p:cNvSpPr>
          <p:nvPr/>
        </p:nvSpPr>
        <p:spPr bwMode="auto">
          <a:xfrm>
            <a:off x="3355975" y="3506788"/>
            <a:ext cx="939681" cy="400110"/>
          </a:xfrm>
          <a:prstGeom prst="rect">
            <a:avLst/>
          </a:prstGeom>
          <a:noFill/>
          <a:ln w="9525">
            <a:noFill/>
            <a:miter lim="800000"/>
            <a:headEnd/>
            <a:tailEnd/>
          </a:ln>
          <a:effectLst/>
        </p:spPr>
        <p:txBody>
          <a:bodyPr wrap="none">
            <a:spAutoFit/>
          </a:bodyPr>
          <a:lstStyle/>
          <a:p>
            <a:r>
              <a:rPr lang="en-US" sz="2000" b="0" i="0"/>
              <a:t>Author</a:t>
            </a:r>
          </a:p>
        </p:txBody>
      </p:sp>
      <p:sp>
        <p:nvSpPr>
          <p:cNvPr id="1389578" name="Rectangle 10"/>
          <p:cNvSpPr>
            <a:spLocks noChangeArrowheads="1"/>
          </p:cNvSpPr>
          <p:nvPr/>
        </p:nvSpPr>
        <p:spPr bwMode="auto">
          <a:xfrm>
            <a:off x="4602163" y="3522663"/>
            <a:ext cx="1306512" cy="1898650"/>
          </a:xfrm>
          <a:prstGeom prst="rect">
            <a:avLst/>
          </a:prstGeom>
          <a:noFill/>
          <a:ln w="9525">
            <a:solidFill>
              <a:schemeClr val="tx1"/>
            </a:solidFill>
            <a:miter lim="800000"/>
            <a:headEnd/>
            <a:tailEnd/>
          </a:ln>
          <a:effectLst/>
        </p:spPr>
        <p:txBody>
          <a:bodyPr wrap="none" anchor="ctr"/>
          <a:lstStyle/>
          <a:p>
            <a:endParaRPr lang="en-US" sz="2000" b="0"/>
          </a:p>
        </p:txBody>
      </p:sp>
      <p:sp>
        <p:nvSpPr>
          <p:cNvPr id="1389579" name="Text Box 11"/>
          <p:cNvSpPr txBox="1">
            <a:spLocks noChangeArrowheads="1"/>
          </p:cNvSpPr>
          <p:nvPr/>
        </p:nvSpPr>
        <p:spPr bwMode="auto">
          <a:xfrm>
            <a:off x="4826000" y="3505200"/>
            <a:ext cx="840295" cy="400110"/>
          </a:xfrm>
          <a:prstGeom prst="rect">
            <a:avLst/>
          </a:prstGeom>
          <a:noFill/>
          <a:ln w="9525">
            <a:noFill/>
            <a:miter lim="800000"/>
            <a:headEnd/>
            <a:tailEnd/>
          </a:ln>
          <a:effectLst/>
        </p:spPr>
        <p:txBody>
          <a:bodyPr wrap="none">
            <a:spAutoFit/>
          </a:bodyPr>
          <a:lstStyle/>
          <a:p>
            <a:r>
              <a:rPr lang="en-US" sz="2000" b="0" i="0"/>
              <a:t>Event</a:t>
            </a:r>
          </a:p>
        </p:txBody>
      </p:sp>
      <p:sp>
        <p:nvSpPr>
          <p:cNvPr id="1389580" name="Rectangle 12"/>
          <p:cNvSpPr>
            <a:spLocks noChangeArrowheads="1"/>
          </p:cNvSpPr>
          <p:nvPr/>
        </p:nvSpPr>
        <p:spPr bwMode="auto">
          <a:xfrm>
            <a:off x="6072188" y="3521075"/>
            <a:ext cx="1306512" cy="1898650"/>
          </a:xfrm>
          <a:prstGeom prst="rect">
            <a:avLst/>
          </a:prstGeom>
          <a:noFill/>
          <a:ln w="9525">
            <a:solidFill>
              <a:schemeClr val="tx1"/>
            </a:solidFill>
            <a:miter lim="800000"/>
            <a:headEnd/>
            <a:tailEnd/>
          </a:ln>
          <a:effectLst/>
        </p:spPr>
        <p:txBody>
          <a:bodyPr wrap="none" anchor="ctr"/>
          <a:lstStyle/>
          <a:p>
            <a:endParaRPr lang="en-US" sz="2000" b="0"/>
          </a:p>
        </p:txBody>
      </p:sp>
      <p:sp>
        <p:nvSpPr>
          <p:cNvPr id="1389581" name="Rectangle 13"/>
          <p:cNvSpPr>
            <a:spLocks noChangeArrowheads="1"/>
          </p:cNvSpPr>
          <p:nvPr/>
        </p:nvSpPr>
        <p:spPr bwMode="auto">
          <a:xfrm>
            <a:off x="6072188" y="3521075"/>
            <a:ext cx="1304925" cy="355600"/>
          </a:xfrm>
          <a:prstGeom prst="rect">
            <a:avLst/>
          </a:prstGeom>
          <a:noFill/>
          <a:ln w="9525">
            <a:solidFill>
              <a:schemeClr val="tx1"/>
            </a:solidFill>
            <a:miter lim="800000"/>
            <a:headEnd/>
            <a:tailEnd/>
          </a:ln>
          <a:effectLst/>
        </p:spPr>
        <p:txBody>
          <a:bodyPr wrap="none" anchor="ctr"/>
          <a:lstStyle/>
          <a:p>
            <a:endParaRPr lang="en-US" sz="2000" b="0"/>
          </a:p>
        </p:txBody>
      </p:sp>
      <p:sp>
        <p:nvSpPr>
          <p:cNvPr id="1389582" name="Text Box 14"/>
          <p:cNvSpPr txBox="1">
            <a:spLocks noChangeArrowheads="1"/>
          </p:cNvSpPr>
          <p:nvPr/>
        </p:nvSpPr>
        <p:spPr bwMode="auto">
          <a:xfrm>
            <a:off x="6296025" y="3503613"/>
            <a:ext cx="997389" cy="400110"/>
          </a:xfrm>
          <a:prstGeom prst="rect">
            <a:avLst/>
          </a:prstGeom>
          <a:noFill/>
          <a:ln w="9525">
            <a:noFill/>
            <a:miter lim="800000"/>
            <a:headEnd/>
            <a:tailEnd/>
          </a:ln>
          <a:effectLst/>
        </p:spPr>
        <p:txBody>
          <a:bodyPr wrap="none">
            <a:spAutoFit/>
          </a:bodyPr>
          <a:lstStyle/>
          <a:p>
            <a:r>
              <a:rPr lang="en-US" sz="2000" b="0" i="0"/>
              <a:t>Source</a:t>
            </a:r>
          </a:p>
        </p:txBody>
      </p:sp>
      <p:sp>
        <p:nvSpPr>
          <p:cNvPr id="1389583" name="Text Box 15"/>
          <p:cNvSpPr txBox="1">
            <a:spLocks noChangeArrowheads="1"/>
          </p:cNvSpPr>
          <p:nvPr/>
        </p:nvSpPr>
        <p:spPr bwMode="auto">
          <a:xfrm>
            <a:off x="1787525" y="3970338"/>
            <a:ext cx="1179513" cy="1384995"/>
          </a:xfrm>
          <a:prstGeom prst="rect">
            <a:avLst/>
          </a:prstGeom>
          <a:noFill/>
          <a:ln w="9525">
            <a:noFill/>
            <a:miter lim="800000"/>
            <a:headEnd/>
            <a:tailEnd/>
          </a:ln>
          <a:effectLst/>
        </p:spPr>
        <p:txBody>
          <a:bodyPr>
            <a:spAutoFit/>
          </a:bodyPr>
          <a:lstStyle/>
          <a:p>
            <a:r>
              <a:rPr lang="en-US" sz="1400" b="0" i="0" dirty="0"/>
              <a:t>Where ?</a:t>
            </a:r>
          </a:p>
          <a:p>
            <a:r>
              <a:rPr lang="en-US" sz="1400" b="0" i="0" dirty="0"/>
              <a:t>When ?</a:t>
            </a:r>
            <a:br>
              <a:rPr lang="en-US" sz="1400" b="0" i="0" dirty="0"/>
            </a:br>
            <a:r>
              <a:rPr lang="en-US" sz="1400" b="0" i="0" dirty="0"/>
              <a:t>Who ?</a:t>
            </a:r>
            <a:br>
              <a:rPr lang="en-US" sz="1400" b="0" i="0" dirty="0"/>
            </a:br>
            <a:r>
              <a:rPr lang="en-US" sz="1400" b="0" i="0" dirty="0"/>
              <a:t>Deaths</a:t>
            </a:r>
            <a:br>
              <a:rPr lang="en-US" sz="1400" b="0" i="0" dirty="0"/>
            </a:br>
            <a:r>
              <a:rPr lang="en-US" sz="1400" b="0" i="0" dirty="0"/>
              <a:t>Leaders</a:t>
            </a:r>
          </a:p>
          <a:p>
            <a:r>
              <a:rPr lang="en-US" sz="1400" b="0" i="0" dirty="0"/>
              <a:t>Etc…</a:t>
            </a:r>
          </a:p>
        </p:txBody>
      </p:sp>
      <p:sp>
        <p:nvSpPr>
          <p:cNvPr id="1389584" name="Text Box 16"/>
          <p:cNvSpPr txBox="1">
            <a:spLocks noChangeArrowheads="1"/>
          </p:cNvSpPr>
          <p:nvPr/>
        </p:nvSpPr>
        <p:spPr bwMode="auto">
          <a:xfrm>
            <a:off x="3209925" y="3968750"/>
            <a:ext cx="1179513" cy="1384995"/>
          </a:xfrm>
          <a:prstGeom prst="rect">
            <a:avLst/>
          </a:prstGeom>
          <a:noFill/>
          <a:ln w="9525">
            <a:noFill/>
            <a:miter lim="800000"/>
            <a:headEnd/>
            <a:tailEnd/>
          </a:ln>
          <a:effectLst/>
        </p:spPr>
        <p:txBody>
          <a:bodyPr>
            <a:spAutoFit/>
          </a:bodyPr>
          <a:lstStyle/>
          <a:p>
            <a:r>
              <a:rPr lang="en-US" sz="1400" b="0" i="0" dirty="0"/>
              <a:t>Birth ?</a:t>
            </a:r>
          </a:p>
          <a:p>
            <a:r>
              <a:rPr lang="en-US" sz="1400" b="0" i="0" dirty="0"/>
              <a:t>Death ?</a:t>
            </a:r>
            <a:br>
              <a:rPr lang="en-US" sz="1400" b="0" i="0" dirty="0"/>
            </a:br>
            <a:r>
              <a:rPr lang="en-US" sz="1400" b="0" i="0" dirty="0"/>
              <a:t>Where ?</a:t>
            </a:r>
            <a:br>
              <a:rPr lang="en-US" sz="1400" b="0" i="0" dirty="0"/>
            </a:br>
            <a:r>
              <a:rPr lang="en-US" sz="1400" b="0" i="0" dirty="0"/>
              <a:t>When ?</a:t>
            </a:r>
            <a:br>
              <a:rPr lang="en-US" sz="1400" b="0" i="0" dirty="0"/>
            </a:br>
            <a:r>
              <a:rPr lang="en-US" sz="1400" b="0" i="0" dirty="0"/>
              <a:t>Occupation</a:t>
            </a:r>
          </a:p>
          <a:p>
            <a:r>
              <a:rPr lang="en-US" sz="1400" b="0" i="0" dirty="0"/>
              <a:t>Etc…</a:t>
            </a:r>
          </a:p>
        </p:txBody>
      </p:sp>
      <p:sp>
        <p:nvSpPr>
          <p:cNvPr id="1389585" name="Text Box 17"/>
          <p:cNvSpPr txBox="1">
            <a:spLocks noChangeArrowheads="1"/>
          </p:cNvSpPr>
          <p:nvPr/>
        </p:nvSpPr>
        <p:spPr bwMode="auto">
          <a:xfrm>
            <a:off x="4691063" y="3943350"/>
            <a:ext cx="1179512" cy="738664"/>
          </a:xfrm>
          <a:prstGeom prst="rect">
            <a:avLst/>
          </a:prstGeom>
          <a:noFill/>
          <a:ln w="9525">
            <a:noFill/>
            <a:miter lim="800000"/>
            <a:headEnd/>
            <a:tailEnd/>
          </a:ln>
          <a:effectLst/>
        </p:spPr>
        <p:txBody>
          <a:bodyPr>
            <a:spAutoFit/>
          </a:bodyPr>
          <a:lstStyle/>
          <a:p>
            <a:r>
              <a:rPr lang="en-US" sz="1400" b="0" i="0"/>
              <a:t>Day</a:t>
            </a:r>
            <a:br>
              <a:rPr lang="en-US" sz="1400" b="0" i="0"/>
            </a:br>
            <a:r>
              <a:rPr lang="en-US" sz="1400" b="0" i="0"/>
              <a:t>Event</a:t>
            </a:r>
            <a:br>
              <a:rPr lang="en-US" sz="1400" b="0" i="0"/>
            </a:br>
            <a:r>
              <a:rPr lang="en-US" sz="1400" b="0" i="0"/>
              <a:t>Etc…</a:t>
            </a:r>
          </a:p>
        </p:txBody>
      </p:sp>
      <p:sp>
        <p:nvSpPr>
          <p:cNvPr id="1389586" name="Text Box 18"/>
          <p:cNvSpPr txBox="1">
            <a:spLocks noChangeArrowheads="1"/>
          </p:cNvSpPr>
          <p:nvPr/>
        </p:nvSpPr>
        <p:spPr bwMode="auto">
          <a:xfrm>
            <a:off x="6165850" y="3933825"/>
            <a:ext cx="1179513" cy="1169551"/>
          </a:xfrm>
          <a:prstGeom prst="rect">
            <a:avLst/>
          </a:prstGeom>
          <a:noFill/>
          <a:ln w="9525">
            <a:noFill/>
            <a:miter lim="800000"/>
            <a:headEnd/>
            <a:tailEnd/>
          </a:ln>
          <a:effectLst/>
        </p:spPr>
        <p:txBody>
          <a:bodyPr>
            <a:spAutoFit/>
          </a:bodyPr>
          <a:lstStyle/>
          <a:p>
            <a:r>
              <a:rPr lang="en-US" sz="1400" b="0" i="0"/>
              <a:t>Source</a:t>
            </a:r>
            <a:br>
              <a:rPr lang="en-US" sz="1400" b="0" i="0"/>
            </a:br>
            <a:r>
              <a:rPr lang="en-US" sz="1400" b="0" i="0"/>
              <a:t>Editor</a:t>
            </a:r>
            <a:br>
              <a:rPr lang="en-US" sz="1400" b="0" i="0"/>
            </a:br>
            <a:r>
              <a:rPr lang="en-US" sz="1400" b="0" i="0"/>
              <a:t>Publisher</a:t>
            </a:r>
            <a:br>
              <a:rPr lang="en-US" sz="1400" b="0" i="0"/>
            </a:br>
            <a:r>
              <a:rPr lang="en-US" sz="1400" b="0" i="0"/>
              <a:t>Place</a:t>
            </a:r>
            <a:br>
              <a:rPr lang="en-US" sz="1400" b="0" i="0"/>
            </a:br>
            <a:r>
              <a:rPr lang="en-US" sz="1400" b="0" i="0"/>
              <a:t>Etc…</a:t>
            </a:r>
          </a:p>
        </p:txBody>
      </p:sp>
      <p:sp>
        <p:nvSpPr>
          <p:cNvPr id="1389587" name="Rectangle 19"/>
          <p:cNvSpPr>
            <a:spLocks noChangeArrowheads="1"/>
          </p:cNvSpPr>
          <p:nvPr/>
        </p:nvSpPr>
        <p:spPr bwMode="auto">
          <a:xfrm>
            <a:off x="3617913" y="1431925"/>
            <a:ext cx="1306512" cy="1898650"/>
          </a:xfrm>
          <a:prstGeom prst="rect">
            <a:avLst/>
          </a:prstGeom>
          <a:noFill/>
          <a:ln w="9525">
            <a:solidFill>
              <a:schemeClr val="tx1"/>
            </a:solidFill>
            <a:miter lim="800000"/>
            <a:headEnd/>
            <a:tailEnd/>
          </a:ln>
          <a:effectLst/>
        </p:spPr>
        <p:txBody>
          <a:bodyPr wrap="none" anchor="ctr"/>
          <a:lstStyle/>
          <a:p>
            <a:endParaRPr lang="en-US" sz="2000" b="0"/>
          </a:p>
        </p:txBody>
      </p:sp>
      <p:sp>
        <p:nvSpPr>
          <p:cNvPr id="1389588" name="Rectangle 20"/>
          <p:cNvSpPr>
            <a:spLocks noChangeArrowheads="1"/>
          </p:cNvSpPr>
          <p:nvPr/>
        </p:nvSpPr>
        <p:spPr bwMode="auto">
          <a:xfrm>
            <a:off x="3617913" y="1431925"/>
            <a:ext cx="1304925" cy="355600"/>
          </a:xfrm>
          <a:prstGeom prst="rect">
            <a:avLst/>
          </a:prstGeom>
          <a:noFill/>
          <a:ln w="9525">
            <a:solidFill>
              <a:schemeClr val="tx1"/>
            </a:solidFill>
            <a:miter lim="800000"/>
            <a:headEnd/>
            <a:tailEnd/>
          </a:ln>
          <a:effectLst/>
        </p:spPr>
        <p:txBody>
          <a:bodyPr wrap="none" anchor="ctr"/>
          <a:lstStyle/>
          <a:p>
            <a:endParaRPr lang="en-US" sz="2000" b="0"/>
          </a:p>
        </p:txBody>
      </p:sp>
      <p:sp>
        <p:nvSpPr>
          <p:cNvPr id="1389589" name="Text Box 21"/>
          <p:cNvSpPr txBox="1">
            <a:spLocks noChangeArrowheads="1"/>
          </p:cNvSpPr>
          <p:nvPr/>
        </p:nvSpPr>
        <p:spPr bwMode="auto">
          <a:xfrm>
            <a:off x="3591579" y="1414463"/>
            <a:ext cx="1353256" cy="400110"/>
          </a:xfrm>
          <a:prstGeom prst="rect">
            <a:avLst/>
          </a:prstGeom>
          <a:noFill/>
          <a:ln w="9525">
            <a:noFill/>
            <a:miter lim="800000"/>
            <a:headEnd/>
            <a:tailEnd/>
          </a:ln>
          <a:effectLst/>
        </p:spPr>
        <p:txBody>
          <a:bodyPr wrap="none">
            <a:spAutoFit/>
          </a:bodyPr>
          <a:lstStyle/>
          <a:p>
            <a:r>
              <a:rPr lang="en-US" sz="2000" b="0" i="0" dirty="0"/>
              <a:t>Document</a:t>
            </a:r>
          </a:p>
        </p:txBody>
      </p:sp>
      <p:sp>
        <p:nvSpPr>
          <p:cNvPr id="1389590" name="Text Box 22"/>
          <p:cNvSpPr txBox="1">
            <a:spLocks noChangeArrowheads="1"/>
          </p:cNvSpPr>
          <p:nvPr/>
        </p:nvSpPr>
        <p:spPr bwMode="auto">
          <a:xfrm>
            <a:off x="3695700" y="1774825"/>
            <a:ext cx="1179513" cy="1600438"/>
          </a:xfrm>
          <a:prstGeom prst="rect">
            <a:avLst/>
          </a:prstGeom>
          <a:noFill/>
          <a:ln w="9525">
            <a:noFill/>
            <a:miter lim="800000"/>
            <a:headEnd/>
            <a:tailEnd/>
          </a:ln>
          <a:effectLst/>
        </p:spPr>
        <p:txBody>
          <a:bodyPr>
            <a:spAutoFit/>
          </a:bodyPr>
          <a:lstStyle/>
          <a:p>
            <a:r>
              <a:rPr lang="en-US" sz="1400" b="0" i="0" dirty="0"/>
              <a:t>Battle ID</a:t>
            </a:r>
            <a:br>
              <a:rPr lang="en-US" sz="1400" b="0" i="0" dirty="0"/>
            </a:br>
            <a:r>
              <a:rPr lang="en-US" sz="1400" b="0" i="0" dirty="0"/>
              <a:t>Author ID</a:t>
            </a:r>
            <a:br>
              <a:rPr lang="en-US" sz="1400" b="0" i="0" dirty="0"/>
            </a:br>
            <a:r>
              <a:rPr lang="en-US" sz="1400" b="0" i="0" dirty="0"/>
              <a:t>Event ID</a:t>
            </a:r>
            <a:br>
              <a:rPr lang="en-US" sz="1400" b="0" i="0" dirty="0"/>
            </a:br>
            <a:r>
              <a:rPr lang="en-US" sz="1400" b="0" i="0" dirty="0"/>
              <a:t>Source ID</a:t>
            </a:r>
            <a:br>
              <a:rPr lang="en-US" sz="1400" b="0" i="0" dirty="0"/>
            </a:br>
            <a:r>
              <a:rPr lang="en-US" sz="1400" b="0" i="0" dirty="0"/>
              <a:t>Date</a:t>
            </a:r>
            <a:br>
              <a:rPr lang="en-US" sz="1400" b="0" i="0" dirty="0"/>
            </a:br>
            <a:r>
              <a:rPr lang="en-US" sz="1400" b="0" i="0" dirty="0"/>
              <a:t>Subject</a:t>
            </a:r>
          </a:p>
          <a:p>
            <a:r>
              <a:rPr lang="en-US" sz="1400" b="0" i="0" dirty="0"/>
              <a:t>Age writing</a:t>
            </a:r>
          </a:p>
        </p:txBody>
      </p:sp>
      <p:sp>
        <p:nvSpPr>
          <p:cNvPr id="1389591" name="Line 23"/>
          <p:cNvSpPr>
            <a:spLocks noChangeShapeType="1"/>
          </p:cNvSpPr>
          <p:nvPr/>
        </p:nvSpPr>
        <p:spPr bwMode="auto">
          <a:xfrm flipV="1">
            <a:off x="2279650" y="2006600"/>
            <a:ext cx="0" cy="1520825"/>
          </a:xfrm>
          <a:prstGeom prst="line">
            <a:avLst/>
          </a:prstGeom>
          <a:noFill/>
          <a:ln w="9525">
            <a:solidFill>
              <a:schemeClr val="tx1"/>
            </a:solidFill>
            <a:round/>
            <a:headEnd/>
            <a:tailEnd/>
          </a:ln>
          <a:effectLst/>
        </p:spPr>
        <p:txBody>
          <a:bodyPr/>
          <a:lstStyle/>
          <a:p>
            <a:endParaRPr lang="en-US" sz="2000" b="0"/>
          </a:p>
        </p:txBody>
      </p:sp>
      <p:sp>
        <p:nvSpPr>
          <p:cNvPr id="1389592" name="Line 24"/>
          <p:cNvSpPr>
            <a:spLocks noChangeShapeType="1"/>
          </p:cNvSpPr>
          <p:nvPr/>
        </p:nvSpPr>
        <p:spPr bwMode="auto">
          <a:xfrm>
            <a:off x="2279650" y="2006600"/>
            <a:ext cx="1366838" cy="0"/>
          </a:xfrm>
          <a:prstGeom prst="line">
            <a:avLst/>
          </a:prstGeom>
          <a:noFill/>
          <a:ln w="9525">
            <a:solidFill>
              <a:schemeClr val="tx1"/>
            </a:solidFill>
            <a:round/>
            <a:headEnd/>
            <a:tailEnd/>
          </a:ln>
          <a:effectLst/>
        </p:spPr>
        <p:txBody>
          <a:bodyPr/>
          <a:lstStyle/>
          <a:p>
            <a:endParaRPr lang="en-US" sz="2000" b="0"/>
          </a:p>
        </p:txBody>
      </p:sp>
      <p:sp>
        <p:nvSpPr>
          <p:cNvPr id="1389593" name="Line 25"/>
          <p:cNvSpPr>
            <a:spLocks noChangeShapeType="1"/>
          </p:cNvSpPr>
          <p:nvPr/>
        </p:nvSpPr>
        <p:spPr bwMode="auto">
          <a:xfrm flipV="1">
            <a:off x="3419475" y="2244725"/>
            <a:ext cx="0" cy="1282700"/>
          </a:xfrm>
          <a:prstGeom prst="line">
            <a:avLst/>
          </a:prstGeom>
          <a:noFill/>
          <a:ln w="9525">
            <a:solidFill>
              <a:schemeClr val="tx1"/>
            </a:solidFill>
            <a:round/>
            <a:headEnd/>
            <a:tailEnd/>
          </a:ln>
          <a:effectLst/>
        </p:spPr>
        <p:txBody>
          <a:bodyPr/>
          <a:lstStyle/>
          <a:p>
            <a:endParaRPr lang="en-US" sz="2000" b="0"/>
          </a:p>
        </p:txBody>
      </p:sp>
      <p:sp>
        <p:nvSpPr>
          <p:cNvPr id="1389594" name="Line 26"/>
          <p:cNvSpPr>
            <a:spLocks noChangeShapeType="1"/>
          </p:cNvSpPr>
          <p:nvPr/>
        </p:nvSpPr>
        <p:spPr bwMode="auto">
          <a:xfrm>
            <a:off x="3419475" y="2257425"/>
            <a:ext cx="203200" cy="0"/>
          </a:xfrm>
          <a:prstGeom prst="line">
            <a:avLst/>
          </a:prstGeom>
          <a:noFill/>
          <a:ln w="9525">
            <a:solidFill>
              <a:schemeClr val="tx1"/>
            </a:solidFill>
            <a:round/>
            <a:headEnd/>
            <a:tailEnd/>
          </a:ln>
          <a:effectLst/>
        </p:spPr>
        <p:txBody>
          <a:bodyPr/>
          <a:lstStyle/>
          <a:p>
            <a:endParaRPr lang="en-US" sz="2000" b="0"/>
          </a:p>
        </p:txBody>
      </p:sp>
      <p:sp>
        <p:nvSpPr>
          <p:cNvPr id="1389595" name="Line 27"/>
          <p:cNvSpPr>
            <a:spLocks noChangeShapeType="1"/>
          </p:cNvSpPr>
          <p:nvPr/>
        </p:nvSpPr>
        <p:spPr bwMode="auto">
          <a:xfrm>
            <a:off x="4927600" y="2446338"/>
            <a:ext cx="309563" cy="0"/>
          </a:xfrm>
          <a:prstGeom prst="line">
            <a:avLst/>
          </a:prstGeom>
          <a:noFill/>
          <a:ln w="9525">
            <a:solidFill>
              <a:schemeClr val="tx1"/>
            </a:solidFill>
            <a:round/>
            <a:headEnd/>
            <a:tailEnd/>
          </a:ln>
          <a:effectLst/>
        </p:spPr>
        <p:txBody>
          <a:bodyPr/>
          <a:lstStyle/>
          <a:p>
            <a:endParaRPr lang="en-US" sz="2000" b="0"/>
          </a:p>
        </p:txBody>
      </p:sp>
      <p:sp>
        <p:nvSpPr>
          <p:cNvPr id="1389596" name="Line 28"/>
          <p:cNvSpPr>
            <a:spLocks noChangeShapeType="1"/>
          </p:cNvSpPr>
          <p:nvPr/>
        </p:nvSpPr>
        <p:spPr bwMode="auto">
          <a:xfrm>
            <a:off x="5222875" y="2446338"/>
            <a:ext cx="0" cy="1092200"/>
          </a:xfrm>
          <a:prstGeom prst="line">
            <a:avLst/>
          </a:prstGeom>
          <a:noFill/>
          <a:ln w="9525">
            <a:solidFill>
              <a:schemeClr val="tx1"/>
            </a:solidFill>
            <a:round/>
            <a:headEnd/>
            <a:tailEnd/>
          </a:ln>
          <a:effectLst/>
        </p:spPr>
        <p:txBody>
          <a:bodyPr/>
          <a:lstStyle/>
          <a:p>
            <a:endParaRPr lang="en-US" sz="2000" b="0"/>
          </a:p>
        </p:txBody>
      </p:sp>
      <p:sp>
        <p:nvSpPr>
          <p:cNvPr id="1389597" name="Line 29"/>
          <p:cNvSpPr>
            <a:spLocks noChangeShapeType="1"/>
          </p:cNvSpPr>
          <p:nvPr/>
        </p:nvSpPr>
        <p:spPr bwMode="auto">
          <a:xfrm>
            <a:off x="4927600" y="2708275"/>
            <a:ext cx="1711325" cy="0"/>
          </a:xfrm>
          <a:prstGeom prst="line">
            <a:avLst/>
          </a:prstGeom>
          <a:noFill/>
          <a:ln w="9525">
            <a:solidFill>
              <a:schemeClr val="tx1"/>
            </a:solidFill>
            <a:round/>
            <a:headEnd/>
            <a:tailEnd/>
          </a:ln>
          <a:effectLst/>
        </p:spPr>
        <p:txBody>
          <a:bodyPr/>
          <a:lstStyle/>
          <a:p>
            <a:endParaRPr lang="en-US" sz="2000" b="0"/>
          </a:p>
        </p:txBody>
      </p:sp>
      <p:sp>
        <p:nvSpPr>
          <p:cNvPr id="1389598" name="Line 30"/>
          <p:cNvSpPr>
            <a:spLocks noChangeShapeType="1"/>
          </p:cNvSpPr>
          <p:nvPr/>
        </p:nvSpPr>
        <p:spPr bwMode="auto">
          <a:xfrm>
            <a:off x="6626225" y="2708275"/>
            <a:ext cx="0" cy="806450"/>
          </a:xfrm>
          <a:prstGeom prst="line">
            <a:avLst/>
          </a:prstGeom>
          <a:noFill/>
          <a:ln w="9525">
            <a:solidFill>
              <a:schemeClr val="tx1"/>
            </a:solidFill>
            <a:round/>
            <a:headEnd/>
            <a:tailEnd/>
          </a:ln>
          <a:effectLst/>
        </p:spPr>
        <p:txBody>
          <a:bodyPr/>
          <a:lstStyle/>
          <a:p>
            <a:endParaRPr lang="en-US" sz="2000" b="0"/>
          </a:p>
        </p:txBody>
      </p:sp>
      <p:sp>
        <p:nvSpPr>
          <p:cNvPr id="1389599" name="Line 31"/>
          <p:cNvSpPr>
            <a:spLocks noChangeShapeType="1"/>
          </p:cNvSpPr>
          <p:nvPr/>
        </p:nvSpPr>
        <p:spPr bwMode="auto">
          <a:xfrm>
            <a:off x="4597400" y="3870325"/>
            <a:ext cx="1327150" cy="0"/>
          </a:xfrm>
          <a:prstGeom prst="line">
            <a:avLst/>
          </a:prstGeom>
          <a:noFill/>
          <a:ln w="9525">
            <a:solidFill>
              <a:schemeClr val="tx1"/>
            </a:solidFill>
            <a:round/>
            <a:headEnd/>
            <a:tailEnd/>
          </a:ln>
          <a:effectLst/>
        </p:spPr>
        <p:txBody>
          <a:bodyPr/>
          <a:lstStyle/>
          <a:p>
            <a:endParaRPr lang="en-US" sz="2000" b="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93666" name="Picture 2" descr="CWLDHome"/>
          <p:cNvPicPr>
            <a:picLocks noChangeAspect="1" noChangeArrowheads="1"/>
          </p:cNvPicPr>
          <p:nvPr/>
        </p:nvPicPr>
        <p:blipFill>
          <a:blip r:embed="rId3" cstate="print">
            <a:lum bright="14000"/>
          </a:blip>
          <a:srcRect/>
          <a:stretch>
            <a:fillRect/>
          </a:stretch>
        </p:blipFill>
        <p:spPr bwMode="auto">
          <a:xfrm>
            <a:off x="473075" y="249238"/>
            <a:ext cx="1274763" cy="842962"/>
          </a:xfrm>
          <a:prstGeom prst="rect">
            <a:avLst/>
          </a:prstGeom>
          <a:noFill/>
          <a:ln w="9525">
            <a:noFill/>
            <a:miter lim="800000"/>
            <a:headEnd/>
            <a:tailEnd/>
          </a:ln>
          <a:effectLst/>
        </p:spPr>
      </p:pic>
      <p:pic>
        <p:nvPicPr>
          <p:cNvPr id="1393668" name="Picture 4"/>
          <p:cNvPicPr>
            <a:picLocks noChangeAspect="1" noChangeArrowheads="1"/>
          </p:cNvPicPr>
          <p:nvPr/>
        </p:nvPicPr>
        <p:blipFill>
          <a:blip r:embed="rId4" cstate="print"/>
          <a:srcRect/>
          <a:stretch>
            <a:fillRect/>
          </a:stretch>
        </p:blipFill>
        <p:spPr bwMode="auto">
          <a:xfrm>
            <a:off x="1927225" y="180975"/>
            <a:ext cx="7381875" cy="6677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754" name="Rectangle 2"/>
          <p:cNvSpPr>
            <a:spLocks noGrp="1" noChangeArrowheads="1"/>
          </p:cNvSpPr>
          <p:nvPr>
            <p:ph type="body" sz="half" idx="1"/>
          </p:nvPr>
        </p:nvSpPr>
        <p:spPr>
          <a:xfrm>
            <a:off x="409575" y="1357313"/>
            <a:ext cx="8510588" cy="4572000"/>
          </a:xfrm>
        </p:spPr>
        <p:txBody>
          <a:bodyPr/>
          <a:lstStyle/>
          <a:p>
            <a:pPr lvl="1">
              <a:spcBef>
                <a:spcPct val="0"/>
              </a:spcBef>
              <a:buFontTx/>
              <a:buNone/>
            </a:pPr>
            <a:endParaRPr lang="en-US" sz="1800">
              <a:cs typeface="Times New Roman" pitchFamily="18" charset="0"/>
            </a:endParaRPr>
          </a:p>
          <a:p>
            <a:pPr lvl="1">
              <a:spcBef>
                <a:spcPct val="0"/>
              </a:spcBef>
              <a:buFontTx/>
              <a:buNone/>
            </a:pPr>
            <a:endParaRPr lang="en-US" sz="1800">
              <a:cs typeface="Times New Roman" pitchFamily="18" charset="0"/>
            </a:endParaRPr>
          </a:p>
        </p:txBody>
      </p:sp>
      <p:sp>
        <p:nvSpPr>
          <p:cNvPr id="1226755" name="Rectangle 3"/>
          <p:cNvSpPr>
            <a:spLocks noChangeArrowheads="1"/>
          </p:cNvSpPr>
          <p:nvPr/>
        </p:nvSpPr>
        <p:spPr bwMode="auto">
          <a:xfrm>
            <a:off x="1663700" y="2578100"/>
            <a:ext cx="9144000" cy="0"/>
          </a:xfrm>
          <a:prstGeom prst="rect">
            <a:avLst/>
          </a:prstGeom>
          <a:noFill/>
          <a:ln w="9525">
            <a:noFill/>
            <a:miter lim="800000"/>
            <a:headEnd/>
            <a:tailEnd/>
          </a:ln>
          <a:effectLst/>
        </p:spPr>
        <p:txBody>
          <a:bodyPr wrap="none" anchor="ctr">
            <a:spAutoFit/>
          </a:bodyPr>
          <a:lstStyle/>
          <a:p>
            <a:endParaRPr lang="en-US"/>
          </a:p>
        </p:txBody>
      </p:sp>
      <p:pic>
        <p:nvPicPr>
          <p:cNvPr id="1226756" name="Picture 4" descr="C:\Documents and Settings\RT\My Documents\3. Major Products\History\CWDB\Civil War Data\American Civil War Research Database - Union and Confederate Regimental Demonstratio5_files\die_dis.gif"/>
          <p:cNvPicPr>
            <a:picLocks noChangeAspect="1" noChangeArrowheads="1"/>
          </p:cNvPicPr>
          <p:nvPr/>
        </p:nvPicPr>
        <p:blipFill>
          <a:blip r:embed="rId3" r:link="rId4" cstate="print"/>
          <a:srcRect/>
          <a:stretch>
            <a:fillRect/>
          </a:stretch>
        </p:blipFill>
        <p:spPr bwMode="auto">
          <a:xfrm>
            <a:off x="3034186" y="1371599"/>
            <a:ext cx="4596247" cy="2743201"/>
          </a:xfrm>
          <a:prstGeom prst="rect">
            <a:avLst/>
          </a:prstGeom>
          <a:noFill/>
        </p:spPr>
      </p:pic>
      <p:sp>
        <p:nvSpPr>
          <p:cNvPr id="1226757" name="Rectangle 5"/>
          <p:cNvSpPr>
            <a:spLocks noChangeArrowheads="1"/>
          </p:cNvSpPr>
          <p:nvPr/>
        </p:nvSpPr>
        <p:spPr bwMode="auto">
          <a:xfrm>
            <a:off x="5981700" y="5283200"/>
            <a:ext cx="9144000" cy="0"/>
          </a:xfrm>
          <a:prstGeom prst="rect">
            <a:avLst/>
          </a:prstGeom>
          <a:noFill/>
          <a:ln w="9525">
            <a:noFill/>
            <a:miter lim="800000"/>
            <a:headEnd/>
            <a:tailEnd/>
          </a:ln>
          <a:effectLst/>
        </p:spPr>
        <p:txBody>
          <a:bodyPr wrap="none" anchor="ctr">
            <a:spAutoFit/>
          </a:bodyPr>
          <a:lstStyle/>
          <a:p>
            <a:endParaRPr lang="en-US"/>
          </a:p>
        </p:txBody>
      </p:sp>
      <p:pic>
        <p:nvPicPr>
          <p:cNvPr id="1226758" name="Picture 6" descr="mhtml:file://C:\Documents%20and%20Settings\RT\My%20Documents\1.%20Holding\Civil%20War%20Data\American%20Civil%20War%20Research%20Database%20-%20Union%20and%20Confederate%20Regimental%20Demonstration3.mht!http://civilwardata.com/images/ma-regdy.gif"/>
          <p:cNvPicPr>
            <a:picLocks noChangeAspect="1" noChangeArrowheads="1"/>
          </p:cNvPicPr>
          <p:nvPr/>
        </p:nvPicPr>
        <p:blipFill>
          <a:blip r:embed="rId5" r:link="rId6" cstate="print"/>
          <a:srcRect t="13390"/>
          <a:stretch>
            <a:fillRect/>
          </a:stretch>
        </p:blipFill>
        <p:spPr bwMode="auto">
          <a:xfrm>
            <a:off x="546100" y="4305300"/>
            <a:ext cx="8001000" cy="2251075"/>
          </a:xfrm>
          <a:prstGeom prst="rect">
            <a:avLst/>
          </a:prstGeom>
          <a:noFill/>
        </p:spPr>
      </p:pic>
      <p:sp>
        <p:nvSpPr>
          <p:cNvPr id="1226759" name="Rectangle 7"/>
          <p:cNvSpPr>
            <a:spLocks noChangeArrowheads="1"/>
          </p:cNvSpPr>
          <p:nvPr/>
        </p:nvSpPr>
        <p:spPr bwMode="auto">
          <a:xfrm>
            <a:off x="6972300" y="2247900"/>
            <a:ext cx="9144000" cy="0"/>
          </a:xfrm>
          <a:prstGeom prst="rect">
            <a:avLst/>
          </a:prstGeom>
          <a:noFill/>
          <a:ln w="9525">
            <a:noFill/>
            <a:miter lim="800000"/>
            <a:headEnd/>
            <a:tailEnd/>
          </a:ln>
          <a:effectLst/>
        </p:spPr>
        <p:txBody>
          <a:bodyPr wrap="none" anchor="ctr">
            <a:spAutoFit/>
          </a:bodyPr>
          <a:lstStyle/>
          <a:p>
            <a:endParaRPr lang="en-US"/>
          </a:p>
        </p:txBody>
      </p:sp>
      <p:sp>
        <p:nvSpPr>
          <p:cNvPr id="1226763" name="Rectangle 11"/>
          <p:cNvSpPr>
            <a:spLocks noChangeArrowheads="1"/>
          </p:cNvSpPr>
          <p:nvPr/>
        </p:nvSpPr>
        <p:spPr bwMode="auto">
          <a:xfrm>
            <a:off x="1242050" y="408978"/>
            <a:ext cx="7901950" cy="457200"/>
          </a:xfrm>
          <a:prstGeom prst="rect">
            <a:avLst/>
          </a:prstGeom>
          <a:noFill/>
          <a:ln w="9525">
            <a:noFill/>
            <a:miter lim="800000"/>
            <a:headEnd/>
            <a:tailEnd/>
          </a:ln>
          <a:effectLst/>
        </p:spPr>
        <p:txBody>
          <a:bodyPr anchor="ctr"/>
          <a:lstStyle/>
          <a:p>
            <a:r>
              <a:rPr lang="en-US" sz="3200" b="0" i="0" dirty="0" smtClean="0">
                <a:solidFill>
                  <a:srgbClr val="008080"/>
                </a:solidFill>
              </a:rPr>
              <a:t>Launched </a:t>
            </a:r>
            <a:r>
              <a:rPr lang="en-US" sz="3200" b="0" i="0" dirty="0" err="1" smtClean="0">
                <a:solidFill>
                  <a:srgbClr val="008080"/>
                </a:solidFill>
              </a:rPr>
              <a:t>the</a:t>
            </a:r>
            <a:r>
              <a:rPr lang="en-US" sz="3200" b="0" dirty="0" err="1" smtClean="0">
                <a:solidFill>
                  <a:srgbClr val="008080"/>
                </a:solidFill>
              </a:rPr>
              <a:t>Civil</a:t>
            </a:r>
            <a:r>
              <a:rPr lang="en-US" sz="3200" b="0" dirty="0" smtClean="0">
                <a:solidFill>
                  <a:srgbClr val="008080"/>
                </a:solidFill>
              </a:rPr>
              <a:t> </a:t>
            </a:r>
            <a:r>
              <a:rPr lang="en-US" sz="3200" b="0" dirty="0">
                <a:solidFill>
                  <a:srgbClr val="008080"/>
                </a:solidFill>
              </a:rPr>
              <a:t>War Research Database</a:t>
            </a:r>
          </a:p>
        </p:txBody>
      </p:sp>
      <p:pic>
        <p:nvPicPr>
          <p:cNvPr id="12" name="Content Placeholder 11"/>
          <p:cNvPicPr>
            <a:picLocks noGrp="1" noChangeAspect="1" noChangeArrowheads="1"/>
          </p:cNvPicPr>
          <p:nvPr>
            <p:ph idx="1"/>
          </p:nvPr>
        </p:nvPicPr>
        <p:blipFill>
          <a:blip r:embed="rId7" cstate="print"/>
          <a:srcRect b="1712"/>
          <a:stretch>
            <a:fillRect/>
          </a:stretch>
        </p:blipFill>
        <p:spPr>
          <a:xfrm>
            <a:off x="544801" y="1399268"/>
            <a:ext cx="2150171" cy="2715532"/>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02" name="Rectangle 2"/>
          <p:cNvSpPr>
            <a:spLocks noGrp="1" noChangeArrowheads="1"/>
          </p:cNvSpPr>
          <p:nvPr>
            <p:ph type="body" sz="half" idx="1"/>
          </p:nvPr>
        </p:nvSpPr>
        <p:spPr>
          <a:xfrm>
            <a:off x="409575" y="1357313"/>
            <a:ext cx="8510588" cy="4572000"/>
          </a:xfrm>
        </p:spPr>
        <p:txBody>
          <a:bodyPr/>
          <a:lstStyle/>
          <a:p>
            <a:pPr lvl="1">
              <a:spcBef>
                <a:spcPct val="0"/>
              </a:spcBef>
              <a:buFontTx/>
              <a:buNone/>
            </a:pPr>
            <a:endParaRPr lang="en-US" sz="1800" dirty="0">
              <a:cs typeface="Times New Roman" pitchFamily="18" charset="0"/>
            </a:endParaRPr>
          </a:p>
          <a:p>
            <a:pPr lvl="1">
              <a:spcBef>
                <a:spcPct val="0"/>
              </a:spcBef>
              <a:buFontTx/>
              <a:buNone/>
            </a:pPr>
            <a:endParaRPr lang="en-US" sz="1800" dirty="0">
              <a:cs typeface="Times New Roman" pitchFamily="18" charset="0"/>
            </a:endParaRPr>
          </a:p>
        </p:txBody>
      </p:sp>
      <p:pic>
        <p:nvPicPr>
          <p:cNvPr id="1228804" name="Picture 4"/>
          <p:cNvPicPr>
            <a:picLocks noChangeAspect="1" noChangeArrowheads="1"/>
          </p:cNvPicPr>
          <p:nvPr/>
        </p:nvPicPr>
        <p:blipFill>
          <a:blip r:embed="rId3" cstate="print"/>
          <a:srcRect/>
          <a:stretch>
            <a:fillRect/>
          </a:stretch>
        </p:blipFill>
        <p:spPr bwMode="auto">
          <a:xfrm>
            <a:off x="358227" y="1303666"/>
            <a:ext cx="3185528" cy="2621948"/>
          </a:xfrm>
          <a:prstGeom prst="rect">
            <a:avLst/>
          </a:prstGeom>
          <a:noFill/>
          <a:ln w="9525">
            <a:solidFill>
              <a:schemeClr val="tx1"/>
            </a:solidFill>
            <a:miter lim="800000"/>
            <a:headEnd/>
            <a:tailEnd/>
          </a:ln>
          <a:effectLst/>
        </p:spPr>
      </p:pic>
      <p:pic>
        <p:nvPicPr>
          <p:cNvPr id="1228805" name="Picture 5"/>
          <p:cNvPicPr>
            <a:picLocks noChangeAspect="1" noChangeArrowheads="1"/>
          </p:cNvPicPr>
          <p:nvPr/>
        </p:nvPicPr>
        <p:blipFill>
          <a:blip r:embed="rId4" cstate="print"/>
          <a:srcRect t="25455"/>
          <a:stretch>
            <a:fillRect/>
          </a:stretch>
        </p:blipFill>
        <p:spPr bwMode="auto">
          <a:xfrm>
            <a:off x="481833" y="5489246"/>
            <a:ext cx="7858125" cy="958850"/>
          </a:xfrm>
          <a:prstGeom prst="rect">
            <a:avLst/>
          </a:prstGeom>
          <a:noFill/>
          <a:ln w="9525">
            <a:noFill/>
            <a:miter lim="800000"/>
            <a:headEnd/>
            <a:tailEnd/>
          </a:ln>
          <a:effectLst/>
        </p:spPr>
      </p:pic>
      <p:sp>
        <p:nvSpPr>
          <p:cNvPr id="1228806" name="Text Box 6"/>
          <p:cNvSpPr txBox="1">
            <a:spLocks noChangeArrowheads="1"/>
          </p:cNvSpPr>
          <p:nvPr/>
        </p:nvSpPr>
        <p:spPr bwMode="auto">
          <a:xfrm>
            <a:off x="2692642" y="4915558"/>
            <a:ext cx="5691815" cy="461665"/>
          </a:xfrm>
          <a:prstGeom prst="rect">
            <a:avLst/>
          </a:prstGeom>
          <a:noFill/>
          <a:ln w="9525">
            <a:noFill/>
            <a:miter lim="800000"/>
            <a:headEnd/>
            <a:tailEnd/>
          </a:ln>
          <a:effectLst/>
        </p:spPr>
        <p:txBody>
          <a:bodyPr wrap="none">
            <a:spAutoFit/>
          </a:bodyPr>
          <a:lstStyle/>
          <a:p>
            <a:r>
              <a:rPr lang="en-US" b="0" dirty="0" smtClean="0"/>
              <a:t>American Civil War Research Database</a:t>
            </a:r>
            <a:r>
              <a:rPr lang="en-US" b="0" i="0" dirty="0" smtClean="0"/>
              <a:t> </a:t>
            </a:r>
            <a:endParaRPr lang="en-US" sz="2400" b="0" i="0" dirty="0"/>
          </a:p>
        </p:txBody>
      </p:sp>
      <p:sp>
        <p:nvSpPr>
          <p:cNvPr id="1228809" name="Text Box 9"/>
          <p:cNvSpPr txBox="1">
            <a:spLocks noChangeArrowheads="1"/>
          </p:cNvSpPr>
          <p:nvPr/>
        </p:nvSpPr>
        <p:spPr bwMode="auto">
          <a:xfrm>
            <a:off x="3752192" y="1385723"/>
            <a:ext cx="4619297" cy="461665"/>
          </a:xfrm>
          <a:prstGeom prst="rect">
            <a:avLst/>
          </a:prstGeom>
          <a:noFill/>
          <a:ln w="9525">
            <a:noFill/>
            <a:miter lim="800000"/>
            <a:headEnd/>
            <a:tailEnd/>
          </a:ln>
          <a:effectLst/>
        </p:spPr>
        <p:txBody>
          <a:bodyPr wrap="square">
            <a:spAutoFit/>
          </a:bodyPr>
          <a:lstStyle/>
          <a:p>
            <a:r>
              <a:rPr lang="en-US" b="0" dirty="0" smtClean="0"/>
              <a:t>Illustrated Civil War Newspapers</a:t>
            </a:r>
            <a:endParaRPr lang="en-US" b="0" i="0" dirty="0"/>
          </a:p>
        </p:txBody>
      </p:sp>
      <p:pic>
        <p:nvPicPr>
          <p:cNvPr id="1228811" name="Picture 11"/>
          <p:cNvPicPr>
            <a:picLocks noChangeAspect="1" noChangeArrowheads="1"/>
          </p:cNvPicPr>
          <p:nvPr/>
        </p:nvPicPr>
        <p:blipFill>
          <a:blip r:embed="rId5" cstate="print"/>
          <a:srcRect/>
          <a:stretch>
            <a:fillRect/>
          </a:stretch>
        </p:blipFill>
        <p:spPr bwMode="auto">
          <a:xfrm>
            <a:off x="435411" y="165100"/>
            <a:ext cx="825500" cy="966788"/>
          </a:xfrm>
          <a:prstGeom prst="rect">
            <a:avLst/>
          </a:prstGeom>
          <a:noFill/>
          <a:ln w="9525">
            <a:noFill/>
            <a:miter lim="800000"/>
            <a:headEnd/>
            <a:tailEnd/>
          </a:ln>
          <a:effectLst/>
        </p:spPr>
      </p:pic>
      <p:sp>
        <p:nvSpPr>
          <p:cNvPr id="13" name="Rectangle 2"/>
          <p:cNvSpPr>
            <a:spLocks noGrp="1" noChangeArrowheads="1"/>
          </p:cNvSpPr>
          <p:nvPr>
            <p:ph type="title"/>
          </p:nvPr>
        </p:nvSpPr>
        <p:spPr>
          <a:xfrm>
            <a:off x="1305560" y="438716"/>
            <a:ext cx="7397006" cy="457200"/>
          </a:xfrm>
        </p:spPr>
        <p:txBody>
          <a:bodyPr/>
          <a:lstStyle/>
          <a:p>
            <a:pPr eaLnBrk="1" hangingPunct="1"/>
            <a:r>
              <a:rPr lang="en-US" dirty="0" smtClean="0">
                <a:ea typeface="ＭＳ Ｐゴシック" pitchFamily="34" charset="-128"/>
              </a:rPr>
              <a:t>User wants to cross search and cross link</a:t>
            </a:r>
            <a:endParaRPr lang="en-US" i="1" dirty="0" smtClean="0">
              <a:ea typeface="ＭＳ Ｐゴシック" pitchFamily="34" charset="-128"/>
            </a:endParaRPr>
          </a:p>
        </p:txBody>
      </p:sp>
      <p:cxnSp>
        <p:nvCxnSpPr>
          <p:cNvPr id="15" name="Straight Arrow Connector 14"/>
          <p:cNvCxnSpPr/>
          <p:nvPr/>
        </p:nvCxnSpPr>
        <p:spPr bwMode="auto">
          <a:xfrm>
            <a:off x="1024759" y="1481959"/>
            <a:ext cx="882869" cy="4445875"/>
          </a:xfrm>
          <a:prstGeom prst="straightConnector1">
            <a:avLst/>
          </a:prstGeom>
          <a:ln>
            <a:prstDash val="dash"/>
            <a:headEnd type="triangle" w="med" len="med"/>
            <a:tailEnd type="triangle"/>
          </a:ln>
        </p:spPr>
        <p:style>
          <a:lnRef idx="2">
            <a:schemeClr val="accent4"/>
          </a:lnRef>
          <a:fillRef idx="0">
            <a:schemeClr val="accent4"/>
          </a:fillRef>
          <a:effectRef idx="1">
            <a:schemeClr val="accent4"/>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bwMode="auto">
          <a:xfrm>
            <a:off x="5425045" y="2563091"/>
            <a:ext cx="2054431" cy="1401289"/>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1" u="none" strike="noStrike" cap="none" normalizeH="0" baseline="0" smtClean="0">
              <a:ln>
                <a:noFill/>
              </a:ln>
              <a:solidFill>
                <a:schemeClr val="tx1"/>
              </a:solidFill>
              <a:effectLst/>
              <a:latin typeface="Arial" pitchFamily="34" charset="0"/>
            </a:endParaRPr>
          </a:p>
        </p:txBody>
      </p:sp>
      <p:sp>
        <p:nvSpPr>
          <p:cNvPr id="3" name="TextBox 2"/>
          <p:cNvSpPr txBox="1"/>
          <p:nvPr/>
        </p:nvSpPr>
        <p:spPr>
          <a:xfrm>
            <a:off x="1887806" y="4156611"/>
            <a:ext cx="1040670" cy="707886"/>
          </a:xfrm>
          <a:prstGeom prst="rect">
            <a:avLst/>
          </a:prstGeom>
          <a:noFill/>
        </p:spPr>
        <p:txBody>
          <a:bodyPr wrap="none" rtlCol="0">
            <a:spAutoFit/>
          </a:bodyPr>
          <a:lstStyle/>
          <a:p>
            <a:r>
              <a:rPr lang="en-US" sz="2000" b="0" i="0" dirty="0" smtClean="0"/>
              <a:t>Subject</a:t>
            </a:r>
          </a:p>
          <a:p>
            <a:r>
              <a:rPr lang="en-US" sz="2000" b="0" i="0" dirty="0" smtClean="0"/>
              <a:t>Entity</a:t>
            </a:r>
            <a:endParaRPr lang="en-US" sz="2000" b="0" i="0" dirty="0"/>
          </a:p>
        </p:txBody>
      </p:sp>
      <p:sp>
        <p:nvSpPr>
          <p:cNvPr id="4" name="TextBox 3"/>
          <p:cNvSpPr txBox="1"/>
          <p:nvPr/>
        </p:nvSpPr>
        <p:spPr>
          <a:xfrm>
            <a:off x="783938" y="5203581"/>
            <a:ext cx="7887096" cy="461665"/>
          </a:xfrm>
          <a:prstGeom prst="rect">
            <a:avLst/>
          </a:prstGeom>
          <a:noFill/>
        </p:spPr>
        <p:txBody>
          <a:bodyPr wrap="none" rtlCol="0">
            <a:spAutoFit/>
          </a:bodyPr>
          <a:lstStyle/>
          <a:p>
            <a:r>
              <a:rPr lang="en-US" b="0" i="0" dirty="0" smtClean="0"/>
              <a:t>Make the system understand </a:t>
            </a:r>
            <a:r>
              <a:rPr lang="en-US" b="0" dirty="0" smtClean="0"/>
              <a:t>how</a:t>
            </a:r>
            <a:r>
              <a:rPr lang="en-US" b="0" i="0" dirty="0" smtClean="0"/>
              <a:t> things are connected</a:t>
            </a:r>
            <a:endParaRPr lang="en-US" b="0" i="0" dirty="0"/>
          </a:p>
        </p:txBody>
      </p:sp>
      <p:sp>
        <p:nvSpPr>
          <p:cNvPr id="7" name="Rectangle 2"/>
          <p:cNvSpPr txBox="1">
            <a:spLocks noChangeArrowheads="1"/>
          </p:cNvSpPr>
          <p:nvPr/>
        </p:nvSpPr>
        <p:spPr>
          <a:xfrm>
            <a:off x="1305560" y="612140"/>
            <a:ext cx="67056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008080"/>
                </a:solidFill>
                <a:effectLst/>
                <a:uLnTx/>
                <a:uFillTx/>
                <a:latin typeface="+mj-lt"/>
                <a:ea typeface="ＭＳ Ｐゴシック" pitchFamily="34" charset="-128"/>
                <a:cs typeface="+mj-cs"/>
              </a:rPr>
              <a:t>Resource Description Framework (RDF)</a:t>
            </a:r>
          </a:p>
        </p:txBody>
      </p:sp>
      <p:sp>
        <p:nvSpPr>
          <p:cNvPr id="8" name="Oval 7"/>
          <p:cNvSpPr/>
          <p:nvPr/>
        </p:nvSpPr>
        <p:spPr bwMode="auto">
          <a:xfrm>
            <a:off x="1496291" y="2612571"/>
            <a:ext cx="2054431" cy="1401289"/>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Arial" pitchFamily="34" charset="0"/>
            </a:endParaRPr>
          </a:p>
        </p:txBody>
      </p:sp>
      <p:sp>
        <p:nvSpPr>
          <p:cNvPr id="10" name="TextBox 9"/>
          <p:cNvSpPr txBox="1"/>
          <p:nvPr/>
        </p:nvSpPr>
        <p:spPr>
          <a:xfrm>
            <a:off x="1793174" y="2885701"/>
            <a:ext cx="1513684" cy="707886"/>
          </a:xfrm>
          <a:prstGeom prst="rect">
            <a:avLst/>
          </a:prstGeom>
          <a:noFill/>
        </p:spPr>
        <p:txBody>
          <a:bodyPr wrap="none" rtlCol="0">
            <a:spAutoFit/>
          </a:bodyPr>
          <a:lstStyle/>
          <a:p>
            <a:r>
              <a:rPr lang="en-US" sz="2000" b="0" dirty="0" smtClean="0"/>
              <a:t>Charles W. </a:t>
            </a:r>
            <a:br>
              <a:rPr lang="en-US" sz="2000" b="0" dirty="0" smtClean="0"/>
            </a:br>
            <a:r>
              <a:rPr lang="en-US" sz="2000" b="0" dirty="0" smtClean="0"/>
              <a:t>Johnson</a:t>
            </a:r>
            <a:endParaRPr lang="en-US" sz="2000" b="0" dirty="0"/>
          </a:p>
        </p:txBody>
      </p:sp>
      <p:cxnSp>
        <p:nvCxnSpPr>
          <p:cNvPr id="12" name="Straight Arrow Connector 11"/>
          <p:cNvCxnSpPr/>
          <p:nvPr/>
        </p:nvCxnSpPr>
        <p:spPr bwMode="auto">
          <a:xfrm>
            <a:off x="3538847" y="3253839"/>
            <a:ext cx="1900052" cy="11875"/>
          </a:xfrm>
          <a:prstGeom prst="straightConnector1">
            <a:avLst/>
          </a:prstGeom>
          <a:noFill/>
          <a:ln w="9525" cap="flat" cmpd="sng" algn="ctr">
            <a:solidFill>
              <a:schemeClr val="tx1"/>
            </a:solidFill>
            <a:prstDash val="solid"/>
            <a:round/>
            <a:headEnd type="none" w="med" len="med"/>
            <a:tailEnd type="arrow"/>
          </a:ln>
          <a:effectLst/>
        </p:spPr>
      </p:cxnSp>
      <p:sp>
        <p:nvSpPr>
          <p:cNvPr id="14" name="TextBox 13"/>
          <p:cNvSpPr txBox="1"/>
          <p:nvPr/>
        </p:nvSpPr>
        <p:spPr>
          <a:xfrm>
            <a:off x="5802116" y="2971900"/>
            <a:ext cx="1959428" cy="646331"/>
          </a:xfrm>
          <a:prstGeom prst="rect">
            <a:avLst/>
          </a:prstGeom>
          <a:noFill/>
        </p:spPr>
        <p:txBody>
          <a:bodyPr wrap="square" rtlCol="0">
            <a:spAutoFit/>
          </a:bodyPr>
          <a:lstStyle/>
          <a:p>
            <a:r>
              <a:rPr lang="en-US" sz="1800" b="0" dirty="0" smtClean="0"/>
              <a:t>Battle of Manassas</a:t>
            </a:r>
            <a:endParaRPr lang="en-US" sz="1800" b="0" dirty="0"/>
          </a:p>
        </p:txBody>
      </p:sp>
      <p:sp>
        <p:nvSpPr>
          <p:cNvPr id="16" name="TextBox 15"/>
          <p:cNvSpPr txBox="1"/>
          <p:nvPr/>
        </p:nvSpPr>
        <p:spPr>
          <a:xfrm>
            <a:off x="3740728" y="2814452"/>
            <a:ext cx="1210588" cy="369332"/>
          </a:xfrm>
          <a:prstGeom prst="rect">
            <a:avLst/>
          </a:prstGeom>
          <a:noFill/>
        </p:spPr>
        <p:txBody>
          <a:bodyPr wrap="none" rtlCol="0">
            <a:spAutoFit/>
          </a:bodyPr>
          <a:lstStyle/>
          <a:p>
            <a:r>
              <a:rPr lang="en-US" sz="1800" b="0" i="0" dirty="0" smtClean="0">
                <a:solidFill>
                  <a:schemeClr val="tx1">
                    <a:lumMod val="50000"/>
                    <a:lumOff val="50000"/>
                  </a:schemeClr>
                </a:solidFill>
              </a:rPr>
              <a:t>Fought in </a:t>
            </a:r>
            <a:endParaRPr lang="en-US" sz="1800" b="0" i="0" dirty="0">
              <a:solidFill>
                <a:schemeClr val="tx1">
                  <a:lumMod val="50000"/>
                  <a:lumOff val="50000"/>
                </a:schemeClr>
              </a:solidFill>
            </a:endParaRPr>
          </a:p>
        </p:txBody>
      </p:sp>
      <p:sp>
        <p:nvSpPr>
          <p:cNvPr id="19" name="TextBox 18"/>
          <p:cNvSpPr txBox="1"/>
          <p:nvPr/>
        </p:nvSpPr>
        <p:spPr>
          <a:xfrm>
            <a:off x="6042190" y="4166508"/>
            <a:ext cx="925253" cy="707886"/>
          </a:xfrm>
          <a:prstGeom prst="rect">
            <a:avLst/>
          </a:prstGeom>
          <a:noFill/>
        </p:spPr>
        <p:txBody>
          <a:bodyPr wrap="none" rtlCol="0">
            <a:spAutoFit/>
          </a:bodyPr>
          <a:lstStyle/>
          <a:p>
            <a:r>
              <a:rPr lang="en-US" sz="2000" b="0" i="0" dirty="0" smtClean="0"/>
              <a:t>Object</a:t>
            </a:r>
          </a:p>
          <a:p>
            <a:r>
              <a:rPr lang="en-US" sz="2000" b="0" i="0" dirty="0" smtClean="0"/>
              <a:t>Entity</a:t>
            </a:r>
            <a:endParaRPr lang="en-US" sz="2000" b="0" i="0" dirty="0"/>
          </a:p>
        </p:txBody>
      </p:sp>
      <p:sp>
        <p:nvSpPr>
          <p:cNvPr id="20" name="TextBox 19"/>
          <p:cNvSpPr txBox="1"/>
          <p:nvPr/>
        </p:nvSpPr>
        <p:spPr>
          <a:xfrm>
            <a:off x="3289231" y="4294542"/>
            <a:ext cx="2476960" cy="400110"/>
          </a:xfrm>
          <a:prstGeom prst="rect">
            <a:avLst/>
          </a:prstGeom>
          <a:noFill/>
        </p:spPr>
        <p:txBody>
          <a:bodyPr wrap="none" rtlCol="0">
            <a:spAutoFit/>
          </a:bodyPr>
          <a:lstStyle/>
          <a:p>
            <a:r>
              <a:rPr lang="en-US" sz="2000" b="0" i="0" dirty="0" smtClean="0"/>
              <a:t>Predicate (Property)</a:t>
            </a:r>
            <a:endParaRPr lang="en-US" sz="2000" b="0" i="0" dirty="0"/>
          </a:p>
        </p:txBody>
      </p:sp>
      <p:pic>
        <p:nvPicPr>
          <p:cNvPr id="21" name="Picture 19" descr="cwar_1a"/>
          <p:cNvPicPr>
            <a:picLocks noChangeAspect="1" noChangeArrowheads="1"/>
          </p:cNvPicPr>
          <p:nvPr/>
        </p:nvPicPr>
        <p:blipFill>
          <a:blip r:embed="rId3" cstate="print"/>
          <a:srcRect/>
          <a:stretch>
            <a:fillRect/>
          </a:stretch>
        </p:blipFill>
        <p:spPr bwMode="auto">
          <a:xfrm>
            <a:off x="332509" y="2568369"/>
            <a:ext cx="952500" cy="1558925"/>
          </a:xfrm>
          <a:prstGeom prst="rect">
            <a:avLst/>
          </a:prstGeom>
          <a:noFill/>
        </p:spPr>
      </p:pic>
      <p:pic>
        <p:nvPicPr>
          <p:cNvPr id="2053" name="Picture 5"/>
          <p:cNvPicPr>
            <a:picLocks noChangeAspect="1" noChangeArrowheads="1"/>
          </p:cNvPicPr>
          <p:nvPr/>
        </p:nvPicPr>
        <p:blipFill>
          <a:blip r:embed="rId4" cstate="print"/>
          <a:srcRect/>
          <a:stretch>
            <a:fillRect/>
          </a:stretch>
        </p:blipFill>
        <p:spPr bwMode="auto">
          <a:xfrm>
            <a:off x="7589126" y="2601311"/>
            <a:ext cx="1331567" cy="97204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371600" y="161925"/>
            <a:ext cx="7772400"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endParaRPr lang="en-US" sz="3100" b="0" i="0" dirty="0"/>
          </a:p>
        </p:txBody>
      </p:sp>
      <p:sp>
        <p:nvSpPr>
          <p:cNvPr id="6" name="Title 1"/>
          <p:cNvSpPr txBox="1">
            <a:spLocks/>
          </p:cNvSpPr>
          <p:nvPr/>
        </p:nvSpPr>
        <p:spPr bwMode="auto">
          <a:xfrm>
            <a:off x="469075" y="3152285"/>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Some background</a:t>
            </a:r>
            <a:endParaRPr lang="en-US" sz="3100" b="0" i="0" dirty="0"/>
          </a:p>
        </p:txBody>
      </p:sp>
    </p:spTree>
    <p:extLst>
      <p:ext uri="{BB962C8B-B14F-4D97-AF65-F5344CB8AC3E}">
        <p14:creationId xmlns:p14="http://schemas.microsoft.com/office/powerpoint/2010/main" xmlns="" val="224665997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smtClean="0">
                <a:ea typeface="ＭＳ Ｐゴシック" pitchFamily="34" charset="-128"/>
              </a:rPr>
              <a:t>Reconcile the semantic entities</a:t>
            </a:r>
          </a:p>
        </p:txBody>
      </p:sp>
      <p:sp>
        <p:nvSpPr>
          <p:cNvPr id="25603" name="Rectangle 3"/>
          <p:cNvSpPr>
            <a:spLocks noGrp="1" noChangeArrowheads="1"/>
          </p:cNvSpPr>
          <p:nvPr>
            <p:ph type="body" idx="1"/>
          </p:nvPr>
        </p:nvSpPr>
        <p:spPr>
          <a:xfrm>
            <a:off x="1357968" y="1268760"/>
            <a:ext cx="3765832" cy="4525963"/>
          </a:xfrm>
        </p:spPr>
        <p:txBody>
          <a:bodyPr>
            <a:normAutofit/>
          </a:bodyPr>
          <a:lstStyle/>
          <a:p>
            <a:pPr marL="457200" indent="-457200" eaLnBrk="1" hangingPunct="1">
              <a:buNone/>
            </a:pPr>
            <a:r>
              <a:rPr lang="en-US" dirty="0" smtClean="0">
                <a:ea typeface="ＭＳ Ｐゴシック" pitchFamily="34" charset="-128"/>
              </a:rPr>
              <a:t>	Civil War Research Database</a:t>
            </a:r>
          </a:p>
          <a:p>
            <a:pPr marL="457200" indent="-457200" eaLnBrk="1" hangingPunct="1">
              <a:buNone/>
            </a:pPr>
            <a:r>
              <a:rPr lang="en-US" sz="1800" dirty="0" smtClean="0">
                <a:ea typeface="ＭＳ Ｐゴシック" pitchFamily="34" charset="-128"/>
              </a:rPr>
              <a:t>	5,441 ‘battles’ </a:t>
            </a:r>
          </a:p>
          <a:p>
            <a:pPr marL="457200" indent="-457200" eaLnBrk="1" hangingPunct="1"/>
            <a:r>
              <a:rPr lang="en-US" sz="1800" dirty="0" smtClean="0">
                <a:ea typeface="ＭＳ Ｐゴシック" pitchFamily="34" charset="-128"/>
              </a:rPr>
              <a:t>Includes skirmishes, naval encounters</a:t>
            </a:r>
          </a:p>
          <a:p>
            <a:pPr marL="457200" indent="-457200" eaLnBrk="1" hangingPunct="1">
              <a:buNone/>
            </a:pPr>
            <a:r>
              <a:rPr lang="en-US" sz="1800" dirty="0" smtClean="0">
                <a:ea typeface="ＭＳ Ｐゴシック" pitchFamily="34" charset="-128"/>
              </a:rPr>
              <a:t>	Individual details</a:t>
            </a:r>
          </a:p>
          <a:p>
            <a:pPr marL="457200" indent="-457200" eaLnBrk="1" hangingPunct="1">
              <a:buNone/>
            </a:pPr>
            <a:r>
              <a:rPr lang="en-US" sz="1800" dirty="0" smtClean="0">
                <a:ea typeface="ＭＳ Ｐゴシック" pitchFamily="34" charset="-128"/>
              </a:rPr>
              <a:t>	July 21</a:t>
            </a:r>
            <a:r>
              <a:rPr lang="en-US" sz="1800" baseline="30000" dirty="0" smtClean="0">
                <a:ea typeface="ＭＳ Ｐゴシック" pitchFamily="34" charset="-128"/>
              </a:rPr>
              <a:t>st</a:t>
            </a:r>
            <a:r>
              <a:rPr lang="en-US" sz="1800" dirty="0" smtClean="0">
                <a:ea typeface="ＭＳ Ｐゴシック" pitchFamily="34" charset="-128"/>
              </a:rPr>
              <a:t> - Bull Run</a:t>
            </a:r>
          </a:p>
          <a:p>
            <a:pPr marL="457200" indent="-457200" eaLnBrk="1" hangingPunct="1"/>
            <a:endParaRPr lang="en-US" sz="1800" dirty="0" smtClean="0">
              <a:ea typeface="ＭＳ Ｐゴシック" pitchFamily="34" charset="-128"/>
            </a:endParaRPr>
          </a:p>
          <a:p>
            <a:pPr marL="457200" indent="-457200" eaLnBrk="1" hangingPunct="1"/>
            <a:endParaRPr lang="en-US" sz="1800" dirty="0" smtClean="0">
              <a:ea typeface="ＭＳ Ｐゴシック" pitchFamily="34" charset="-128"/>
            </a:endParaRPr>
          </a:p>
          <a:p>
            <a:pPr marL="457200" indent="-457200" eaLnBrk="1" hangingPunct="1">
              <a:buNone/>
            </a:pPr>
            <a:endParaRPr lang="en-US" dirty="0" smtClean="0">
              <a:ea typeface="ＭＳ Ｐゴシック" pitchFamily="34" charset="-128"/>
            </a:endParaRPr>
          </a:p>
        </p:txBody>
      </p:sp>
      <p:sp>
        <p:nvSpPr>
          <p:cNvPr id="4" name="Rectangle 3"/>
          <p:cNvSpPr txBox="1">
            <a:spLocks noChangeArrowheads="1"/>
          </p:cNvSpPr>
          <p:nvPr/>
        </p:nvSpPr>
        <p:spPr bwMode="auto">
          <a:xfrm>
            <a:off x="5836054" y="1235657"/>
            <a:ext cx="344984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457200" marR="0" lvl="0" indent="-457200" algn="l"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      US National</a:t>
            </a:r>
            <a:r>
              <a:rPr kumimoji="0" lang="en-US" sz="2400" b="0" i="0" u="none" strike="noStrike" kern="0" cap="none" spc="0" normalizeH="0" noProof="0" dirty="0" smtClean="0">
                <a:ln>
                  <a:noFill/>
                </a:ln>
                <a:solidFill>
                  <a:schemeClr val="tx1"/>
                </a:solidFill>
                <a:effectLst/>
                <a:uLnTx/>
                <a:uFillTx/>
                <a:latin typeface="+mn-lt"/>
                <a:ea typeface="ＭＳ Ｐゴシック" pitchFamily="34" charset="-128"/>
                <a:cs typeface="+mn-cs"/>
              </a:rPr>
              <a:t> </a:t>
            </a:r>
            <a:r>
              <a:rPr kumimoji="0" lang="en-US" sz="2400" b="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Park Service Database</a:t>
            </a:r>
          </a:p>
          <a:p>
            <a:pPr marL="457200" marR="0" lvl="0" indent="-457200" algn="l" defTabSz="914400" rtl="0" eaLnBrk="1" fontAlgn="base" latinLnBrk="0" hangingPunct="1">
              <a:lnSpc>
                <a:spcPct val="100000"/>
              </a:lnSpc>
              <a:spcBef>
                <a:spcPct val="20000"/>
              </a:spcBef>
              <a:spcAft>
                <a:spcPct val="0"/>
              </a:spcAft>
              <a:buClrTx/>
              <a:buSzTx/>
              <a:buFontTx/>
              <a:buChar char="•"/>
              <a:tabLst/>
              <a:defRPr/>
            </a:pPr>
            <a:r>
              <a:rPr lang="en-US" sz="1800" b="0" i="0" kern="0" dirty="0" smtClean="0">
                <a:latin typeface="+mn-lt"/>
                <a:ea typeface="ＭＳ Ｐゴシック" pitchFamily="34" charset="-128"/>
                <a:cs typeface="+mn-cs"/>
              </a:rPr>
              <a:t>382</a:t>
            </a:r>
            <a:r>
              <a:rPr kumimoji="0" lang="en-US" sz="1800" b="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 ‘battles’ </a:t>
            </a:r>
          </a:p>
          <a:p>
            <a:pPr marL="457200" marR="0" lvl="0" indent="-4572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Land based</a:t>
            </a:r>
            <a:r>
              <a:rPr kumimoji="0" lang="en-US" sz="1800" b="0" i="0" u="none" strike="noStrike" kern="0" cap="none" spc="0" normalizeH="0" noProof="0" dirty="0" smtClean="0">
                <a:ln>
                  <a:noFill/>
                </a:ln>
                <a:solidFill>
                  <a:schemeClr val="tx1"/>
                </a:solidFill>
                <a:effectLst/>
                <a:uLnTx/>
                <a:uFillTx/>
                <a:latin typeface="+mn-lt"/>
                <a:ea typeface="ＭＳ Ｐゴシック" pitchFamily="34" charset="-128"/>
                <a:cs typeface="+mn-cs"/>
              </a:rPr>
              <a:t> only</a:t>
            </a:r>
          </a:p>
          <a:p>
            <a:pPr marL="457200" marR="0" lvl="0" indent="-457200" algn="l" defTabSz="914400" rtl="0" eaLnBrk="1" fontAlgn="base" latinLnBrk="0" hangingPunct="1">
              <a:lnSpc>
                <a:spcPct val="100000"/>
              </a:lnSpc>
              <a:spcBef>
                <a:spcPct val="20000"/>
              </a:spcBef>
              <a:spcAft>
                <a:spcPct val="0"/>
              </a:spcAft>
              <a:buClrTx/>
              <a:buSzTx/>
              <a:tabLst/>
              <a:defRPr/>
            </a:pPr>
            <a:r>
              <a:rPr lang="en-US" sz="1800" b="0" i="0" kern="0" baseline="0" dirty="0" smtClean="0">
                <a:latin typeface="+mn-lt"/>
                <a:ea typeface="ＭＳ Ｐゴシック" pitchFamily="34" charset="-128"/>
                <a:cs typeface="+mn-cs"/>
              </a:rPr>
              <a:t>       Major</a:t>
            </a:r>
            <a:r>
              <a:rPr lang="en-US" sz="1800" b="0" i="0" kern="0" dirty="0" smtClean="0">
                <a:latin typeface="+mn-lt"/>
                <a:ea typeface="ＭＳ Ｐゴシック" pitchFamily="34" charset="-128"/>
                <a:cs typeface="+mn-cs"/>
              </a:rPr>
              <a:t> developments</a:t>
            </a:r>
          </a:p>
          <a:p>
            <a:pPr marL="457200" marR="0" lvl="0" indent="-457200" algn="l" defTabSz="914400" rtl="0" eaLnBrk="1" fontAlgn="base" latinLnBrk="0" hangingPunct="1">
              <a:lnSpc>
                <a:spcPct val="100000"/>
              </a:lnSpc>
              <a:spcBef>
                <a:spcPct val="20000"/>
              </a:spcBef>
              <a:spcAft>
                <a:spcPct val="0"/>
              </a:spcAft>
              <a:buClrTx/>
              <a:buSzTx/>
              <a:tabLst/>
              <a:defRPr/>
            </a:pPr>
            <a:r>
              <a:rPr lang="en-US" sz="1800" b="0" i="0" kern="0" dirty="0" smtClean="0">
                <a:latin typeface="+mn-lt"/>
                <a:ea typeface="ＭＳ Ｐゴシック" pitchFamily="34" charset="-128"/>
                <a:cs typeface="+mn-cs"/>
              </a:rPr>
              <a:t>       No individual details</a:t>
            </a:r>
          </a:p>
          <a:p>
            <a:pPr marL="457200" marR="0" lvl="0" indent="-457200" algn="l" defTabSz="914400" rtl="0" eaLnBrk="1" fontAlgn="base" latinLnBrk="0" hangingPunct="1">
              <a:lnSpc>
                <a:spcPct val="100000"/>
              </a:lnSpc>
              <a:spcBef>
                <a:spcPct val="20000"/>
              </a:spcBef>
              <a:spcAft>
                <a:spcPct val="0"/>
              </a:spcAft>
              <a:buClrTx/>
              <a:buSzTx/>
              <a:tabLst/>
              <a:defRPr/>
            </a:pPr>
            <a:r>
              <a:rPr lang="en-US" sz="1800" b="0" i="0" kern="0" dirty="0" smtClean="0">
                <a:latin typeface="+mn-lt"/>
                <a:ea typeface="ＭＳ Ｐゴシック" pitchFamily="34" charset="-128"/>
                <a:cs typeface="+mn-cs"/>
              </a:rPr>
              <a:t>	July 21</a:t>
            </a:r>
            <a:r>
              <a:rPr lang="en-US" sz="1800" b="0" i="0" kern="0" baseline="30000" dirty="0" smtClean="0">
                <a:latin typeface="+mn-lt"/>
                <a:ea typeface="ＭＳ Ｐゴシック" pitchFamily="34" charset="-128"/>
                <a:cs typeface="+mn-cs"/>
              </a:rPr>
              <a:t>st</a:t>
            </a:r>
            <a:r>
              <a:rPr lang="en-US" sz="1800" b="0" i="0" kern="0" dirty="0" smtClean="0">
                <a:latin typeface="+mn-lt"/>
                <a:ea typeface="ＭＳ Ｐゴシック" pitchFamily="34" charset="-128"/>
                <a:cs typeface="+mn-cs"/>
              </a:rPr>
              <a:t> – Manassas</a:t>
            </a:r>
          </a:p>
          <a:p>
            <a:pPr marL="457200" marR="0" lvl="0" indent="-45720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smtClean="0">
              <a:ln>
                <a:noFill/>
              </a:ln>
              <a:solidFill>
                <a:schemeClr val="tx1"/>
              </a:solidFill>
              <a:effectLst/>
              <a:uLnTx/>
              <a:uFillTx/>
              <a:latin typeface="+mn-lt"/>
              <a:ea typeface="ＭＳ Ｐゴシック" pitchFamily="34" charset="-128"/>
              <a:cs typeface="+mn-cs"/>
            </a:endParaRPr>
          </a:p>
          <a:p>
            <a:pPr marL="457200" marR="0" lvl="0" indent="-457200" algn="l" defTabSz="914400" rtl="0" eaLnBrk="1" fontAlgn="base" latinLnBrk="0" hangingPunct="1">
              <a:lnSpc>
                <a:spcPct val="100000"/>
              </a:lnSpc>
              <a:spcBef>
                <a:spcPct val="20000"/>
              </a:spcBef>
              <a:spcAft>
                <a:spcPct val="0"/>
              </a:spcAft>
              <a:buClrTx/>
              <a:buSzTx/>
              <a:tabLst/>
              <a:defRPr/>
            </a:pPr>
            <a:endParaRPr kumimoji="0" lang="en-US" sz="1800" b="0" i="0" u="none" strike="noStrike" kern="0" cap="none" spc="0" normalizeH="0" baseline="0" noProof="0" dirty="0" smtClean="0">
              <a:ln>
                <a:noFill/>
              </a:ln>
              <a:solidFill>
                <a:schemeClr val="tx1"/>
              </a:solidFill>
              <a:effectLst/>
              <a:uLnTx/>
              <a:uFillTx/>
              <a:latin typeface="+mn-lt"/>
              <a:ea typeface="ＭＳ Ｐゴシック" pitchFamily="34" charset="-128"/>
              <a:cs typeface="+mn-cs"/>
            </a:endParaRPr>
          </a:p>
          <a:p>
            <a:pPr marL="457200" marR="0" lvl="0" indent="-45720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smtClean="0">
              <a:ln>
                <a:noFill/>
              </a:ln>
              <a:solidFill>
                <a:schemeClr val="tx1"/>
              </a:solidFill>
              <a:effectLst/>
              <a:uLnTx/>
              <a:uFillTx/>
              <a:latin typeface="+mn-lt"/>
              <a:ea typeface="ＭＳ Ｐゴシック" pitchFamily="34" charset="-128"/>
              <a:cs typeface="+mn-cs"/>
            </a:endParaRPr>
          </a:p>
          <a:p>
            <a:pPr marL="457200" marR="0" lvl="0" indent="-457200" algn="l"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0" cap="none" spc="0" normalizeH="0" baseline="0" noProof="0" dirty="0" smtClean="0">
              <a:ln>
                <a:noFill/>
              </a:ln>
              <a:solidFill>
                <a:schemeClr val="tx1"/>
              </a:solidFill>
              <a:effectLst/>
              <a:uLnTx/>
              <a:uFillTx/>
              <a:latin typeface="+mn-lt"/>
              <a:ea typeface="ＭＳ Ｐゴシック" pitchFamily="34" charset="-128"/>
              <a:cs typeface="+mn-cs"/>
            </a:endParaRPr>
          </a:p>
        </p:txBody>
      </p:sp>
      <p:sp>
        <p:nvSpPr>
          <p:cNvPr id="5" name="TextBox 4"/>
          <p:cNvSpPr txBox="1"/>
          <p:nvPr/>
        </p:nvSpPr>
        <p:spPr>
          <a:xfrm>
            <a:off x="596432" y="4069982"/>
            <a:ext cx="7980009" cy="3046988"/>
          </a:xfrm>
          <a:prstGeom prst="rect">
            <a:avLst/>
          </a:prstGeom>
          <a:noFill/>
        </p:spPr>
        <p:txBody>
          <a:bodyPr wrap="square" rtlCol="0">
            <a:spAutoFit/>
          </a:bodyPr>
          <a:lstStyle/>
          <a:p>
            <a:r>
              <a:rPr lang="en-US" b="0" i="0" dirty="0" smtClean="0"/>
              <a:t>What is a battle?</a:t>
            </a:r>
          </a:p>
          <a:p>
            <a:r>
              <a:rPr lang="en-US" b="0" i="0" dirty="0" smtClean="0"/>
              <a:t>When does a battle begin?</a:t>
            </a:r>
          </a:p>
          <a:p>
            <a:r>
              <a:rPr lang="en-US" b="0" i="0" dirty="0" smtClean="0"/>
              <a:t>Where is a battle actually fought?</a:t>
            </a:r>
          </a:p>
          <a:p>
            <a:r>
              <a:rPr lang="en-US" b="0" i="0" dirty="0" smtClean="0"/>
              <a:t>Inference issues: if Johnson was in the 124</a:t>
            </a:r>
            <a:r>
              <a:rPr lang="en-US" b="0" i="0" baseline="30000" dirty="0" smtClean="0"/>
              <a:t>th</a:t>
            </a:r>
            <a:r>
              <a:rPr lang="en-US" b="0" i="0" dirty="0" smtClean="0"/>
              <a:t> regiment and the 124</a:t>
            </a:r>
            <a:r>
              <a:rPr lang="en-US" b="0" i="0" baseline="30000" dirty="0" smtClean="0"/>
              <a:t>th</a:t>
            </a:r>
            <a:r>
              <a:rPr lang="en-US" b="0" i="0" dirty="0" smtClean="0"/>
              <a:t>  fought at Bull Run can we assume he fought at Bull Run?</a:t>
            </a:r>
          </a:p>
          <a:p>
            <a:r>
              <a:rPr lang="en-US" b="0" i="0" dirty="0" smtClean="0"/>
              <a:t>Etc….</a:t>
            </a:r>
          </a:p>
          <a:p>
            <a:endParaRPr lang="en-US" dirty="0"/>
          </a:p>
        </p:txBody>
      </p:sp>
      <p:pic>
        <p:nvPicPr>
          <p:cNvPr id="6" name="Picture 5"/>
          <p:cNvPicPr>
            <a:picLocks noChangeAspect="1" noChangeArrowheads="1"/>
          </p:cNvPicPr>
          <p:nvPr/>
        </p:nvPicPr>
        <p:blipFill>
          <a:blip r:embed="rId3" cstate="print"/>
          <a:srcRect/>
          <a:stretch>
            <a:fillRect/>
          </a:stretch>
        </p:blipFill>
        <p:spPr bwMode="auto">
          <a:xfrm>
            <a:off x="670924" y="1383502"/>
            <a:ext cx="1131802" cy="1454291"/>
          </a:xfrm>
          <a:prstGeom prst="rect">
            <a:avLst/>
          </a:prstGeom>
          <a:noFill/>
          <a:ln w="9525">
            <a:noFill/>
            <a:miter lim="800000"/>
            <a:headEnd/>
            <a:tailEnd/>
          </a:ln>
        </p:spPr>
      </p:pic>
      <p:pic>
        <p:nvPicPr>
          <p:cNvPr id="7" name="Picture 3" descr="CWLDCover"/>
          <p:cNvPicPr>
            <a:picLocks noChangeAspect="1" noChangeArrowheads="1"/>
          </p:cNvPicPr>
          <p:nvPr/>
        </p:nvPicPr>
        <p:blipFill>
          <a:blip r:embed="rId4" cstate="print">
            <a:lum bright="14000"/>
          </a:blip>
          <a:srcRect/>
          <a:stretch>
            <a:fillRect/>
          </a:stretch>
        </p:blipFill>
        <p:spPr bwMode="auto">
          <a:xfrm>
            <a:off x="5218399" y="1339570"/>
            <a:ext cx="1024759" cy="1387864"/>
          </a:xfrm>
          <a:prstGeom prst="rect">
            <a:avLst/>
          </a:prstGeom>
          <a:noFill/>
          <a:ln w="9525">
            <a:noFill/>
            <a:miter lim="800000"/>
            <a:headEnd/>
            <a:tailEnd/>
          </a:ln>
          <a:effectLst/>
        </p:spPr>
      </p:pic>
    </p:spTree>
    <p:extLst>
      <p:ext uri="{BB962C8B-B14F-4D97-AF65-F5344CB8AC3E}">
        <p14:creationId xmlns="" xmlns:p14="http://schemas.microsoft.com/office/powerpoint/2010/main" val="2697985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2919" y="1355744"/>
            <a:ext cx="8541081" cy="4154984"/>
          </a:xfrm>
          <a:prstGeom prst="rect">
            <a:avLst/>
          </a:prstGeom>
        </p:spPr>
        <p:txBody>
          <a:bodyPr wrap="square">
            <a:spAutoFit/>
          </a:bodyPr>
          <a:lstStyle/>
          <a:p>
            <a:r>
              <a:rPr lang="en-IE" b="0" i="0" dirty="0" smtClean="0"/>
              <a:t>Place (</a:t>
            </a:r>
            <a:r>
              <a:rPr lang="en-IE" b="0" i="0" dirty="0" err="1" smtClean="0"/>
              <a:t>geocodes</a:t>
            </a:r>
            <a:r>
              <a:rPr lang="en-IE" b="0" i="0" dirty="0" smtClean="0"/>
              <a:t>) and Date are</a:t>
            </a:r>
          </a:p>
          <a:p>
            <a:pPr lvl="1">
              <a:buFont typeface="Arial" pitchFamily="34" charset="0"/>
              <a:buChar char="•"/>
            </a:pPr>
            <a:r>
              <a:rPr lang="en-IE" b="0" i="0" dirty="0" smtClean="0"/>
              <a:t> Universal</a:t>
            </a:r>
          </a:p>
          <a:p>
            <a:pPr lvl="1">
              <a:buFont typeface="Arial" pitchFamily="34" charset="0"/>
              <a:buChar char="•"/>
            </a:pPr>
            <a:r>
              <a:rPr lang="en-IE" b="0" i="0" dirty="0" smtClean="0"/>
              <a:t> Authoritative</a:t>
            </a:r>
          </a:p>
          <a:p>
            <a:pPr lvl="1">
              <a:buFont typeface="Arial" pitchFamily="34" charset="0"/>
              <a:buChar char="•"/>
            </a:pPr>
            <a:r>
              <a:rPr lang="en-IE" b="0" i="0" dirty="0" smtClean="0"/>
              <a:t> Comprehensive </a:t>
            </a:r>
          </a:p>
          <a:p>
            <a:pPr lvl="1">
              <a:buFont typeface="Arial" pitchFamily="34" charset="0"/>
              <a:buChar char="•"/>
            </a:pPr>
            <a:r>
              <a:rPr lang="en-IE" b="0" i="0" dirty="0" smtClean="0"/>
              <a:t> </a:t>
            </a:r>
            <a:r>
              <a:rPr lang="en-IE" b="0" i="0" dirty="0" err="1" smtClean="0"/>
              <a:t>Standardizable</a:t>
            </a:r>
            <a:r>
              <a:rPr lang="en-IE" b="0" i="0" dirty="0" smtClean="0"/>
              <a:t> </a:t>
            </a:r>
          </a:p>
          <a:p>
            <a:pPr lvl="1"/>
            <a:endParaRPr lang="en-IE" b="0" i="0" dirty="0" smtClean="0"/>
          </a:p>
          <a:p>
            <a:r>
              <a:rPr lang="en-IE" b="0" i="0" dirty="0" smtClean="0"/>
              <a:t>Other vocabularies not so straightforward</a:t>
            </a:r>
          </a:p>
          <a:p>
            <a:pPr lvl="1">
              <a:buFont typeface="Arial" pitchFamily="34" charset="0"/>
              <a:buChar char="•"/>
            </a:pPr>
            <a:r>
              <a:rPr lang="en-IE" b="0" i="0" dirty="0" smtClean="0"/>
              <a:t> UMLS unifies over 150 medical subjects such as ICD-10, </a:t>
            </a:r>
            <a:r>
              <a:rPr lang="en-IE" b="0" i="0" dirty="0" err="1" smtClean="0"/>
              <a:t>MeSH</a:t>
            </a:r>
            <a:r>
              <a:rPr lang="en-IE" b="0" i="0" dirty="0" smtClean="0"/>
              <a:t>, SNOMED CT, DSM-IV and more</a:t>
            </a:r>
          </a:p>
          <a:p>
            <a:pPr lvl="1">
              <a:buFont typeface="Arial" pitchFamily="34" charset="0"/>
              <a:buChar char="•"/>
            </a:pPr>
            <a:r>
              <a:rPr lang="en-IE" b="0" i="0" dirty="0" smtClean="0"/>
              <a:t> Requires Continuous error correction, updating and improvements.</a:t>
            </a:r>
          </a:p>
        </p:txBody>
      </p:sp>
      <p:sp>
        <p:nvSpPr>
          <p:cNvPr id="4" name="Title 1"/>
          <p:cNvSpPr txBox="1">
            <a:spLocks/>
          </p:cNvSpPr>
          <p:nvPr/>
        </p:nvSpPr>
        <p:spPr bwMode="auto">
          <a:xfrm>
            <a:off x="1403132" y="670342"/>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Entity matching isn’t easy…</a:t>
            </a:r>
            <a:endParaRPr lang="en-US" sz="3100" b="0" i="0"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305560" y="612140"/>
            <a:ext cx="7397006" cy="457200"/>
          </a:xfrm>
        </p:spPr>
        <p:txBody>
          <a:bodyPr/>
          <a:lstStyle/>
          <a:p>
            <a:pPr eaLnBrk="1" hangingPunct="1"/>
            <a:r>
              <a:rPr lang="en-US" dirty="0" smtClean="0">
                <a:ea typeface="ＭＳ Ｐゴシック" pitchFamily="34" charset="-128"/>
              </a:rPr>
              <a:t>Add lots more </a:t>
            </a:r>
            <a:r>
              <a:rPr lang="en-US" dirty="0" err="1" smtClean="0">
                <a:ea typeface="ＭＳ Ｐゴシック" pitchFamily="34" charset="-128"/>
              </a:rPr>
              <a:t>dbs</a:t>
            </a:r>
            <a:r>
              <a:rPr lang="en-US" dirty="0" smtClean="0">
                <a:ea typeface="ＭＳ Ｐゴシック" pitchFamily="34" charset="-128"/>
              </a:rPr>
              <a:t> and content</a:t>
            </a:r>
            <a:endParaRPr lang="en-US" i="1" dirty="0" smtClean="0">
              <a:ea typeface="ＭＳ Ｐゴシック" pitchFamily="34" charset="-128"/>
            </a:endParaRPr>
          </a:p>
        </p:txBody>
      </p:sp>
      <p:pic>
        <p:nvPicPr>
          <p:cNvPr id="5" name="Content Placeholder 4"/>
          <p:cNvPicPr>
            <a:picLocks noGrp="1" noChangeAspect="1" noChangeArrowheads="1"/>
          </p:cNvPicPr>
          <p:nvPr>
            <p:ph idx="1"/>
          </p:nvPr>
        </p:nvPicPr>
        <p:blipFill>
          <a:blip r:embed="rId3" cstate="print"/>
          <a:srcRect/>
          <a:stretch>
            <a:fillRect/>
          </a:stretch>
        </p:blipFill>
        <p:spPr>
          <a:xfrm>
            <a:off x="2468194" y="1288909"/>
            <a:ext cx="2150171" cy="2762829"/>
          </a:xfrm>
        </p:spPr>
      </p:pic>
      <p:pic>
        <p:nvPicPr>
          <p:cNvPr id="6" name="Picture 8"/>
          <p:cNvPicPr>
            <a:picLocks noChangeAspect="1" noChangeArrowheads="1"/>
          </p:cNvPicPr>
          <p:nvPr/>
        </p:nvPicPr>
        <p:blipFill>
          <a:blip r:embed="rId4" cstate="print"/>
          <a:srcRect/>
          <a:stretch>
            <a:fillRect/>
          </a:stretch>
        </p:blipFill>
        <p:spPr bwMode="auto">
          <a:xfrm>
            <a:off x="4729656" y="1307334"/>
            <a:ext cx="2090957" cy="271683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6915667" y="1295618"/>
            <a:ext cx="2118581" cy="2724588"/>
          </a:xfrm>
          <a:prstGeom prst="rect">
            <a:avLst/>
          </a:prstGeom>
          <a:noFill/>
          <a:ln w="9525">
            <a:noFill/>
            <a:miter lim="800000"/>
            <a:headEnd/>
            <a:tailEnd/>
          </a:ln>
        </p:spPr>
      </p:pic>
      <p:pic>
        <p:nvPicPr>
          <p:cNvPr id="8" name="Picture 3" descr="CWLDCover"/>
          <p:cNvPicPr>
            <a:picLocks noChangeAspect="1" noChangeArrowheads="1"/>
          </p:cNvPicPr>
          <p:nvPr/>
        </p:nvPicPr>
        <p:blipFill>
          <a:blip r:embed="rId6" cstate="print">
            <a:lum bright="14000"/>
          </a:blip>
          <a:srcRect/>
          <a:stretch>
            <a:fillRect/>
          </a:stretch>
        </p:blipFill>
        <p:spPr bwMode="auto">
          <a:xfrm>
            <a:off x="318267" y="1285601"/>
            <a:ext cx="2030795" cy="2750371"/>
          </a:xfrm>
          <a:prstGeom prst="rect">
            <a:avLst/>
          </a:prstGeom>
          <a:noFill/>
          <a:ln w="9525">
            <a:noFill/>
            <a:miter lim="800000"/>
            <a:headEnd/>
            <a:tailEnd/>
          </a:ln>
          <a:effectLst/>
        </p:spPr>
      </p:pic>
      <p:sp>
        <p:nvSpPr>
          <p:cNvPr id="9" name="Text Box 6"/>
          <p:cNvSpPr txBox="1">
            <a:spLocks noChangeArrowheads="1"/>
          </p:cNvSpPr>
          <p:nvPr/>
        </p:nvSpPr>
        <p:spPr bwMode="auto">
          <a:xfrm>
            <a:off x="420304" y="6019144"/>
            <a:ext cx="8429744" cy="461665"/>
          </a:xfrm>
          <a:prstGeom prst="rect">
            <a:avLst/>
          </a:prstGeom>
          <a:noFill/>
          <a:ln w="9525">
            <a:noFill/>
            <a:miter lim="800000"/>
            <a:headEnd/>
            <a:tailEnd/>
          </a:ln>
          <a:effectLst/>
        </p:spPr>
        <p:txBody>
          <a:bodyPr wrap="none">
            <a:spAutoFit/>
          </a:bodyPr>
          <a:lstStyle/>
          <a:p>
            <a:r>
              <a:rPr lang="en-US" sz="2400" b="0" i="0" dirty="0" smtClean="0"/>
              <a:t>How to build links between lots of relevant but different files?</a:t>
            </a:r>
            <a:endParaRPr lang="en-US" sz="2400" b="0" i="0" dirty="0"/>
          </a:p>
        </p:txBody>
      </p:sp>
      <p:pic>
        <p:nvPicPr>
          <p:cNvPr id="312322" name="Picture 2" descr="http://blogs.loc.gov/digitalpreservation/files/2011/08/CivilWarOhio.jpg"/>
          <p:cNvPicPr>
            <a:picLocks noChangeAspect="1" noChangeArrowheads="1"/>
          </p:cNvPicPr>
          <p:nvPr/>
        </p:nvPicPr>
        <p:blipFill>
          <a:blip r:embed="rId7" cstate="print"/>
          <a:srcRect/>
          <a:stretch>
            <a:fillRect/>
          </a:stretch>
        </p:blipFill>
        <p:spPr bwMode="auto">
          <a:xfrm>
            <a:off x="344763" y="4156842"/>
            <a:ext cx="2004300" cy="1471156"/>
          </a:xfrm>
          <a:prstGeom prst="rect">
            <a:avLst/>
          </a:prstGeom>
          <a:noFill/>
        </p:spPr>
      </p:pic>
      <p:pic>
        <p:nvPicPr>
          <p:cNvPr id="312324" name="Picture 4" descr="Valley of the Shadow"/>
          <p:cNvPicPr>
            <a:picLocks noChangeAspect="1" noChangeArrowheads="1"/>
          </p:cNvPicPr>
          <p:nvPr/>
        </p:nvPicPr>
        <p:blipFill>
          <a:blip r:embed="rId8" cstate="print"/>
          <a:srcRect/>
          <a:stretch>
            <a:fillRect/>
          </a:stretch>
        </p:blipFill>
        <p:spPr bwMode="auto">
          <a:xfrm>
            <a:off x="2473107" y="4184485"/>
            <a:ext cx="2788113" cy="1096963"/>
          </a:xfrm>
          <a:prstGeom prst="rect">
            <a:avLst/>
          </a:prstGeom>
          <a:noFill/>
        </p:spPr>
      </p:pic>
      <p:pic>
        <p:nvPicPr>
          <p:cNvPr id="312325" name="Picture 5"/>
          <p:cNvPicPr>
            <a:picLocks noChangeAspect="1" noChangeArrowheads="1"/>
          </p:cNvPicPr>
          <p:nvPr/>
        </p:nvPicPr>
        <p:blipFill>
          <a:blip r:embed="rId9" cstate="print"/>
          <a:srcRect l="4914" t="14069" r="19181" b="13517"/>
          <a:stretch>
            <a:fillRect/>
          </a:stretch>
        </p:blipFill>
        <p:spPr bwMode="auto">
          <a:xfrm>
            <a:off x="5395183" y="4146331"/>
            <a:ext cx="1983077" cy="1182414"/>
          </a:xfrm>
          <a:prstGeom prst="rect">
            <a:avLst/>
          </a:prstGeom>
          <a:noFill/>
          <a:ln w="9525">
            <a:noFill/>
            <a:miter lim="800000"/>
            <a:headEnd/>
            <a:tailEnd/>
          </a:ln>
        </p:spPr>
      </p:pic>
    </p:spTree>
    <p:extLst>
      <p:ext uri="{BB962C8B-B14F-4D97-AF65-F5344CB8AC3E}">
        <p14:creationId xmlns="" xmlns:p14="http://schemas.microsoft.com/office/powerpoint/2010/main" val="2697985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2919" y="1324212"/>
            <a:ext cx="8336129" cy="3046988"/>
          </a:xfrm>
          <a:prstGeom prst="rect">
            <a:avLst/>
          </a:prstGeom>
        </p:spPr>
        <p:txBody>
          <a:bodyPr wrap="square">
            <a:spAutoFit/>
          </a:bodyPr>
          <a:lstStyle/>
          <a:p>
            <a:pPr>
              <a:buFontTx/>
              <a:buChar char="-"/>
            </a:pPr>
            <a:r>
              <a:rPr lang="en-IE" b="0" i="0" dirty="0" smtClean="0"/>
              <a:t> Machine aided indexing tags subjects, names, places</a:t>
            </a:r>
          </a:p>
          <a:p>
            <a:pPr>
              <a:buFontTx/>
              <a:buChar char="-"/>
            </a:pPr>
            <a:r>
              <a:rPr lang="en-IE" b="0" i="0" dirty="0" smtClean="0"/>
              <a:t> Struggles with relationships</a:t>
            </a:r>
          </a:p>
          <a:p>
            <a:pPr>
              <a:buFontTx/>
              <a:buChar char="-"/>
            </a:pPr>
            <a:r>
              <a:rPr lang="en-IE" b="0" i="0" dirty="0" smtClean="0"/>
              <a:t> Work has been going on since the 1990’s</a:t>
            </a:r>
          </a:p>
          <a:p>
            <a:pPr>
              <a:buFontTx/>
              <a:buChar char="-"/>
            </a:pPr>
            <a:r>
              <a:rPr lang="en-IE" b="0" i="0" dirty="0" smtClean="0"/>
              <a:t> Some success, but most had to be done manually</a:t>
            </a:r>
          </a:p>
          <a:p>
            <a:endParaRPr lang="en-IE" b="0" i="0" dirty="0" smtClean="0"/>
          </a:p>
          <a:p>
            <a:pPr lvl="1">
              <a:buFontTx/>
              <a:buChar char="-"/>
            </a:pPr>
            <a:endParaRPr lang="en-IE" b="0" i="0" dirty="0" smtClean="0"/>
          </a:p>
          <a:p>
            <a:r>
              <a:rPr lang="en-IE" b="0" i="0" dirty="0" smtClean="0"/>
              <a:t/>
            </a:r>
            <a:br>
              <a:rPr lang="en-IE" b="0" i="0" dirty="0" smtClean="0"/>
            </a:br>
            <a:endParaRPr lang="en-IE" b="0" i="0" dirty="0" smtClean="0"/>
          </a:p>
        </p:txBody>
      </p:sp>
      <p:sp>
        <p:nvSpPr>
          <p:cNvPr id="4" name="Title 1"/>
          <p:cNvSpPr txBox="1">
            <a:spLocks/>
          </p:cNvSpPr>
          <p:nvPr/>
        </p:nvSpPr>
        <p:spPr bwMode="auto">
          <a:xfrm>
            <a:off x="1371600" y="670342"/>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Automated entity/property extraction?</a:t>
            </a:r>
            <a:endParaRPr lang="en-US" sz="3100" b="0" i="0"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850" name="Picture 2" descr="CWLetterfacimilea"/>
          <p:cNvPicPr>
            <a:picLocks noChangeAspect="1" noChangeArrowheads="1"/>
          </p:cNvPicPr>
          <p:nvPr/>
        </p:nvPicPr>
        <p:blipFill>
          <a:blip r:embed="rId3" cstate="print"/>
          <a:srcRect r="48889"/>
          <a:stretch>
            <a:fillRect/>
          </a:stretch>
        </p:blipFill>
        <p:spPr bwMode="auto">
          <a:xfrm>
            <a:off x="2038597" y="5016005"/>
            <a:ext cx="1004888" cy="1552575"/>
          </a:xfrm>
          <a:prstGeom prst="rect">
            <a:avLst/>
          </a:prstGeom>
          <a:noFill/>
        </p:spPr>
      </p:pic>
      <p:sp>
        <p:nvSpPr>
          <p:cNvPr id="1230852" name="Rectangle 4"/>
          <p:cNvSpPr>
            <a:spLocks noGrp="1" noChangeArrowheads="1"/>
          </p:cNvSpPr>
          <p:nvPr>
            <p:ph type="body" sz="half" idx="1"/>
          </p:nvPr>
        </p:nvSpPr>
        <p:spPr>
          <a:xfrm>
            <a:off x="326448" y="1321687"/>
            <a:ext cx="8510588" cy="4572000"/>
          </a:xfrm>
        </p:spPr>
        <p:txBody>
          <a:bodyPr/>
          <a:lstStyle/>
          <a:p>
            <a:pPr lvl="1">
              <a:spcBef>
                <a:spcPct val="0"/>
              </a:spcBef>
              <a:buFontTx/>
              <a:buNone/>
            </a:pPr>
            <a:endParaRPr lang="en-US" sz="1800" dirty="0">
              <a:cs typeface="Times New Roman" pitchFamily="18" charset="0"/>
            </a:endParaRPr>
          </a:p>
          <a:p>
            <a:pPr lvl="1">
              <a:spcBef>
                <a:spcPct val="0"/>
              </a:spcBef>
              <a:buFontTx/>
              <a:buNone/>
            </a:pPr>
            <a:endParaRPr lang="en-US" sz="1800" dirty="0">
              <a:cs typeface="Times New Roman" pitchFamily="18" charset="0"/>
            </a:endParaRPr>
          </a:p>
        </p:txBody>
      </p:sp>
      <p:sp>
        <p:nvSpPr>
          <p:cNvPr id="1230853" name="Rectangle 5"/>
          <p:cNvSpPr>
            <a:spLocks noGrp="1" noChangeArrowheads="1"/>
          </p:cNvSpPr>
          <p:nvPr>
            <p:ph type="title"/>
          </p:nvPr>
        </p:nvSpPr>
        <p:spPr>
          <a:xfrm>
            <a:off x="1568669" y="420849"/>
            <a:ext cx="6705600" cy="457200"/>
          </a:xfrm>
        </p:spPr>
        <p:txBody>
          <a:bodyPr/>
          <a:lstStyle/>
          <a:p>
            <a:r>
              <a:rPr lang="en-US" dirty="0" smtClean="0"/>
              <a:t>Make relationships linkable (in process)</a:t>
            </a:r>
            <a:endParaRPr lang="en-US" dirty="0"/>
          </a:p>
        </p:txBody>
      </p:sp>
      <p:pic>
        <p:nvPicPr>
          <p:cNvPr id="1230858" name="Picture 10"/>
          <p:cNvPicPr>
            <a:picLocks noChangeAspect="1" noChangeArrowheads="1"/>
          </p:cNvPicPr>
          <p:nvPr/>
        </p:nvPicPr>
        <p:blipFill>
          <a:blip r:embed="rId4" cstate="print"/>
          <a:srcRect/>
          <a:stretch>
            <a:fillRect/>
          </a:stretch>
        </p:blipFill>
        <p:spPr bwMode="auto">
          <a:xfrm>
            <a:off x="3797884" y="5296396"/>
            <a:ext cx="1295990" cy="1288947"/>
          </a:xfrm>
          <a:prstGeom prst="rect">
            <a:avLst/>
          </a:prstGeom>
          <a:noFill/>
          <a:ln w="9525">
            <a:noFill/>
            <a:miter lim="800000"/>
            <a:headEnd/>
            <a:tailEnd/>
          </a:ln>
          <a:effectLst/>
        </p:spPr>
      </p:pic>
      <p:pic>
        <p:nvPicPr>
          <p:cNvPr id="1230862" name="Picture 14"/>
          <p:cNvPicPr>
            <a:picLocks noChangeAspect="1" noChangeArrowheads="1"/>
          </p:cNvPicPr>
          <p:nvPr/>
        </p:nvPicPr>
        <p:blipFill>
          <a:blip r:embed="rId5" cstate="print"/>
          <a:srcRect r="37787"/>
          <a:stretch>
            <a:fillRect/>
          </a:stretch>
        </p:blipFill>
        <p:spPr bwMode="auto">
          <a:xfrm>
            <a:off x="999136" y="1519672"/>
            <a:ext cx="1186737" cy="1199778"/>
          </a:xfrm>
          <a:prstGeom prst="rect">
            <a:avLst/>
          </a:prstGeom>
          <a:noFill/>
          <a:ln w="9525">
            <a:noFill/>
            <a:miter lim="800000"/>
            <a:headEnd/>
            <a:tailEnd/>
          </a:ln>
          <a:effectLst/>
        </p:spPr>
      </p:pic>
      <p:pic>
        <p:nvPicPr>
          <p:cNvPr id="1230864" name="Picture 16"/>
          <p:cNvPicPr>
            <a:picLocks noChangeAspect="1" noChangeArrowheads="1"/>
          </p:cNvPicPr>
          <p:nvPr/>
        </p:nvPicPr>
        <p:blipFill>
          <a:blip r:embed="rId6" cstate="print"/>
          <a:srcRect/>
          <a:stretch>
            <a:fillRect/>
          </a:stretch>
        </p:blipFill>
        <p:spPr bwMode="auto">
          <a:xfrm>
            <a:off x="384444" y="3478089"/>
            <a:ext cx="1336675" cy="1265237"/>
          </a:xfrm>
          <a:prstGeom prst="rect">
            <a:avLst/>
          </a:prstGeom>
          <a:noFill/>
          <a:ln w="9525">
            <a:noFill/>
            <a:miter lim="800000"/>
            <a:headEnd/>
            <a:tailEnd/>
          </a:ln>
          <a:effectLst/>
        </p:spPr>
      </p:pic>
      <p:pic>
        <p:nvPicPr>
          <p:cNvPr id="1230865" name="Picture 17" descr="ms009003"/>
          <p:cNvPicPr>
            <a:picLocks noChangeAspect="1" noChangeArrowheads="1"/>
          </p:cNvPicPr>
          <p:nvPr/>
        </p:nvPicPr>
        <p:blipFill>
          <a:blip r:embed="rId7" cstate="print"/>
          <a:srcRect/>
          <a:stretch>
            <a:fillRect/>
          </a:stretch>
        </p:blipFill>
        <p:spPr bwMode="auto">
          <a:xfrm>
            <a:off x="1334571" y="4894077"/>
            <a:ext cx="1065213" cy="1362075"/>
          </a:xfrm>
          <a:prstGeom prst="rect">
            <a:avLst/>
          </a:prstGeom>
          <a:noFill/>
        </p:spPr>
      </p:pic>
      <p:pic>
        <p:nvPicPr>
          <p:cNvPr id="1230866" name="Picture 18" descr="letter"/>
          <p:cNvPicPr>
            <a:picLocks noChangeAspect="1" noChangeArrowheads="1"/>
          </p:cNvPicPr>
          <p:nvPr/>
        </p:nvPicPr>
        <p:blipFill>
          <a:blip r:embed="rId8" cstate="print"/>
          <a:srcRect/>
          <a:stretch>
            <a:fillRect/>
          </a:stretch>
        </p:blipFill>
        <p:spPr bwMode="auto">
          <a:xfrm>
            <a:off x="1642795" y="5700280"/>
            <a:ext cx="1179513" cy="866775"/>
          </a:xfrm>
          <a:prstGeom prst="rect">
            <a:avLst/>
          </a:prstGeom>
          <a:noFill/>
        </p:spPr>
      </p:pic>
      <p:pic>
        <p:nvPicPr>
          <p:cNvPr id="1230867" name="Picture 19" descr="cwar_1a"/>
          <p:cNvPicPr>
            <a:picLocks noChangeAspect="1" noChangeArrowheads="1"/>
          </p:cNvPicPr>
          <p:nvPr/>
        </p:nvPicPr>
        <p:blipFill>
          <a:blip r:embed="rId9" cstate="print"/>
          <a:srcRect/>
          <a:stretch>
            <a:fillRect/>
          </a:stretch>
        </p:blipFill>
        <p:spPr bwMode="auto">
          <a:xfrm>
            <a:off x="3657600" y="2794000"/>
            <a:ext cx="952500" cy="1558925"/>
          </a:xfrm>
          <a:prstGeom prst="rect">
            <a:avLst/>
          </a:prstGeom>
          <a:noFill/>
        </p:spPr>
      </p:pic>
      <p:sp>
        <p:nvSpPr>
          <p:cNvPr id="1230868" name="Line 20"/>
          <p:cNvSpPr>
            <a:spLocks noChangeShapeType="1"/>
          </p:cNvSpPr>
          <p:nvPr/>
        </p:nvSpPr>
        <p:spPr bwMode="auto">
          <a:xfrm flipH="1">
            <a:off x="2232561" y="3874819"/>
            <a:ext cx="911761" cy="20287"/>
          </a:xfrm>
          <a:prstGeom prst="line">
            <a:avLst/>
          </a:prstGeom>
          <a:noFill/>
          <a:ln w="9525">
            <a:solidFill>
              <a:schemeClr val="tx1"/>
            </a:solidFill>
            <a:round/>
            <a:headEnd/>
            <a:tailEnd type="triangle" w="med" len="med"/>
          </a:ln>
          <a:effectLst/>
        </p:spPr>
        <p:txBody>
          <a:bodyPr/>
          <a:lstStyle/>
          <a:p>
            <a:endParaRPr lang="en-US" b="0"/>
          </a:p>
        </p:txBody>
      </p:sp>
      <p:sp>
        <p:nvSpPr>
          <p:cNvPr id="1230869" name="Line 21"/>
          <p:cNvSpPr>
            <a:spLocks noChangeShapeType="1"/>
          </p:cNvSpPr>
          <p:nvPr/>
        </p:nvSpPr>
        <p:spPr bwMode="auto">
          <a:xfrm flipH="1" flipV="1">
            <a:off x="2628900" y="2743200"/>
            <a:ext cx="558800" cy="342900"/>
          </a:xfrm>
          <a:prstGeom prst="line">
            <a:avLst/>
          </a:prstGeom>
          <a:noFill/>
          <a:ln w="9525">
            <a:solidFill>
              <a:schemeClr val="tx1"/>
            </a:solidFill>
            <a:round/>
            <a:headEnd/>
            <a:tailEnd type="triangle" w="med" len="med"/>
          </a:ln>
          <a:effectLst/>
        </p:spPr>
        <p:txBody>
          <a:bodyPr/>
          <a:lstStyle/>
          <a:p>
            <a:endParaRPr lang="en-US" b="0"/>
          </a:p>
        </p:txBody>
      </p:sp>
      <p:sp>
        <p:nvSpPr>
          <p:cNvPr id="1230870" name="Line 22"/>
          <p:cNvSpPr>
            <a:spLocks noChangeShapeType="1"/>
          </p:cNvSpPr>
          <p:nvPr/>
        </p:nvSpPr>
        <p:spPr bwMode="auto">
          <a:xfrm>
            <a:off x="4076700" y="4457700"/>
            <a:ext cx="0" cy="393700"/>
          </a:xfrm>
          <a:prstGeom prst="line">
            <a:avLst/>
          </a:prstGeom>
          <a:noFill/>
          <a:ln w="9525">
            <a:solidFill>
              <a:schemeClr val="tx1"/>
            </a:solidFill>
            <a:round/>
            <a:headEnd/>
            <a:tailEnd type="triangle" w="med" len="med"/>
          </a:ln>
          <a:effectLst/>
        </p:spPr>
        <p:txBody>
          <a:bodyPr/>
          <a:lstStyle/>
          <a:p>
            <a:endParaRPr lang="en-US" b="0"/>
          </a:p>
        </p:txBody>
      </p:sp>
      <p:sp>
        <p:nvSpPr>
          <p:cNvPr id="1230871" name="Line 23"/>
          <p:cNvSpPr>
            <a:spLocks noChangeShapeType="1"/>
          </p:cNvSpPr>
          <p:nvPr/>
        </p:nvSpPr>
        <p:spPr bwMode="auto">
          <a:xfrm>
            <a:off x="4916384" y="3645725"/>
            <a:ext cx="700644" cy="0"/>
          </a:xfrm>
          <a:prstGeom prst="line">
            <a:avLst/>
          </a:prstGeom>
          <a:noFill/>
          <a:ln w="9525">
            <a:solidFill>
              <a:schemeClr val="tx1"/>
            </a:solidFill>
            <a:round/>
            <a:headEnd/>
            <a:tailEnd type="triangle" w="med" len="med"/>
          </a:ln>
          <a:effectLst/>
        </p:spPr>
        <p:txBody>
          <a:bodyPr/>
          <a:lstStyle/>
          <a:p>
            <a:endParaRPr lang="en-US" b="0"/>
          </a:p>
        </p:txBody>
      </p:sp>
      <p:sp>
        <p:nvSpPr>
          <p:cNvPr id="1230872" name="Line 24"/>
          <p:cNvSpPr>
            <a:spLocks noChangeShapeType="1"/>
          </p:cNvSpPr>
          <p:nvPr/>
        </p:nvSpPr>
        <p:spPr bwMode="auto">
          <a:xfrm flipV="1">
            <a:off x="4876800" y="2806700"/>
            <a:ext cx="533400" cy="342900"/>
          </a:xfrm>
          <a:prstGeom prst="line">
            <a:avLst/>
          </a:prstGeom>
          <a:noFill/>
          <a:ln w="9525">
            <a:solidFill>
              <a:schemeClr val="tx1"/>
            </a:solidFill>
            <a:round/>
            <a:headEnd/>
            <a:tailEnd type="triangle" w="med" len="med"/>
          </a:ln>
          <a:effectLst/>
        </p:spPr>
        <p:txBody>
          <a:bodyPr/>
          <a:lstStyle/>
          <a:p>
            <a:endParaRPr lang="en-US" b="0"/>
          </a:p>
        </p:txBody>
      </p:sp>
      <p:pic>
        <p:nvPicPr>
          <p:cNvPr id="1230873" name="Picture 25"/>
          <p:cNvPicPr>
            <a:picLocks noChangeAspect="1" noChangeArrowheads="1"/>
          </p:cNvPicPr>
          <p:nvPr/>
        </p:nvPicPr>
        <p:blipFill>
          <a:blip r:embed="rId10" cstate="print"/>
          <a:srcRect/>
          <a:stretch>
            <a:fillRect/>
          </a:stretch>
        </p:blipFill>
        <p:spPr bwMode="auto">
          <a:xfrm>
            <a:off x="435412" y="133566"/>
            <a:ext cx="825500" cy="966788"/>
          </a:xfrm>
          <a:prstGeom prst="rect">
            <a:avLst/>
          </a:prstGeom>
          <a:noFill/>
          <a:ln w="9525">
            <a:noFill/>
            <a:miter lim="800000"/>
            <a:headEnd/>
            <a:tailEnd/>
          </a:ln>
          <a:effectLst/>
        </p:spPr>
      </p:pic>
      <p:sp>
        <p:nvSpPr>
          <p:cNvPr id="26" name="TextBox 25"/>
          <p:cNvSpPr txBox="1"/>
          <p:nvPr/>
        </p:nvSpPr>
        <p:spPr>
          <a:xfrm>
            <a:off x="2090058" y="3930732"/>
            <a:ext cx="1316386" cy="338554"/>
          </a:xfrm>
          <a:prstGeom prst="rect">
            <a:avLst/>
          </a:prstGeom>
          <a:noFill/>
        </p:spPr>
        <p:txBody>
          <a:bodyPr wrap="none" rtlCol="0">
            <a:spAutoFit/>
          </a:bodyPr>
          <a:lstStyle/>
          <a:p>
            <a:r>
              <a:rPr lang="en-US" sz="1600" b="0" dirty="0" smtClean="0">
                <a:solidFill>
                  <a:srgbClr val="FF0000"/>
                </a:solidFill>
              </a:rPr>
              <a:t>Is a photo of</a:t>
            </a:r>
            <a:endParaRPr lang="en-US" sz="1600" b="0" dirty="0">
              <a:solidFill>
                <a:srgbClr val="FF0000"/>
              </a:solidFill>
            </a:endParaRPr>
          </a:p>
        </p:txBody>
      </p:sp>
      <p:sp>
        <p:nvSpPr>
          <p:cNvPr id="27" name="TextBox 26"/>
          <p:cNvSpPr txBox="1"/>
          <p:nvPr/>
        </p:nvSpPr>
        <p:spPr>
          <a:xfrm>
            <a:off x="3738749" y="4950031"/>
            <a:ext cx="1540806" cy="338554"/>
          </a:xfrm>
          <a:prstGeom prst="rect">
            <a:avLst/>
          </a:prstGeom>
          <a:noFill/>
        </p:spPr>
        <p:txBody>
          <a:bodyPr wrap="none" rtlCol="0">
            <a:spAutoFit/>
          </a:bodyPr>
          <a:lstStyle/>
          <a:p>
            <a:r>
              <a:rPr lang="en-US" sz="1600" b="0" dirty="0" smtClean="0">
                <a:solidFill>
                  <a:srgbClr val="FF0000"/>
                </a:solidFill>
              </a:rPr>
              <a:t>Sung this song</a:t>
            </a:r>
            <a:endParaRPr lang="en-US" sz="1600" b="0" dirty="0">
              <a:solidFill>
                <a:srgbClr val="FF0000"/>
              </a:solidFill>
            </a:endParaRPr>
          </a:p>
        </p:txBody>
      </p:sp>
      <p:sp>
        <p:nvSpPr>
          <p:cNvPr id="28" name="TextBox 27"/>
          <p:cNvSpPr txBox="1"/>
          <p:nvPr/>
        </p:nvSpPr>
        <p:spPr>
          <a:xfrm>
            <a:off x="2893622" y="4686795"/>
            <a:ext cx="790601" cy="338554"/>
          </a:xfrm>
          <a:prstGeom prst="rect">
            <a:avLst/>
          </a:prstGeom>
          <a:noFill/>
        </p:spPr>
        <p:txBody>
          <a:bodyPr wrap="none" rtlCol="0">
            <a:spAutoFit/>
          </a:bodyPr>
          <a:lstStyle/>
          <a:p>
            <a:r>
              <a:rPr lang="en-US" sz="1600" b="0" dirty="0" smtClean="0">
                <a:solidFill>
                  <a:srgbClr val="FF0000"/>
                </a:solidFill>
              </a:rPr>
              <a:t>Wrote</a:t>
            </a:r>
            <a:r>
              <a:rPr lang="en-US" sz="1600" b="0" dirty="0" smtClean="0">
                <a:solidFill>
                  <a:schemeClr val="tx1">
                    <a:lumMod val="50000"/>
                    <a:lumOff val="50000"/>
                  </a:schemeClr>
                </a:solidFill>
              </a:rPr>
              <a:t> </a:t>
            </a:r>
            <a:endParaRPr lang="en-US" sz="1600" b="0" dirty="0">
              <a:solidFill>
                <a:schemeClr val="tx1">
                  <a:lumMod val="50000"/>
                  <a:lumOff val="50000"/>
                </a:schemeClr>
              </a:solidFill>
            </a:endParaRPr>
          </a:p>
        </p:txBody>
      </p:sp>
      <p:sp>
        <p:nvSpPr>
          <p:cNvPr id="29" name="TextBox 28"/>
          <p:cNvSpPr txBox="1"/>
          <p:nvPr/>
        </p:nvSpPr>
        <p:spPr>
          <a:xfrm>
            <a:off x="2238501" y="2321626"/>
            <a:ext cx="1576072" cy="338554"/>
          </a:xfrm>
          <a:prstGeom prst="rect">
            <a:avLst/>
          </a:prstGeom>
          <a:noFill/>
        </p:spPr>
        <p:txBody>
          <a:bodyPr wrap="none" rtlCol="0">
            <a:spAutoFit/>
          </a:bodyPr>
          <a:lstStyle/>
          <a:p>
            <a:r>
              <a:rPr lang="en-US" sz="1600" b="0" dirty="0" smtClean="0">
                <a:solidFill>
                  <a:srgbClr val="FF0000"/>
                </a:solidFill>
              </a:rPr>
              <a:t>Is mentioned in</a:t>
            </a:r>
            <a:endParaRPr lang="en-US" sz="1600" b="0" dirty="0">
              <a:solidFill>
                <a:srgbClr val="FF0000"/>
              </a:solidFill>
            </a:endParaRPr>
          </a:p>
        </p:txBody>
      </p:sp>
      <p:pic>
        <p:nvPicPr>
          <p:cNvPr id="63490" name="Picture 2" descr="https://encrypted-tbn1.gstatic.com/images?q=tbn:ANd9GcQ6XGpTO3btMPBJGxZf0qby99UEazAMggb8XonTsU9RmBF_-h53"/>
          <p:cNvPicPr>
            <a:picLocks noChangeAspect="1" noChangeArrowheads="1"/>
          </p:cNvPicPr>
          <p:nvPr/>
        </p:nvPicPr>
        <p:blipFill>
          <a:blip r:embed="rId11" cstate="print"/>
          <a:srcRect/>
          <a:stretch>
            <a:fillRect/>
          </a:stretch>
        </p:blipFill>
        <p:spPr bwMode="auto">
          <a:xfrm>
            <a:off x="5511348" y="1497282"/>
            <a:ext cx="1302412" cy="1032162"/>
          </a:xfrm>
          <a:prstGeom prst="rect">
            <a:avLst/>
          </a:prstGeom>
          <a:noFill/>
        </p:spPr>
      </p:pic>
      <p:sp>
        <p:nvSpPr>
          <p:cNvPr id="31" name="TextBox 30"/>
          <p:cNvSpPr txBox="1"/>
          <p:nvPr/>
        </p:nvSpPr>
        <p:spPr>
          <a:xfrm>
            <a:off x="5585363" y="2533404"/>
            <a:ext cx="1186543" cy="338554"/>
          </a:xfrm>
          <a:prstGeom prst="rect">
            <a:avLst/>
          </a:prstGeom>
          <a:noFill/>
        </p:spPr>
        <p:txBody>
          <a:bodyPr wrap="none" rtlCol="0">
            <a:spAutoFit/>
          </a:bodyPr>
          <a:lstStyle/>
          <a:p>
            <a:r>
              <a:rPr lang="en-US" sz="1600" b="0" dirty="0" smtClean="0">
                <a:solidFill>
                  <a:schemeClr val="tx1">
                    <a:lumMod val="50000"/>
                    <a:lumOff val="50000"/>
                  </a:schemeClr>
                </a:solidFill>
              </a:rPr>
              <a:t>Enlisted in </a:t>
            </a:r>
            <a:endParaRPr lang="en-US" sz="1600" b="0" dirty="0">
              <a:solidFill>
                <a:schemeClr val="tx1">
                  <a:lumMod val="50000"/>
                  <a:lumOff val="50000"/>
                </a:schemeClr>
              </a:solidFill>
            </a:endParaRPr>
          </a:p>
        </p:txBody>
      </p:sp>
      <p:sp>
        <p:nvSpPr>
          <p:cNvPr id="32" name="TextBox 31"/>
          <p:cNvSpPr txBox="1"/>
          <p:nvPr/>
        </p:nvSpPr>
        <p:spPr>
          <a:xfrm>
            <a:off x="4918365" y="3623954"/>
            <a:ext cx="878767" cy="338554"/>
          </a:xfrm>
          <a:prstGeom prst="rect">
            <a:avLst/>
          </a:prstGeom>
          <a:noFill/>
        </p:spPr>
        <p:txBody>
          <a:bodyPr wrap="none" rtlCol="0">
            <a:spAutoFit/>
          </a:bodyPr>
          <a:lstStyle/>
          <a:p>
            <a:r>
              <a:rPr lang="en-US" sz="1600" b="0" dirty="0" smtClean="0">
                <a:solidFill>
                  <a:srgbClr val="FF0000"/>
                </a:solidFill>
              </a:rPr>
              <a:t>Died in </a:t>
            </a:r>
            <a:endParaRPr lang="en-US" sz="1600" b="0" dirty="0">
              <a:solidFill>
                <a:srgbClr val="FF0000"/>
              </a:solidFill>
            </a:endParaRPr>
          </a:p>
        </p:txBody>
      </p:sp>
      <p:cxnSp>
        <p:nvCxnSpPr>
          <p:cNvPr id="34" name="Straight Arrow Connector 33"/>
          <p:cNvCxnSpPr/>
          <p:nvPr/>
        </p:nvCxnSpPr>
        <p:spPr bwMode="auto">
          <a:xfrm flipH="1">
            <a:off x="2671948" y="4393870"/>
            <a:ext cx="961901" cy="510639"/>
          </a:xfrm>
          <a:prstGeom prst="straightConnector1">
            <a:avLst/>
          </a:prstGeom>
          <a:noFill/>
          <a:ln w="9525" cap="flat" cmpd="sng" algn="ctr">
            <a:solidFill>
              <a:schemeClr val="tx1"/>
            </a:solidFill>
            <a:prstDash val="solid"/>
            <a:round/>
            <a:headEnd type="none" w="med" len="med"/>
            <a:tailEnd type="arrow"/>
          </a:ln>
          <a:effectLst/>
        </p:spPr>
      </p:cxnSp>
      <p:sp>
        <p:nvSpPr>
          <p:cNvPr id="35" name="Line 24"/>
          <p:cNvSpPr>
            <a:spLocks noChangeShapeType="1"/>
          </p:cNvSpPr>
          <p:nvPr/>
        </p:nvSpPr>
        <p:spPr bwMode="auto">
          <a:xfrm flipV="1">
            <a:off x="7012378" y="2018805"/>
            <a:ext cx="718457" cy="660"/>
          </a:xfrm>
          <a:prstGeom prst="line">
            <a:avLst/>
          </a:prstGeom>
          <a:noFill/>
          <a:ln w="9525">
            <a:solidFill>
              <a:schemeClr val="tx1"/>
            </a:solidFill>
            <a:round/>
            <a:headEnd/>
            <a:tailEnd type="triangle" w="med" len="med"/>
          </a:ln>
          <a:effectLst/>
        </p:spPr>
        <p:txBody>
          <a:bodyPr/>
          <a:lstStyle/>
          <a:p>
            <a:endParaRPr lang="en-US" b="0"/>
          </a:p>
        </p:txBody>
      </p:sp>
      <p:sp>
        <p:nvSpPr>
          <p:cNvPr id="36" name="TextBox 35"/>
          <p:cNvSpPr txBox="1"/>
          <p:nvPr/>
        </p:nvSpPr>
        <p:spPr>
          <a:xfrm>
            <a:off x="7032172" y="2103914"/>
            <a:ext cx="880369" cy="584775"/>
          </a:xfrm>
          <a:prstGeom prst="rect">
            <a:avLst/>
          </a:prstGeom>
          <a:noFill/>
        </p:spPr>
        <p:txBody>
          <a:bodyPr wrap="none" rtlCol="0">
            <a:spAutoFit/>
          </a:bodyPr>
          <a:lstStyle/>
          <a:p>
            <a:r>
              <a:rPr lang="en-US" sz="1600" b="0" dirty="0" smtClean="0">
                <a:solidFill>
                  <a:schemeClr val="tx1">
                    <a:lumMod val="50000"/>
                    <a:lumOff val="50000"/>
                  </a:schemeClr>
                </a:solidFill>
              </a:rPr>
              <a:t>Fought </a:t>
            </a:r>
            <a:br>
              <a:rPr lang="en-US" sz="1600" b="0" dirty="0" smtClean="0">
                <a:solidFill>
                  <a:schemeClr val="tx1">
                    <a:lumMod val="50000"/>
                    <a:lumOff val="50000"/>
                  </a:schemeClr>
                </a:solidFill>
              </a:rPr>
            </a:br>
            <a:r>
              <a:rPr lang="en-US" sz="1600" b="0" dirty="0" smtClean="0">
                <a:solidFill>
                  <a:schemeClr val="tx1">
                    <a:lumMod val="50000"/>
                    <a:lumOff val="50000"/>
                  </a:schemeClr>
                </a:solidFill>
              </a:rPr>
              <a:t>Under</a:t>
            </a:r>
            <a:endParaRPr lang="en-US" sz="1600" b="0" dirty="0">
              <a:solidFill>
                <a:schemeClr val="tx1">
                  <a:lumMod val="50000"/>
                  <a:lumOff val="50000"/>
                </a:schemeClr>
              </a:solidFill>
            </a:endParaRPr>
          </a:p>
        </p:txBody>
      </p:sp>
      <p:pic>
        <p:nvPicPr>
          <p:cNvPr id="63492" name="Picture 4" descr="http://dmna.ny.gov/historic/btlflags/infantry/gfx_inf/124thInfGenGuide2.jpg"/>
          <p:cNvPicPr>
            <a:picLocks noChangeAspect="1" noChangeArrowheads="1"/>
          </p:cNvPicPr>
          <p:nvPr/>
        </p:nvPicPr>
        <p:blipFill>
          <a:blip r:embed="rId12" cstate="print"/>
          <a:srcRect/>
          <a:stretch>
            <a:fillRect/>
          </a:stretch>
        </p:blipFill>
        <p:spPr bwMode="auto">
          <a:xfrm>
            <a:off x="7802087" y="1422069"/>
            <a:ext cx="1090509" cy="782051"/>
          </a:xfrm>
          <a:prstGeom prst="rect">
            <a:avLst/>
          </a:prstGeom>
          <a:noFill/>
        </p:spPr>
      </p:pic>
      <p:pic>
        <p:nvPicPr>
          <p:cNvPr id="63494" name="Picture 6" descr="https://encrypted-tbn2.gstatic.com/images?q=tbn:ANd9GcTV4r0sF3KAM1ZEAJil5A69OhoYp8UWFaqqo075P_SDsF7G07m6"/>
          <p:cNvPicPr>
            <a:picLocks noChangeAspect="1" noChangeArrowheads="1"/>
          </p:cNvPicPr>
          <p:nvPr/>
        </p:nvPicPr>
        <p:blipFill>
          <a:blip r:embed="rId13" cstate="print"/>
          <a:srcRect/>
          <a:stretch>
            <a:fillRect/>
          </a:stretch>
        </p:blipFill>
        <p:spPr bwMode="auto">
          <a:xfrm>
            <a:off x="5818909" y="3107417"/>
            <a:ext cx="1163782" cy="950695"/>
          </a:xfrm>
          <a:prstGeom prst="rect">
            <a:avLst/>
          </a:prstGeom>
          <a:noFill/>
        </p:spPr>
      </p:pic>
      <p:pic>
        <p:nvPicPr>
          <p:cNvPr id="63496" name="Picture 8" descr="http://upload.wikimedia.org/wikipedia/commons/8/8d/Alexandria_National_Cemetery_IMG_1110.JPG"/>
          <p:cNvPicPr>
            <a:picLocks noChangeAspect="1" noChangeArrowheads="1"/>
          </p:cNvPicPr>
          <p:nvPr/>
        </p:nvPicPr>
        <p:blipFill>
          <a:blip r:embed="rId14" cstate="print"/>
          <a:srcRect/>
          <a:stretch>
            <a:fillRect/>
          </a:stretch>
        </p:blipFill>
        <p:spPr bwMode="auto">
          <a:xfrm>
            <a:off x="6355369" y="3808065"/>
            <a:ext cx="1161711" cy="870814"/>
          </a:xfrm>
          <a:prstGeom prst="rect">
            <a:avLst/>
          </a:prstGeom>
          <a:noFill/>
        </p:spPr>
      </p:pic>
      <p:pic>
        <p:nvPicPr>
          <p:cNvPr id="42" name="Picture 4"/>
          <p:cNvPicPr>
            <a:picLocks noChangeAspect="1" noChangeArrowheads="1"/>
          </p:cNvPicPr>
          <p:nvPr/>
        </p:nvPicPr>
        <p:blipFill>
          <a:blip r:embed="rId15" cstate="print"/>
          <a:srcRect t="31002" r="6661" b="28075"/>
          <a:stretch>
            <a:fillRect/>
          </a:stretch>
        </p:blipFill>
        <p:spPr bwMode="auto">
          <a:xfrm>
            <a:off x="5486204" y="5355772"/>
            <a:ext cx="2220881" cy="807522"/>
          </a:xfrm>
          <a:prstGeom prst="rect">
            <a:avLst/>
          </a:prstGeom>
          <a:noFill/>
          <a:ln w="9525">
            <a:noFill/>
            <a:miter lim="800000"/>
            <a:headEnd/>
            <a:tailEnd/>
          </a:ln>
          <a:effectLst/>
        </p:spPr>
      </p:pic>
      <p:sp>
        <p:nvSpPr>
          <p:cNvPr id="43" name="TextBox 42"/>
          <p:cNvSpPr txBox="1"/>
          <p:nvPr/>
        </p:nvSpPr>
        <p:spPr>
          <a:xfrm>
            <a:off x="5130141" y="4417622"/>
            <a:ext cx="947695" cy="338554"/>
          </a:xfrm>
          <a:prstGeom prst="rect">
            <a:avLst/>
          </a:prstGeom>
          <a:noFill/>
        </p:spPr>
        <p:txBody>
          <a:bodyPr wrap="none" rtlCol="0">
            <a:spAutoFit/>
          </a:bodyPr>
          <a:lstStyle/>
          <a:p>
            <a:r>
              <a:rPr lang="en-US" sz="1600" b="0" dirty="0" smtClean="0">
                <a:solidFill>
                  <a:srgbClr val="FF0000"/>
                </a:solidFill>
              </a:rPr>
              <a:t>Died on </a:t>
            </a:r>
            <a:endParaRPr lang="en-US" sz="1600" b="0" dirty="0">
              <a:solidFill>
                <a:srgbClr val="FF0000"/>
              </a:solidFill>
            </a:endParaRPr>
          </a:p>
        </p:txBody>
      </p:sp>
      <p:sp>
        <p:nvSpPr>
          <p:cNvPr id="44" name="Line 22"/>
          <p:cNvSpPr>
            <a:spLocks noChangeShapeType="1"/>
          </p:cNvSpPr>
          <p:nvPr/>
        </p:nvSpPr>
        <p:spPr bwMode="auto">
          <a:xfrm>
            <a:off x="4704112" y="4408219"/>
            <a:ext cx="1245425" cy="781297"/>
          </a:xfrm>
          <a:prstGeom prst="line">
            <a:avLst/>
          </a:prstGeom>
          <a:noFill/>
          <a:ln w="9525">
            <a:solidFill>
              <a:schemeClr val="tx1"/>
            </a:solidFill>
            <a:round/>
            <a:headEnd/>
            <a:tailEnd type="triangle" w="med" len="med"/>
          </a:ln>
          <a:effectLst/>
        </p:spPr>
        <p:txBody>
          <a:bodyPr/>
          <a:lstStyle/>
          <a:p>
            <a:endParaRPr lang="en-US" b="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http://www.hawaii.edu/lilo/0907/images/journals.jpg"/>
          <p:cNvPicPr>
            <a:picLocks noChangeAspect="1" noChangeArrowheads="1"/>
          </p:cNvPicPr>
          <p:nvPr/>
        </p:nvPicPr>
        <p:blipFill>
          <a:blip r:embed="rId3" cstate="print"/>
          <a:srcRect/>
          <a:stretch>
            <a:fillRect/>
          </a:stretch>
        </p:blipFill>
        <p:spPr bwMode="auto">
          <a:xfrm>
            <a:off x="7253288" y="3619500"/>
            <a:ext cx="1087437" cy="931863"/>
          </a:xfrm>
          <a:prstGeom prst="rect">
            <a:avLst/>
          </a:prstGeom>
          <a:noFill/>
          <a:ln w="9525">
            <a:noFill/>
            <a:miter lim="800000"/>
            <a:headEnd/>
            <a:tailEnd/>
          </a:ln>
        </p:spPr>
      </p:pic>
      <p:pic>
        <p:nvPicPr>
          <p:cNvPr id="60420" name="Picture 4" descr="The image “http://www.gce.com.jo/upload%20images/686526024.gif” cannot be displayed, because it contains errors."/>
          <p:cNvPicPr>
            <a:picLocks noChangeAspect="1" noChangeArrowheads="1"/>
          </p:cNvPicPr>
          <p:nvPr/>
        </p:nvPicPr>
        <p:blipFill>
          <a:blip r:embed="rId4" cstate="print"/>
          <a:srcRect/>
          <a:stretch>
            <a:fillRect/>
          </a:stretch>
        </p:blipFill>
        <p:spPr bwMode="auto">
          <a:xfrm>
            <a:off x="5400675" y="5229225"/>
            <a:ext cx="749300" cy="723900"/>
          </a:xfrm>
          <a:prstGeom prst="rect">
            <a:avLst/>
          </a:prstGeom>
          <a:noFill/>
          <a:ln w="9525">
            <a:noFill/>
            <a:miter lim="800000"/>
            <a:headEnd/>
            <a:tailEnd/>
          </a:ln>
        </p:spPr>
      </p:pic>
      <p:sp>
        <p:nvSpPr>
          <p:cNvPr id="60421" name="Text Box 5"/>
          <p:cNvSpPr txBox="1">
            <a:spLocks noChangeArrowheads="1"/>
          </p:cNvSpPr>
          <p:nvPr/>
        </p:nvSpPr>
        <p:spPr bwMode="auto">
          <a:xfrm>
            <a:off x="4999038" y="2449513"/>
            <a:ext cx="919162" cy="396875"/>
          </a:xfrm>
          <a:prstGeom prst="rect">
            <a:avLst/>
          </a:prstGeom>
          <a:noFill/>
          <a:ln w="9525">
            <a:noFill/>
            <a:miter lim="800000"/>
            <a:headEnd/>
            <a:tailEnd/>
          </a:ln>
        </p:spPr>
        <p:txBody>
          <a:bodyPr wrap="none">
            <a:spAutoFit/>
          </a:bodyPr>
          <a:lstStyle/>
          <a:p>
            <a:r>
              <a:rPr lang="en-US" sz="2000" b="0">
                <a:latin typeface="Arial Unicode MS" pitchFamily="34" charset="-128"/>
              </a:rPr>
              <a:t>Music </a:t>
            </a:r>
          </a:p>
        </p:txBody>
      </p:sp>
      <p:sp>
        <p:nvSpPr>
          <p:cNvPr id="60422" name="Text Box 6"/>
          <p:cNvSpPr txBox="1">
            <a:spLocks noChangeArrowheads="1"/>
          </p:cNvSpPr>
          <p:nvPr/>
        </p:nvSpPr>
        <p:spPr bwMode="auto">
          <a:xfrm>
            <a:off x="252413" y="2833688"/>
            <a:ext cx="1597025" cy="396875"/>
          </a:xfrm>
          <a:prstGeom prst="rect">
            <a:avLst/>
          </a:prstGeom>
          <a:noFill/>
          <a:ln w="9525">
            <a:noFill/>
            <a:miter lim="800000"/>
            <a:headEnd/>
            <a:tailEnd/>
          </a:ln>
        </p:spPr>
        <p:txBody>
          <a:bodyPr wrap="none">
            <a:spAutoFit/>
          </a:bodyPr>
          <a:lstStyle/>
          <a:p>
            <a:r>
              <a:rPr lang="en-US" sz="2000" b="0">
                <a:latin typeface="Arial Unicode MS" pitchFamily="34" charset="-128"/>
              </a:rPr>
              <a:t>Newspapers</a:t>
            </a:r>
          </a:p>
        </p:txBody>
      </p:sp>
      <p:grpSp>
        <p:nvGrpSpPr>
          <p:cNvPr id="2" name="Group 7"/>
          <p:cNvGrpSpPr>
            <a:grpSpLocks/>
          </p:cNvGrpSpPr>
          <p:nvPr/>
        </p:nvGrpSpPr>
        <p:grpSpPr bwMode="auto">
          <a:xfrm>
            <a:off x="2363788" y="1395413"/>
            <a:ext cx="1550987" cy="1084262"/>
            <a:chOff x="2064" y="887"/>
            <a:chExt cx="1638" cy="978"/>
          </a:xfrm>
        </p:grpSpPr>
        <p:pic>
          <p:nvPicPr>
            <p:cNvPr id="60465" name="Picture 8"/>
            <p:cNvPicPr>
              <a:picLocks noChangeAspect="1" noChangeArrowheads="1"/>
            </p:cNvPicPr>
            <p:nvPr/>
          </p:nvPicPr>
          <p:blipFill>
            <a:blip r:embed="rId5" cstate="print"/>
            <a:srcRect/>
            <a:stretch>
              <a:fillRect/>
            </a:stretch>
          </p:blipFill>
          <p:spPr bwMode="auto">
            <a:xfrm>
              <a:off x="2974" y="891"/>
              <a:ext cx="728" cy="665"/>
            </a:xfrm>
            <a:prstGeom prst="rect">
              <a:avLst/>
            </a:prstGeom>
            <a:noFill/>
            <a:ln w="9525">
              <a:noFill/>
              <a:miter lim="800000"/>
              <a:headEnd/>
              <a:tailEnd/>
            </a:ln>
          </p:spPr>
        </p:pic>
        <p:pic>
          <p:nvPicPr>
            <p:cNvPr id="60466" name="Picture 9"/>
            <p:cNvPicPr>
              <a:picLocks noChangeAspect="1" noChangeArrowheads="1"/>
            </p:cNvPicPr>
            <p:nvPr/>
          </p:nvPicPr>
          <p:blipFill>
            <a:blip r:embed="rId6" cstate="print"/>
            <a:srcRect/>
            <a:stretch>
              <a:fillRect/>
            </a:stretch>
          </p:blipFill>
          <p:spPr bwMode="auto">
            <a:xfrm>
              <a:off x="2064" y="887"/>
              <a:ext cx="903" cy="634"/>
            </a:xfrm>
            <a:prstGeom prst="rect">
              <a:avLst/>
            </a:prstGeom>
            <a:noFill/>
            <a:ln w="9525">
              <a:noFill/>
              <a:miter lim="800000"/>
              <a:headEnd/>
              <a:tailEnd/>
            </a:ln>
          </p:spPr>
        </p:pic>
        <p:pic>
          <p:nvPicPr>
            <p:cNvPr id="60467" name="Picture 10"/>
            <p:cNvPicPr>
              <a:picLocks noChangeAspect="1" noChangeArrowheads="1"/>
            </p:cNvPicPr>
            <p:nvPr/>
          </p:nvPicPr>
          <p:blipFill>
            <a:blip r:embed="rId7" cstate="print"/>
            <a:srcRect/>
            <a:stretch>
              <a:fillRect/>
            </a:stretch>
          </p:blipFill>
          <p:spPr bwMode="auto">
            <a:xfrm>
              <a:off x="2539" y="1245"/>
              <a:ext cx="866" cy="620"/>
            </a:xfrm>
            <a:prstGeom prst="rect">
              <a:avLst/>
            </a:prstGeom>
            <a:noFill/>
            <a:ln w="9525">
              <a:noFill/>
              <a:miter lim="800000"/>
              <a:headEnd/>
              <a:tailEnd/>
            </a:ln>
          </p:spPr>
        </p:pic>
      </p:grpSp>
      <p:sp>
        <p:nvSpPr>
          <p:cNvPr id="60424" name="Text Box 11"/>
          <p:cNvSpPr txBox="1">
            <a:spLocks noChangeArrowheads="1"/>
          </p:cNvSpPr>
          <p:nvPr/>
        </p:nvSpPr>
        <p:spPr bwMode="auto">
          <a:xfrm>
            <a:off x="2633663" y="2468563"/>
            <a:ext cx="1298575" cy="396875"/>
          </a:xfrm>
          <a:prstGeom prst="rect">
            <a:avLst/>
          </a:prstGeom>
          <a:noFill/>
          <a:ln w="9525">
            <a:noFill/>
            <a:miter lim="800000"/>
            <a:headEnd/>
            <a:tailEnd/>
          </a:ln>
        </p:spPr>
        <p:txBody>
          <a:bodyPr wrap="none">
            <a:spAutoFit/>
          </a:bodyPr>
          <a:lstStyle/>
          <a:p>
            <a:r>
              <a:rPr lang="en-US" sz="2000" b="0">
                <a:latin typeface="Arial Unicode MS" pitchFamily="34" charset="-128"/>
              </a:rPr>
              <a:t>Websites </a:t>
            </a:r>
          </a:p>
        </p:txBody>
      </p:sp>
      <p:sp>
        <p:nvSpPr>
          <p:cNvPr id="60425" name="Text Box 12"/>
          <p:cNvSpPr txBox="1">
            <a:spLocks noChangeArrowheads="1"/>
          </p:cNvSpPr>
          <p:nvPr/>
        </p:nvSpPr>
        <p:spPr bwMode="auto">
          <a:xfrm>
            <a:off x="231775" y="4432300"/>
            <a:ext cx="1666875" cy="396875"/>
          </a:xfrm>
          <a:prstGeom prst="rect">
            <a:avLst/>
          </a:prstGeom>
          <a:noFill/>
          <a:ln w="9525">
            <a:noFill/>
            <a:miter lim="800000"/>
            <a:headEnd/>
            <a:tailEnd/>
          </a:ln>
        </p:spPr>
        <p:txBody>
          <a:bodyPr wrap="none">
            <a:spAutoFit/>
          </a:bodyPr>
          <a:lstStyle/>
          <a:p>
            <a:r>
              <a:rPr lang="en-US" sz="2000" b="0">
                <a:latin typeface="Arial Unicode MS" pitchFamily="34" charset="-128"/>
              </a:rPr>
              <a:t>Monographs </a:t>
            </a:r>
          </a:p>
        </p:txBody>
      </p:sp>
      <p:sp>
        <p:nvSpPr>
          <p:cNvPr id="60426" name="Text Box 13"/>
          <p:cNvSpPr txBox="1">
            <a:spLocks noChangeArrowheads="1"/>
          </p:cNvSpPr>
          <p:nvPr/>
        </p:nvSpPr>
        <p:spPr bwMode="auto">
          <a:xfrm>
            <a:off x="7002463" y="2830513"/>
            <a:ext cx="1920875" cy="396875"/>
          </a:xfrm>
          <a:prstGeom prst="rect">
            <a:avLst/>
          </a:prstGeom>
          <a:noFill/>
          <a:ln w="9525">
            <a:noFill/>
            <a:miter lim="800000"/>
            <a:headEnd/>
            <a:tailEnd/>
          </a:ln>
        </p:spPr>
        <p:txBody>
          <a:bodyPr wrap="none">
            <a:spAutoFit/>
          </a:bodyPr>
          <a:lstStyle/>
          <a:p>
            <a:r>
              <a:rPr lang="en-US" sz="2000" b="0">
                <a:latin typeface="Arial Unicode MS" pitchFamily="34" charset="-128"/>
              </a:rPr>
              <a:t>Primary Works </a:t>
            </a:r>
          </a:p>
        </p:txBody>
      </p:sp>
      <p:grpSp>
        <p:nvGrpSpPr>
          <p:cNvPr id="3" name="Group 14"/>
          <p:cNvGrpSpPr>
            <a:grpSpLocks/>
          </p:cNvGrpSpPr>
          <p:nvPr/>
        </p:nvGrpSpPr>
        <p:grpSpPr bwMode="auto">
          <a:xfrm>
            <a:off x="7400925" y="1828800"/>
            <a:ext cx="1020763" cy="1044575"/>
            <a:chOff x="4331" y="886"/>
            <a:chExt cx="1065" cy="897"/>
          </a:xfrm>
        </p:grpSpPr>
        <p:pic>
          <p:nvPicPr>
            <p:cNvPr id="60461" name="Picture 15"/>
            <p:cNvPicPr>
              <a:picLocks noChangeAspect="1" noChangeArrowheads="1"/>
            </p:cNvPicPr>
            <p:nvPr/>
          </p:nvPicPr>
          <p:blipFill>
            <a:blip r:embed="rId8" cstate="print"/>
            <a:srcRect/>
            <a:stretch>
              <a:fillRect/>
            </a:stretch>
          </p:blipFill>
          <p:spPr bwMode="auto">
            <a:xfrm>
              <a:off x="4331" y="1098"/>
              <a:ext cx="537" cy="685"/>
            </a:xfrm>
            <a:prstGeom prst="rect">
              <a:avLst/>
            </a:prstGeom>
            <a:noFill/>
            <a:ln w="9525">
              <a:noFill/>
              <a:miter lim="800000"/>
              <a:headEnd/>
              <a:tailEnd/>
            </a:ln>
          </p:spPr>
        </p:pic>
        <p:pic>
          <p:nvPicPr>
            <p:cNvPr id="60462" name="Picture 16" descr="CWLetterfacimilea"/>
            <p:cNvPicPr>
              <a:picLocks noChangeAspect="1" noChangeArrowheads="1"/>
            </p:cNvPicPr>
            <p:nvPr/>
          </p:nvPicPr>
          <p:blipFill>
            <a:blip r:embed="rId9" cstate="print"/>
            <a:srcRect/>
            <a:stretch>
              <a:fillRect/>
            </a:stretch>
          </p:blipFill>
          <p:spPr bwMode="auto">
            <a:xfrm>
              <a:off x="4788" y="902"/>
              <a:ext cx="508" cy="800"/>
            </a:xfrm>
            <a:prstGeom prst="rect">
              <a:avLst/>
            </a:prstGeom>
            <a:noFill/>
            <a:ln w="9525">
              <a:noFill/>
              <a:miter lim="800000"/>
              <a:headEnd/>
              <a:tailEnd/>
            </a:ln>
          </p:spPr>
        </p:pic>
        <p:pic>
          <p:nvPicPr>
            <p:cNvPr id="60463" name="Picture 17" descr="ms009003"/>
            <p:cNvPicPr>
              <a:picLocks noChangeAspect="1" noChangeArrowheads="1"/>
            </p:cNvPicPr>
            <p:nvPr/>
          </p:nvPicPr>
          <p:blipFill>
            <a:blip r:embed="rId10" cstate="print"/>
            <a:srcRect/>
            <a:stretch>
              <a:fillRect/>
            </a:stretch>
          </p:blipFill>
          <p:spPr bwMode="auto">
            <a:xfrm>
              <a:off x="4439" y="900"/>
              <a:ext cx="538" cy="702"/>
            </a:xfrm>
            <a:prstGeom prst="rect">
              <a:avLst/>
            </a:prstGeom>
            <a:noFill/>
            <a:ln w="9525">
              <a:noFill/>
              <a:miter lim="800000"/>
              <a:headEnd/>
              <a:tailEnd/>
            </a:ln>
          </p:spPr>
        </p:pic>
        <p:pic>
          <p:nvPicPr>
            <p:cNvPr id="60464" name="Picture 18" descr="letter"/>
            <p:cNvPicPr>
              <a:picLocks noChangeAspect="1" noChangeArrowheads="1"/>
            </p:cNvPicPr>
            <p:nvPr/>
          </p:nvPicPr>
          <p:blipFill>
            <a:blip r:embed="rId11" cstate="print"/>
            <a:srcRect/>
            <a:stretch>
              <a:fillRect/>
            </a:stretch>
          </p:blipFill>
          <p:spPr bwMode="auto">
            <a:xfrm>
              <a:off x="4801" y="886"/>
              <a:ext cx="595" cy="447"/>
            </a:xfrm>
            <a:prstGeom prst="rect">
              <a:avLst/>
            </a:prstGeom>
            <a:noFill/>
            <a:ln w="9525">
              <a:noFill/>
              <a:miter lim="800000"/>
              <a:headEnd/>
              <a:tailEnd/>
            </a:ln>
          </p:spPr>
        </p:pic>
      </p:grpSp>
      <p:sp>
        <p:nvSpPr>
          <p:cNvPr id="60428" name="Text Box 19"/>
          <p:cNvSpPr txBox="1">
            <a:spLocks noChangeArrowheads="1"/>
          </p:cNvSpPr>
          <p:nvPr/>
        </p:nvSpPr>
        <p:spPr bwMode="auto">
          <a:xfrm>
            <a:off x="7280275" y="4530725"/>
            <a:ext cx="1216025" cy="396875"/>
          </a:xfrm>
          <a:prstGeom prst="rect">
            <a:avLst/>
          </a:prstGeom>
          <a:noFill/>
          <a:ln w="9525">
            <a:noFill/>
            <a:miter lim="800000"/>
            <a:headEnd/>
            <a:tailEnd/>
          </a:ln>
        </p:spPr>
        <p:txBody>
          <a:bodyPr wrap="none">
            <a:spAutoFit/>
          </a:bodyPr>
          <a:lstStyle/>
          <a:p>
            <a:r>
              <a:rPr lang="en-US" sz="2000" b="0">
                <a:latin typeface="Arial Unicode MS" pitchFamily="34" charset="-128"/>
              </a:rPr>
              <a:t>Journals </a:t>
            </a:r>
          </a:p>
        </p:txBody>
      </p:sp>
      <p:pic>
        <p:nvPicPr>
          <p:cNvPr id="60429" name="Picture 20"/>
          <p:cNvPicPr>
            <a:picLocks noChangeAspect="1" noChangeArrowheads="1"/>
          </p:cNvPicPr>
          <p:nvPr/>
        </p:nvPicPr>
        <p:blipFill>
          <a:blip r:embed="rId12" cstate="print"/>
          <a:srcRect/>
          <a:stretch>
            <a:fillRect/>
          </a:stretch>
        </p:blipFill>
        <p:spPr bwMode="auto">
          <a:xfrm>
            <a:off x="501650" y="1979613"/>
            <a:ext cx="1041400" cy="873125"/>
          </a:xfrm>
          <a:prstGeom prst="rect">
            <a:avLst/>
          </a:prstGeom>
          <a:noFill/>
          <a:ln w="9525">
            <a:noFill/>
            <a:miter lim="800000"/>
            <a:headEnd/>
            <a:tailEnd/>
          </a:ln>
        </p:spPr>
      </p:pic>
      <p:pic>
        <p:nvPicPr>
          <p:cNvPr id="60430" name="Picture 21"/>
          <p:cNvPicPr>
            <a:picLocks noChangeAspect="1" noChangeArrowheads="1"/>
          </p:cNvPicPr>
          <p:nvPr/>
        </p:nvPicPr>
        <p:blipFill>
          <a:blip r:embed="rId13" cstate="print"/>
          <a:srcRect/>
          <a:stretch>
            <a:fillRect/>
          </a:stretch>
        </p:blipFill>
        <p:spPr bwMode="auto">
          <a:xfrm>
            <a:off x="557213" y="3695700"/>
            <a:ext cx="1000125" cy="752475"/>
          </a:xfrm>
          <a:prstGeom prst="rect">
            <a:avLst/>
          </a:prstGeom>
          <a:noFill/>
          <a:ln w="9525">
            <a:noFill/>
            <a:miter lim="800000"/>
            <a:headEnd/>
            <a:tailEnd/>
          </a:ln>
        </p:spPr>
      </p:pic>
      <p:pic>
        <p:nvPicPr>
          <p:cNvPr id="60431" name="Picture 23"/>
          <p:cNvPicPr>
            <a:picLocks noChangeAspect="1" noChangeArrowheads="1"/>
          </p:cNvPicPr>
          <p:nvPr/>
        </p:nvPicPr>
        <p:blipFill>
          <a:blip r:embed="rId14" cstate="print"/>
          <a:srcRect/>
          <a:stretch>
            <a:fillRect/>
          </a:stretch>
        </p:blipFill>
        <p:spPr bwMode="auto">
          <a:xfrm>
            <a:off x="341313" y="5713413"/>
            <a:ext cx="1123950" cy="373062"/>
          </a:xfrm>
          <a:prstGeom prst="rect">
            <a:avLst/>
          </a:prstGeom>
          <a:noFill/>
          <a:ln w="9525">
            <a:noFill/>
            <a:miter lim="800000"/>
            <a:headEnd/>
            <a:tailEnd/>
          </a:ln>
        </p:spPr>
      </p:pic>
      <p:pic>
        <p:nvPicPr>
          <p:cNvPr id="60432" name="Picture 25" descr="Citeulike_logo">
            <a:hlinkClick r:id="rId15" tooltip="Citeulike logo.gif"/>
          </p:cNvPr>
          <p:cNvPicPr>
            <a:picLocks noChangeAspect="1" noChangeArrowheads="1"/>
          </p:cNvPicPr>
          <p:nvPr/>
        </p:nvPicPr>
        <p:blipFill>
          <a:blip r:embed="rId16" cstate="print"/>
          <a:srcRect/>
          <a:stretch>
            <a:fillRect/>
          </a:stretch>
        </p:blipFill>
        <p:spPr bwMode="auto">
          <a:xfrm>
            <a:off x="3155950" y="5186363"/>
            <a:ext cx="1671638" cy="417512"/>
          </a:xfrm>
          <a:prstGeom prst="rect">
            <a:avLst/>
          </a:prstGeom>
          <a:noFill/>
          <a:ln w="9525">
            <a:noFill/>
            <a:miter lim="800000"/>
            <a:headEnd/>
            <a:tailEnd/>
          </a:ln>
        </p:spPr>
      </p:pic>
      <p:pic>
        <p:nvPicPr>
          <p:cNvPr id="60433" name="Picture 26"/>
          <p:cNvPicPr>
            <a:picLocks noChangeAspect="1" noChangeArrowheads="1"/>
          </p:cNvPicPr>
          <p:nvPr/>
        </p:nvPicPr>
        <p:blipFill>
          <a:blip r:embed="rId17" cstate="print"/>
          <a:srcRect/>
          <a:stretch>
            <a:fillRect/>
          </a:stretch>
        </p:blipFill>
        <p:spPr bwMode="auto">
          <a:xfrm>
            <a:off x="2709863" y="5715000"/>
            <a:ext cx="1127125" cy="312738"/>
          </a:xfrm>
          <a:prstGeom prst="rect">
            <a:avLst/>
          </a:prstGeom>
          <a:noFill/>
          <a:ln w="9525">
            <a:noFill/>
            <a:miter lim="800000"/>
            <a:headEnd/>
            <a:tailEnd/>
          </a:ln>
        </p:spPr>
      </p:pic>
      <p:pic>
        <p:nvPicPr>
          <p:cNvPr id="60434" name="Picture 27"/>
          <p:cNvPicPr>
            <a:picLocks noChangeAspect="1" noChangeArrowheads="1"/>
          </p:cNvPicPr>
          <p:nvPr/>
        </p:nvPicPr>
        <p:blipFill>
          <a:blip r:embed="rId18" cstate="print"/>
          <a:srcRect b="6604"/>
          <a:stretch>
            <a:fillRect/>
          </a:stretch>
        </p:blipFill>
        <p:spPr bwMode="auto">
          <a:xfrm>
            <a:off x="6572250" y="5168900"/>
            <a:ext cx="2090738" cy="377825"/>
          </a:xfrm>
          <a:prstGeom prst="rect">
            <a:avLst/>
          </a:prstGeom>
          <a:noFill/>
          <a:ln w="9525">
            <a:noFill/>
            <a:miter lim="800000"/>
            <a:headEnd/>
            <a:tailEnd/>
          </a:ln>
        </p:spPr>
      </p:pic>
      <p:pic>
        <p:nvPicPr>
          <p:cNvPr id="60435" name="Picture 28"/>
          <p:cNvPicPr>
            <a:picLocks noChangeAspect="1" noChangeArrowheads="1"/>
          </p:cNvPicPr>
          <p:nvPr/>
        </p:nvPicPr>
        <p:blipFill>
          <a:blip r:embed="rId19" cstate="print"/>
          <a:srcRect/>
          <a:stretch>
            <a:fillRect/>
          </a:stretch>
        </p:blipFill>
        <p:spPr bwMode="auto">
          <a:xfrm>
            <a:off x="1625600" y="5195888"/>
            <a:ext cx="969963" cy="865187"/>
          </a:xfrm>
          <a:prstGeom prst="rect">
            <a:avLst/>
          </a:prstGeom>
          <a:noFill/>
          <a:ln w="9525">
            <a:noFill/>
            <a:miter lim="800000"/>
            <a:headEnd/>
            <a:tailEnd/>
          </a:ln>
        </p:spPr>
      </p:pic>
      <p:sp>
        <p:nvSpPr>
          <p:cNvPr id="60436" name="Line 29"/>
          <p:cNvSpPr>
            <a:spLocks noChangeShapeType="1"/>
          </p:cNvSpPr>
          <p:nvPr/>
        </p:nvSpPr>
        <p:spPr bwMode="auto">
          <a:xfrm flipH="1" flipV="1">
            <a:off x="1819275" y="2590800"/>
            <a:ext cx="936625" cy="512763"/>
          </a:xfrm>
          <a:prstGeom prst="line">
            <a:avLst/>
          </a:prstGeom>
          <a:noFill/>
          <a:ln w="9525">
            <a:solidFill>
              <a:schemeClr val="tx1"/>
            </a:solidFill>
            <a:round/>
            <a:headEnd type="triangle" w="med" len="med"/>
            <a:tailEnd type="triangle" w="med" len="med"/>
          </a:ln>
        </p:spPr>
        <p:txBody>
          <a:bodyPr/>
          <a:lstStyle/>
          <a:p>
            <a:endParaRPr lang="en-US"/>
          </a:p>
        </p:txBody>
      </p:sp>
      <p:sp>
        <p:nvSpPr>
          <p:cNvPr id="60437" name="Line 30"/>
          <p:cNvSpPr>
            <a:spLocks noChangeShapeType="1"/>
          </p:cNvSpPr>
          <p:nvPr/>
        </p:nvSpPr>
        <p:spPr bwMode="auto">
          <a:xfrm flipH="1">
            <a:off x="1703388" y="3956050"/>
            <a:ext cx="892175" cy="9525"/>
          </a:xfrm>
          <a:prstGeom prst="line">
            <a:avLst/>
          </a:prstGeom>
          <a:noFill/>
          <a:ln w="9525">
            <a:solidFill>
              <a:schemeClr val="tx1"/>
            </a:solidFill>
            <a:round/>
            <a:headEnd type="triangle" w="med" len="med"/>
            <a:tailEnd type="triangle" w="med" len="med"/>
          </a:ln>
        </p:spPr>
        <p:txBody>
          <a:bodyPr/>
          <a:lstStyle/>
          <a:p>
            <a:endParaRPr lang="en-US"/>
          </a:p>
        </p:txBody>
      </p:sp>
      <p:sp>
        <p:nvSpPr>
          <p:cNvPr id="60438" name="Line 31"/>
          <p:cNvSpPr>
            <a:spLocks noChangeShapeType="1"/>
          </p:cNvSpPr>
          <p:nvPr/>
        </p:nvSpPr>
        <p:spPr bwMode="auto">
          <a:xfrm flipH="1">
            <a:off x="5516563" y="3119438"/>
            <a:ext cx="1036637" cy="490537"/>
          </a:xfrm>
          <a:prstGeom prst="line">
            <a:avLst/>
          </a:prstGeom>
          <a:noFill/>
          <a:ln w="9525">
            <a:solidFill>
              <a:schemeClr val="tx1"/>
            </a:solidFill>
            <a:round/>
            <a:headEnd type="triangle" w="med" len="med"/>
            <a:tailEnd type="triangle" w="med" len="med"/>
          </a:ln>
        </p:spPr>
        <p:txBody>
          <a:bodyPr/>
          <a:lstStyle/>
          <a:p>
            <a:endParaRPr lang="en-US"/>
          </a:p>
        </p:txBody>
      </p:sp>
      <p:sp>
        <p:nvSpPr>
          <p:cNvPr id="60439" name="Line 32"/>
          <p:cNvSpPr>
            <a:spLocks noChangeShapeType="1"/>
          </p:cNvSpPr>
          <p:nvPr/>
        </p:nvSpPr>
        <p:spPr bwMode="auto">
          <a:xfrm>
            <a:off x="4151313" y="2462213"/>
            <a:ext cx="11112" cy="390525"/>
          </a:xfrm>
          <a:prstGeom prst="line">
            <a:avLst/>
          </a:prstGeom>
          <a:noFill/>
          <a:ln w="9525">
            <a:solidFill>
              <a:schemeClr val="tx1"/>
            </a:solidFill>
            <a:round/>
            <a:headEnd type="triangle" w="med" len="med"/>
            <a:tailEnd type="triangle" w="med" len="med"/>
          </a:ln>
        </p:spPr>
        <p:txBody>
          <a:bodyPr/>
          <a:lstStyle/>
          <a:p>
            <a:endParaRPr lang="en-US"/>
          </a:p>
        </p:txBody>
      </p:sp>
      <p:sp>
        <p:nvSpPr>
          <p:cNvPr id="60440" name="Line 33"/>
          <p:cNvSpPr>
            <a:spLocks noChangeShapeType="1"/>
          </p:cNvSpPr>
          <p:nvPr/>
        </p:nvSpPr>
        <p:spPr bwMode="auto">
          <a:xfrm flipH="1">
            <a:off x="2287588" y="4635500"/>
            <a:ext cx="758825" cy="388938"/>
          </a:xfrm>
          <a:prstGeom prst="line">
            <a:avLst/>
          </a:prstGeom>
          <a:noFill/>
          <a:ln w="9525">
            <a:solidFill>
              <a:schemeClr val="tx1"/>
            </a:solidFill>
            <a:round/>
            <a:headEnd type="triangle" w="med" len="med"/>
            <a:tailEnd type="triangle" w="med" len="med"/>
          </a:ln>
        </p:spPr>
        <p:txBody>
          <a:bodyPr/>
          <a:lstStyle/>
          <a:p>
            <a:endParaRPr lang="en-US"/>
          </a:p>
        </p:txBody>
      </p:sp>
      <p:sp>
        <p:nvSpPr>
          <p:cNvPr id="60441" name="Line 34"/>
          <p:cNvSpPr>
            <a:spLocks noChangeShapeType="1"/>
          </p:cNvSpPr>
          <p:nvPr/>
        </p:nvSpPr>
        <p:spPr bwMode="auto">
          <a:xfrm flipH="1">
            <a:off x="5146675" y="2890838"/>
            <a:ext cx="468313" cy="357187"/>
          </a:xfrm>
          <a:prstGeom prst="line">
            <a:avLst/>
          </a:prstGeom>
          <a:noFill/>
          <a:ln w="9525">
            <a:solidFill>
              <a:schemeClr val="tx1"/>
            </a:solidFill>
            <a:round/>
            <a:headEnd type="triangle" w="med" len="med"/>
            <a:tailEnd type="triangle" w="med" len="med"/>
          </a:ln>
        </p:spPr>
        <p:txBody>
          <a:bodyPr/>
          <a:lstStyle/>
          <a:p>
            <a:endParaRPr lang="en-US"/>
          </a:p>
        </p:txBody>
      </p:sp>
      <p:sp>
        <p:nvSpPr>
          <p:cNvPr id="60442" name="Line 35"/>
          <p:cNvSpPr>
            <a:spLocks noChangeShapeType="1"/>
          </p:cNvSpPr>
          <p:nvPr/>
        </p:nvSpPr>
        <p:spPr bwMode="auto">
          <a:xfrm flipH="1">
            <a:off x="5646738" y="3851275"/>
            <a:ext cx="1058862" cy="0"/>
          </a:xfrm>
          <a:prstGeom prst="line">
            <a:avLst/>
          </a:prstGeom>
          <a:noFill/>
          <a:ln w="9525">
            <a:solidFill>
              <a:schemeClr val="tx1"/>
            </a:solidFill>
            <a:round/>
            <a:headEnd type="triangle" w="med" len="med"/>
            <a:tailEnd type="triangle" w="med" len="med"/>
          </a:ln>
        </p:spPr>
        <p:txBody>
          <a:bodyPr/>
          <a:lstStyle/>
          <a:p>
            <a:endParaRPr lang="en-US"/>
          </a:p>
        </p:txBody>
      </p:sp>
      <p:sp>
        <p:nvSpPr>
          <p:cNvPr id="60443" name="Line 36"/>
          <p:cNvSpPr>
            <a:spLocks noChangeShapeType="1"/>
          </p:cNvSpPr>
          <p:nvPr/>
        </p:nvSpPr>
        <p:spPr bwMode="auto">
          <a:xfrm flipH="1" flipV="1">
            <a:off x="5486400" y="4459288"/>
            <a:ext cx="881063" cy="234950"/>
          </a:xfrm>
          <a:prstGeom prst="line">
            <a:avLst/>
          </a:prstGeom>
          <a:noFill/>
          <a:ln w="9525">
            <a:solidFill>
              <a:schemeClr val="tx1"/>
            </a:solidFill>
            <a:round/>
            <a:headEnd type="triangle" w="med" len="med"/>
            <a:tailEnd type="triangle" w="med" len="med"/>
          </a:ln>
        </p:spPr>
        <p:txBody>
          <a:bodyPr/>
          <a:lstStyle/>
          <a:p>
            <a:endParaRPr lang="en-US"/>
          </a:p>
        </p:txBody>
      </p:sp>
      <p:sp>
        <p:nvSpPr>
          <p:cNvPr id="60444" name="Line 37"/>
          <p:cNvSpPr>
            <a:spLocks noChangeShapeType="1"/>
          </p:cNvSpPr>
          <p:nvPr/>
        </p:nvSpPr>
        <p:spPr bwMode="auto">
          <a:xfrm>
            <a:off x="7861300" y="4918075"/>
            <a:ext cx="11113" cy="301625"/>
          </a:xfrm>
          <a:prstGeom prst="line">
            <a:avLst/>
          </a:prstGeom>
          <a:noFill/>
          <a:ln w="9525">
            <a:solidFill>
              <a:schemeClr val="tx1"/>
            </a:solidFill>
            <a:round/>
            <a:headEnd type="triangle" w="med" len="med"/>
            <a:tailEnd type="triangle" w="med" len="med"/>
          </a:ln>
        </p:spPr>
        <p:txBody>
          <a:bodyPr/>
          <a:lstStyle/>
          <a:p>
            <a:endParaRPr lang="en-US"/>
          </a:p>
        </p:txBody>
      </p:sp>
      <p:pic>
        <p:nvPicPr>
          <p:cNvPr id="60445" name="Picture 38"/>
          <p:cNvPicPr>
            <a:picLocks noChangeAspect="1" noChangeArrowheads="1"/>
          </p:cNvPicPr>
          <p:nvPr/>
        </p:nvPicPr>
        <p:blipFill>
          <a:blip r:embed="rId20" cstate="print"/>
          <a:srcRect/>
          <a:stretch>
            <a:fillRect/>
          </a:stretch>
        </p:blipFill>
        <p:spPr bwMode="auto">
          <a:xfrm>
            <a:off x="4025900" y="5627688"/>
            <a:ext cx="1187450" cy="444500"/>
          </a:xfrm>
          <a:prstGeom prst="rect">
            <a:avLst/>
          </a:prstGeom>
          <a:noFill/>
          <a:ln w="9525">
            <a:noFill/>
            <a:miter lim="800000"/>
            <a:headEnd/>
            <a:tailEnd/>
          </a:ln>
        </p:spPr>
      </p:pic>
      <p:sp>
        <p:nvSpPr>
          <p:cNvPr id="60446" name="Line 39"/>
          <p:cNvSpPr>
            <a:spLocks noChangeShapeType="1"/>
          </p:cNvSpPr>
          <p:nvPr/>
        </p:nvSpPr>
        <p:spPr bwMode="auto">
          <a:xfrm>
            <a:off x="4159250" y="4838700"/>
            <a:ext cx="11113" cy="390525"/>
          </a:xfrm>
          <a:prstGeom prst="line">
            <a:avLst/>
          </a:prstGeom>
          <a:noFill/>
          <a:ln w="9525">
            <a:solidFill>
              <a:schemeClr val="tx1"/>
            </a:solidFill>
            <a:round/>
            <a:headEnd type="triangle" w="med" len="med"/>
            <a:tailEnd type="triangle" w="med" len="med"/>
          </a:ln>
        </p:spPr>
        <p:txBody>
          <a:bodyPr/>
          <a:lstStyle/>
          <a:p>
            <a:endParaRPr lang="en-US"/>
          </a:p>
        </p:txBody>
      </p:sp>
      <p:sp>
        <p:nvSpPr>
          <p:cNvPr id="60447" name="Line 40"/>
          <p:cNvSpPr>
            <a:spLocks noChangeShapeType="1"/>
          </p:cNvSpPr>
          <p:nvPr/>
        </p:nvSpPr>
        <p:spPr bwMode="auto">
          <a:xfrm>
            <a:off x="1100138" y="3241675"/>
            <a:ext cx="11112" cy="301625"/>
          </a:xfrm>
          <a:prstGeom prst="line">
            <a:avLst/>
          </a:prstGeom>
          <a:noFill/>
          <a:ln w="9525">
            <a:solidFill>
              <a:schemeClr val="tx1"/>
            </a:solidFill>
            <a:round/>
            <a:headEnd type="triangle" w="med" len="med"/>
            <a:tailEnd type="triangle" w="med" len="med"/>
          </a:ln>
        </p:spPr>
        <p:txBody>
          <a:bodyPr/>
          <a:lstStyle/>
          <a:p>
            <a:endParaRPr lang="en-US"/>
          </a:p>
        </p:txBody>
      </p:sp>
      <p:grpSp>
        <p:nvGrpSpPr>
          <p:cNvPr id="4" name="Group 41"/>
          <p:cNvGrpSpPr>
            <a:grpSpLocks/>
          </p:cNvGrpSpPr>
          <p:nvPr/>
        </p:nvGrpSpPr>
        <p:grpSpPr bwMode="auto">
          <a:xfrm>
            <a:off x="4797425" y="1438275"/>
            <a:ext cx="1039813" cy="1049338"/>
            <a:chOff x="3079" y="829"/>
            <a:chExt cx="865" cy="844"/>
          </a:xfrm>
        </p:grpSpPr>
        <p:pic>
          <p:nvPicPr>
            <p:cNvPr id="60454" name="Picture 42"/>
            <p:cNvPicPr>
              <a:picLocks noChangeAspect="1" noChangeArrowheads="1"/>
            </p:cNvPicPr>
            <p:nvPr/>
          </p:nvPicPr>
          <p:blipFill>
            <a:blip r:embed="rId21" cstate="print"/>
            <a:srcRect/>
            <a:stretch>
              <a:fillRect/>
            </a:stretch>
          </p:blipFill>
          <p:spPr bwMode="auto">
            <a:xfrm>
              <a:off x="3188" y="971"/>
              <a:ext cx="652" cy="648"/>
            </a:xfrm>
            <a:prstGeom prst="rect">
              <a:avLst/>
            </a:prstGeom>
            <a:noFill/>
            <a:ln w="9525">
              <a:noFill/>
              <a:miter lim="800000"/>
              <a:headEnd/>
              <a:tailEnd/>
            </a:ln>
          </p:spPr>
        </p:pic>
        <p:pic>
          <p:nvPicPr>
            <p:cNvPr id="60455" name="Picture 43" descr="aamu"/>
            <p:cNvPicPr>
              <a:picLocks noChangeArrowheads="1"/>
            </p:cNvPicPr>
            <p:nvPr/>
          </p:nvPicPr>
          <p:blipFill>
            <a:blip r:embed="rId22" cstate="print"/>
            <a:srcRect/>
            <a:stretch>
              <a:fillRect/>
            </a:stretch>
          </p:blipFill>
          <p:spPr bwMode="auto">
            <a:xfrm>
              <a:off x="3541" y="890"/>
              <a:ext cx="334" cy="438"/>
            </a:xfrm>
            <a:prstGeom prst="rect">
              <a:avLst/>
            </a:prstGeom>
            <a:noFill/>
            <a:ln w="9525">
              <a:noFill/>
              <a:miter lim="800000"/>
              <a:headEnd/>
              <a:tailEnd/>
            </a:ln>
          </p:spPr>
        </p:pic>
        <p:pic>
          <p:nvPicPr>
            <p:cNvPr id="60456" name="Picture 44"/>
            <p:cNvPicPr>
              <a:picLocks noChangeArrowheads="1"/>
            </p:cNvPicPr>
            <p:nvPr/>
          </p:nvPicPr>
          <p:blipFill>
            <a:blip r:embed="rId23" cstate="print"/>
            <a:srcRect/>
            <a:stretch>
              <a:fillRect/>
            </a:stretch>
          </p:blipFill>
          <p:spPr bwMode="auto">
            <a:xfrm>
              <a:off x="3173" y="890"/>
              <a:ext cx="334" cy="438"/>
            </a:xfrm>
            <a:prstGeom prst="rect">
              <a:avLst/>
            </a:prstGeom>
            <a:noFill/>
            <a:ln w="9525" algn="ctr">
              <a:noFill/>
              <a:miter lim="800000"/>
              <a:headEnd/>
              <a:tailEnd/>
            </a:ln>
          </p:spPr>
        </p:pic>
        <p:pic>
          <p:nvPicPr>
            <p:cNvPr id="60457" name="Picture 45" descr="CLMU Cover"/>
            <p:cNvPicPr>
              <a:picLocks noChangeArrowheads="1"/>
            </p:cNvPicPr>
            <p:nvPr/>
          </p:nvPicPr>
          <p:blipFill>
            <a:blip r:embed="rId24" cstate="print"/>
            <a:srcRect/>
            <a:stretch>
              <a:fillRect/>
            </a:stretch>
          </p:blipFill>
          <p:spPr bwMode="auto">
            <a:xfrm>
              <a:off x="3335" y="1235"/>
              <a:ext cx="334" cy="438"/>
            </a:xfrm>
            <a:prstGeom prst="rect">
              <a:avLst/>
            </a:prstGeom>
            <a:noFill/>
            <a:ln w="9525">
              <a:noFill/>
              <a:miter lim="800000"/>
              <a:headEnd/>
              <a:tailEnd/>
            </a:ln>
          </p:spPr>
        </p:pic>
        <p:pic>
          <p:nvPicPr>
            <p:cNvPr id="60458" name="Picture 46" descr="BAKR-cover-final"/>
            <p:cNvPicPr>
              <a:picLocks noChangeArrowheads="1"/>
            </p:cNvPicPr>
            <p:nvPr/>
          </p:nvPicPr>
          <p:blipFill>
            <a:blip r:embed="rId25" cstate="print"/>
            <a:srcRect/>
            <a:stretch>
              <a:fillRect/>
            </a:stretch>
          </p:blipFill>
          <p:spPr bwMode="auto">
            <a:xfrm>
              <a:off x="3079" y="1200"/>
              <a:ext cx="334" cy="438"/>
            </a:xfrm>
            <a:prstGeom prst="rect">
              <a:avLst/>
            </a:prstGeom>
            <a:noFill/>
            <a:ln w="9525">
              <a:noFill/>
              <a:miter lim="800000"/>
              <a:headEnd/>
              <a:tailEnd/>
            </a:ln>
          </p:spPr>
        </p:pic>
        <p:pic>
          <p:nvPicPr>
            <p:cNvPr id="60459" name="Picture 47"/>
            <p:cNvPicPr>
              <a:picLocks noChangeArrowheads="1"/>
            </p:cNvPicPr>
            <p:nvPr/>
          </p:nvPicPr>
          <p:blipFill>
            <a:blip r:embed="rId26" cstate="print"/>
            <a:srcRect/>
            <a:stretch>
              <a:fillRect/>
            </a:stretch>
          </p:blipFill>
          <p:spPr bwMode="auto">
            <a:xfrm>
              <a:off x="3610" y="1235"/>
              <a:ext cx="334" cy="438"/>
            </a:xfrm>
            <a:prstGeom prst="rect">
              <a:avLst/>
            </a:prstGeom>
            <a:noFill/>
            <a:ln w="9525">
              <a:noFill/>
              <a:miter lim="800000"/>
              <a:headEnd/>
              <a:tailEnd/>
            </a:ln>
          </p:spPr>
        </p:pic>
        <p:pic>
          <p:nvPicPr>
            <p:cNvPr id="60460" name="Picture 48" descr="WOMUcoverHI"/>
            <p:cNvPicPr>
              <a:picLocks noChangeArrowheads="1"/>
            </p:cNvPicPr>
            <p:nvPr/>
          </p:nvPicPr>
          <p:blipFill>
            <a:blip r:embed="rId27" cstate="print"/>
            <a:srcRect/>
            <a:stretch>
              <a:fillRect/>
            </a:stretch>
          </p:blipFill>
          <p:spPr bwMode="auto">
            <a:xfrm>
              <a:off x="3370" y="829"/>
              <a:ext cx="334" cy="438"/>
            </a:xfrm>
            <a:prstGeom prst="rect">
              <a:avLst/>
            </a:prstGeom>
            <a:noFill/>
            <a:ln w="9525">
              <a:noFill/>
              <a:miter lim="800000"/>
              <a:headEnd/>
              <a:tailEnd/>
            </a:ln>
          </p:spPr>
        </p:pic>
      </p:grpSp>
      <p:pic>
        <p:nvPicPr>
          <p:cNvPr id="60449" name="Picture 49"/>
          <p:cNvPicPr>
            <a:picLocks noChangeAspect="1" noChangeArrowheads="1"/>
          </p:cNvPicPr>
          <p:nvPr/>
        </p:nvPicPr>
        <p:blipFill>
          <a:blip r:embed="rId28" cstate="print"/>
          <a:srcRect/>
          <a:stretch>
            <a:fillRect/>
          </a:stretch>
        </p:blipFill>
        <p:spPr bwMode="auto">
          <a:xfrm>
            <a:off x="6381750" y="5683250"/>
            <a:ext cx="1223963" cy="419100"/>
          </a:xfrm>
          <a:prstGeom prst="rect">
            <a:avLst/>
          </a:prstGeom>
          <a:noFill/>
          <a:ln w="9525">
            <a:noFill/>
            <a:miter lim="800000"/>
            <a:headEnd/>
            <a:tailEnd/>
          </a:ln>
        </p:spPr>
      </p:pic>
      <p:pic>
        <p:nvPicPr>
          <p:cNvPr id="60450" name="Picture 50"/>
          <p:cNvPicPr>
            <a:picLocks noChangeAspect="1" noChangeArrowheads="1"/>
          </p:cNvPicPr>
          <p:nvPr/>
        </p:nvPicPr>
        <p:blipFill>
          <a:blip r:embed="rId29" cstate="print"/>
          <a:srcRect/>
          <a:stretch>
            <a:fillRect/>
          </a:stretch>
        </p:blipFill>
        <p:spPr bwMode="auto">
          <a:xfrm>
            <a:off x="8001000" y="5614988"/>
            <a:ext cx="847725" cy="476250"/>
          </a:xfrm>
          <a:prstGeom prst="rect">
            <a:avLst/>
          </a:prstGeom>
          <a:noFill/>
          <a:ln w="9525">
            <a:noFill/>
            <a:miter lim="800000"/>
            <a:headEnd/>
            <a:tailEnd/>
          </a:ln>
        </p:spPr>
      </p:pic>
      <p:pic>
        <p:nvPicPr>
          <p:cNvPr id="60451" name="Picture 51"/>
          <p:cNvPicPr>
            <a:picLocks noChangeAspect="1" noChangeArrowheads="1"/>
          </p:cNvPicPr>
          <p:nvPr/>
        </p:nvPicPr>
        <p:blipFill>
          <a:blip r:embed="rId30" cstate="print"/>
          <a:srcRect/>
          <a:stretch>
            <a:fillRect/>
          </a:stretch>
        </p:blipFill>
        <p:spPr bwMode="auto">
          <a:xfrm>
            <a:off x="131763" y="5218113"/>
            <a:ext cx="1465262" cy="407987"/>
          </a:xfrm>
          <a:prstGeom prst="rect">
            <a:avLst/>
          </a:prstGeom>
          <a:noFill/>
          <a:ln w="9525">
            <a:noFill/>
            <a:miter lim="800000"/>
            <a:headEnd/>
            <a:tailEnd/>
          </a:ln>
        </p:spPr>
      </p:pic>
      <p:sp>
        <p:nvSpPr>
          <p:cNvPr id="60452" name="Rectangle 50"/>
          <p:cNvSpPr>
            <a:spLocks noChangeArrowheads="1"/>
          </p:cNvSpPr>
          <p:nvPr/>
        </p:nvSpPr>
        <p:spPr bwMode="auto">
          <a:xfrm>
            <a:off x="3121025" y="3163888"/>
            <a:ext cx="2006600" cy="1322387"/>
          </a:xfrm>
          <a:prstGeom prst="rect">
            <a:avLst/>
          </a:prstGeom>
          <a:noFill/>
          <a:ln w="9525">
            <a:noFill/>
            <a:miter lim="800000"/>
            <a:headEnd/>
            <a:tailEnd/>
          </a:ln>
        </p:spPr>
        <p:txBody>
          <a:bodyPr>
            <a:spAutoFit/>
          </a:bodyPr>
          <a:lstStyle/>
          <a:p>
            <a:r>
              <a:rPr lang="en-US" sz="1600" b="0" i="0"/>
              <a:t>90 databases</a:t>
            </a:r>
          </a:p>
          <a:p>
            <a:r>
              <a:rPr lang="en-US" sz="1600" b="0" i="0"/>
              <a:t>25,000 video titles</a:t>
            </a:r>
          </a:p>
          <a:p>
            <a:r>
              <a:rPr lang="en-US" sz="1600" b="0" i="0"/>
              <a:t>&gt;1m tracks of music</a:t>
            </a:r>
          </a:p>
          <a:p>
            <a:r>
              <a:rPr lang="en-US" sz="1600" b="0" i="0"/>
              <a:t>&gt;5m pages of text</a:t>
            </a:r>
          </a:p>
          <a:p>
            <a:r>
              <a:rPr lang="en-US" sz="1600" b="0" i="0"/>
              <a:t>1.2m digital objects</a:t>
            </a:r>
          </a:p>
        </p:txBody>
      </p:sp>
      <p:sp>
        <p:nvSpPr>
          <p:cNvPr id="60453" name="Oval 2"/>
          <p:cNvSpPr>
            <a:spLocks noChangeArrowheads="1"/>
          </p:cNvSpPr>
          <p:nvPr/>
        </p:nvSpPr>
        <p:spPr bwMode="auto">
          <a:xfrm>
            <a:off x="2667000" y="3025775"/>
            <a:ext cx="2714625" cy="1603375"/>
          </a:xfrm>
          <a:prstGeom prst="ellipse">
            <a:avLst/>
          </a:prstGeom>
          <a:noFill/>
          <a:ln w="9525" algn="ctr">
            <a:solidFill>
              <a:schemeClr val="tx1"/>
            </a:solidFill>
            <a:round/>
            <a:headEnd/>
            <a:tailEnd/>
          </a:ln>
        </p:spPr>
        <p:txBody>
          <a:bodyPr/>
          <a:lstStyle/>
          <a:p>
            <a:endParaRPr lang="en-US"/>
          </a:p>
        </p:txBody>
      </p:sp>
      <p:sp>
        <p:nvSpPr>
          <p:cNvPr id="52" name="Rectangle 5"/>
          <p:cNvSpPr txBox="1">
            <a:spLocks noChangeArrowheads="1"/>
          </p:cNvSpPr>
          <p:nvPr/>
        </p:nvSpPr>
        <p:spPr>
          <a:xfrm>
            <a:off x="1269124" y="551791"/>
            <a:ext cx="7591096" cy="457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8080"/>
                </a:solidFill>
                <a:effectLst/>
                <a:uLnTx/>
                <a:uFillTx/>
                <a:latin typeface="+mj-lt"/>
                <a:ea typeface="+mj-ea"/>
                <a:cs typeface="+mj-cs"/>
              </a:rPr>
              <a:t>Goal: Inbound and outbound links to all</a:t>
            </a:r>
            <a:endParaRPr kumimoji="0" lang="en-US" sz="3200" b="0" i="0" u="none" strike="noStrike" kern="0" cap="none" spc="0" normalizeH="0" baseline="0" noProof="0" dirty="0">
              <a:ln>
                <a:noFill/>
              </a:ln>
              <a:solidFill>
                <a:srgbClr val="008080"/>
              </a:solidFill>
              <a:effectLst/>
              <a:uLnTx/>
              <a:uFillTx/>
              <a:latin typeface="+mj-lt"/>
              <a:ea typeface="+mj-ea"/>
              <a:cs typeface="+mj-cs"/>
            </a:endParaRPr>
          </a:p>
        </p:txBody>
      </p:sp>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bwMode="auto">
          <a:xfrm>
            <a:off x="1468820" y="541721"/>
            <a:ext cx="6705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8080"/>
                </a:solidFill>
                <a:effectLst/>
                <a:uLnTx/>
                <a:uFillTx/>
                <a:latin typeface="+mj-lt"/>
                <a:ea typeface="+mj-ea"/>
                <a:cs typeface="+mj-cs"/>
              </a:rPr>
              <a:t>Steps</a:t>
            </a:r>
            <a:r>
              <a:rPr kumimoji="0" lang="en-US" sz="3200" b="0" i="0" u="none" strike="noStrike" kern="0" cap="none" spc="0" normalizeH="0" noProof="0" dirty="0" smtClean="0">
                <a:ln>
                  <a:noFill/>
                </a:ln>
                <a:solidFill>
                  <a:srgbClr val="008080"/>
                </a:solidFill>
                <a:effectLst/>
                <a:uLnTx/>
                <a:uFillTx/>
                <a:latin typeface="+mj-lt"/>
                <a:ea typeface="+mj-ea"/>
                <a:cs typeface="+mj-cs"/>
              </a:rPr>
              <a:t> to integration </a:t>
            </a:r>
            <a:r>
              <a:rPr kumimoji="0" lang="en-US" sz="3200" b="0" i="0" u="none" strike="noStrike" kern="0" cap="none" spc="0" normalizeH="0" baseline="0" noProof="0" dirty="0" smtClean="0">
                <a:ln>
                  <a:noFill/>
                </a:ln>
                <a:solidFill>
                  <a:srgbClr val="008080"/>
                </a:solidFill>
                <a:effectLst/>
                <a:uLnTx/>
                <a:uFillTx/>
                <a:latin typeface="+mj-lt"/>
                <a:ea typeface="+mj-ea"/>
                <a:cs typeface="+mj-cs"/>
              </a:rPr>
              <a:t> </a:t>
            </a:r>
            <a:endParaRPr kumimoji="0" lang="en-US" sz="3200" b="0" i="0" u="none" strike="noStrike" kern="0" cap="none" spc="0" normalizeH="0" baseline="0" noProof="0" dirty="0">
              <a:ln>
                <a:noFill/>
              </a:ln>
              <a:solidFill>
                <a:srgbClr val="008080"/>
              </a:solidFill>
              <a:effectLst/>
              <a:uLnTx/>
              <a:uFillTx/>
              <a:latin typeface="+mj-lt"/>
              <a:ea typeface="+mj-ea"/>
              <a:cs typeface="+mj-cs"/>
            </a:endParaRPr>
          </a:p>
        </p:txBody>
      </p:sp>
      <p:pic>
        <p:nvPicPr>
          <p:cNvPr id="5" name="Picture 3" descr="CWLDCover"/>
          <p:cNvPicPr>
            <a:picLocks noChangeAspect="1" noChangeArrowheads="1"/>
          </p:cNvPicPr>
          <p:nvPr/>
        </p:nvPicPr>
        <p:blipFill>
          <a:blip r:embed="rId3" cstate="print">
            <a:lum bright="14000"/>
          </a:blip>
          <a:srcRect/>
          <a:stretch>
            <a:fillRect/>
          </a:stretch>
        </p:blipFill>
        <p:spPr bwMode="auto">
          <a:xfrm>
            <a:off x="551793" y="6004643"/>
            <a:ext cx="245948" cy="333095"/>
          </a:xfrm>
          <a:prstGeom prst="rect">
            <a:avLst/>
          </a:prstGeom>
          <a:noFill/>
          <a:ln w="9525">
            <a:noFill/>
            <a:miter lim="800000"/>
            <a:headEnd/>
            <a:tailEnd/>
          </a:ln>
          <a:effectLst/>
        </p:spPr>
      </p:pic>
      <p:pic>
        <p:nvPicPr>
          <p:cNvPr id="238593" name="Picture 1"/>
          <p:cNvPicPr>
            <a:picLocks noChangeAspect="1" noChangeArrowheads="1"/>
          </p:cNvPicPr>
          <p:nvPr/>
        </p:nvPicPr>
        <p:blipFill>
          <a:blip r:embed="rId4" cstate="print"/>
          <a:srcRect/>
          <a:stretch>
            <a:fillRect/>
          </a:stretch>
        </p:blipFill>
        <p:spPr bwMode="auto">
          <a:xfrm>
            <a:off x="961696" y="5062996"/>
            <a:ext cx="1873933" cy="596824"/>
          </a:xfrm>
          <a:prstGeom prst="rect">
            <a:avLst/>
          </a:prstGeom>
          <a:noFill/>
          <a:ln w="9525">
            <a:noFill/>
            <a:miter lim="800000"/>
            <a:headEnd/>
            <a:tailEnd/>
          </a:ln>
        </p:spPr>
      </p:pic>
      <p:pic>
        <p:nvPicPr>
          <p:cNvPr id="12" name="Picture 2"/>
          <p:cNvPicPr>
            <a:picLocks noChangeAspect="1" noChangeArrowheads="1"/>
          </p:cNvPicPr>
          <p:nvPr/>
        </p:nvPicPr>
        <p:blipFill>
          <a:blip r:embed="rId5" cstate="print"/>
          <a:srcRect/>
          <a:stretch>
            <a:fillRect/>
          </a:stretch>
        </p:blipFill>
        <p:spPr bwMode="auto">
          <a:xfrm>
            <a:off x="2207172" y="3894083"/>
            <a:ext cx="1788360" cy="910566"/>
          </a:xfrm>
          <a:prstGeom prst="rect">
            <a:avLst/>
          </a:prstGeom>
          <a:noFill/>
          <a:ln w="9525">
            <a:noFill/>
            <a:miter lim="800000"/>
            <a:headEnd/>
            <a:tailEnd/>
          </a:ln>
          <a:effectLst/>
        </p:spPr>
      </p:pic>
      <p:sp>
        <p:nvSpPr>
          <p:cNvPr id="13" name="TextBox 12"/>
          <p:cNvSpPr txBox="1"/>
          <p:nvPr/>
        </p:nvSpPr>
        <p:spPr>
          <a:xfrm>
            <a:off x="1182414" y="5975132"/>
            <a:ext cx="5086970" cy="400110"/>
          </a:xfrm>
          <a:prstGeom prst="rect">
            <a:avLst/>
          </a:prstGeom>
          <a:noFill/>
        </p:spPr>
        <p:txBody>
          <a:bodyPr wrap="none" rtlCol="0">
            <a:spAutoFit/>
          </a:bodyPr>
          <a:lstStyle/>
          <a:p>
            <a:r>
              <a:rPr lang="en-US" sz="2000" b="0" dirty="0" smtClean="0"/>
              <a:t>The American Civil War Letters and Diaries</a:t>
            </a:r>
            <a:endParaRPr lang="en-US" sz="2000" b="0" dirty="0"/>
          </a:p>
        </p:txBody>
      </p:sp>
      <p:sp>
        <p:nvSpPr>
          <p:cNvPr id="14" name="TextBox 13"/>
          <p:cNvSpPr txBox="1"/>
          <p:nvPr/>
        </p:nvSpPr>
        <p:spPr>
          <a:xfrm>
            <a:off x="3053256" y="5134305"/>
            <a:ext cx="3677930" cy="400110"/>
          </a:xfrm>
          <a:prstGeom prst="rect">
            <a:avLst/>
          </a:prstGeom>
          <a:noFill/>
        </p:spPr>
        <p:txBody>
          <a:bodyPr wrap="none" rtlCol="0">
            <a:spAutoFit/>
          </a:bodyPr>
          <a:lstStyle/>
          <a:p>
            <a:r>
              <a:rPr lang="en-US" sz="2000" b="0" dirty="0" smtClean="0"/>
              <a:t>The American Civil War Online</a:t>
            </a:r>
            <a:endParaRPr lang="en-US" sz="2000" b="0" dirty="0"/>
          </a:p>
        </p:txBody>
      </p:sp>
      <p:sp>
        <p:nvSpPr>
          <p:cNvPr id="15" name="TextBox 14"/>
          <p:cNvSpPr txBox="1"/>
          <p:nvPr/>
        </p:nvSpPr>
        <p:spPr>
          <a:xfrm>
            <a:off x="4072760" y="4230416"/>
            <a:ext cx="3410036" cy="400110"/>
          </a:xfrm>
          <a:prstGeom prst="rect">
            <a:avLst/>
          </a:prstGeom>
          <a:noFill/>
        </p:spPr>
        <p:txBody>
          <a:bodyPr wrap="none" rtlCol="0">
            <a:spAutoFit/>
          </a:bodyPr>
          <a:lstStyle/>
          <a:p>
            <a:r>
              <a:rPr lang="en-US" sz="2000" b="0" dirty="0" smtClean="0"/>
              <a:t>All Alexander Street Content</a:t>
            </a:r>
            <a:endParaRPr lang="en-US" sz="2000" b="0" dirty="0"/>
          </a:p>
        </p:txBody>
      </p:sp>
      <p:pic>
        <p:nvPicPr>
          <p:cNvPr id="16" name="Content Placeholder 3" descr="lod-datasets_2011-09-19_colored.png"/>
          <p:cNvPicPr>
            <a:picLocks noChangeAspect="1"/>
          </p:cNvPicPr>
          <p:nvPr/>
        </p:nvPicPr>
        <p:blipFill>
          <a:blip r:embed="rId6" cstate="print"/>
          <a:stretch>
            <a:fillRect/>
          </a:stretch>
        </p:blipFill>
        <p:spPr>
          <a:xfrm>
            <a:off x="2948151" y="1289907"/>
            <a:ext cx="3995350" cy="2634581"/>
          </a:xfrm>
          <a:prstGeom prst="rect">
            <a:avLst/>
          </a:prstGeom>
        </p:spPr>
      </p:pic>
      <p:sp>
        <p:nvSpPr>
          <p:cNvPr id="17" name="TextBox 16"/>
          <p:cNvSpPr txBox="1"/>
          <p:nvPr/>
        </p:nvSpPr>
        <p:spPr>
          <a:xfrm>
            <a:off x="6984125" y="2033752"/>
            <a:ext cx="1608082" cy="707886"/>
          </a:xfrm>
          <a:prstGeom prst="rect">
            <a:avLst/>
          </a:prstGeom>
          <a:noFill/>
        </p:spPr>
        <p:txBody>
          <a:bodyPr wrap="square" rtlCol="0">
            <a:spAutoFit/>
          </a:bodyPr>
          <a:lstStyle/>
          <a:p>
            <a:r>
              <a:rPr lang="en-US" sz="2000" b="0" dirty="0" smtClean="0"/>
              <a:t>All linkable content</a:t>
            </a:r>
            <a:endParaRPr lang="en-US" sz="2000" b="0" dirty="0"/>
          </a:p>
        </p:txBody>
      </p:sp>
      <p:sp>
        <p:nvSpPr>
          <p:cNvPr id="18" name="TextBox 17"/>
          <p:cNvSpPr txBox="1"/>
          <p:nvPr/>
        </p:nvSpPr>
        <p:spPr>
          <a:xfrm>
            <a:off x="7252138" y="6258910"/>
            <a:ext cx="1608133" cy="369332"/>
          </a:xfrm>
          <a:prstGeom prst="rect">
            <a:avLst/>
          </a:prstGeom>
          <a:noFill/>
        </p:spPr>
        <p:txBody>
          <a:bodyPr wrap="none" rtlCol="0">
            <a:spAutoFit/>
          </a:bodyPr>
          <a:lstStyle/>
          <a:p>
            <a:r>
              <a:rPr lang="en-US" sz="1800" b="0" dirty="0" smtClean="0"/>
              <a:t>Not to scale ;)</a:t>
            </a:r>
            <a:endParaRPr lang="en-US" sz="1800" b="0" dirty="0"/>
          </a:p>
        </p:txBody>
      </p:sp>
      <p:cxnSp>
        <p:nvCxnSpPr>
          <p:cNvPr id="20" name="Straight Arrow Connector 19"/>
          <p:cNvCxnSpPr/>
          <p:nvPr/>
        </p:nvCxnSpPr>
        <p:spPr bwMode="auto">
          <a:xfrm flipV="1">
            <a:off x="472966" y="2853559"/>
            <a:ext cx="2191406" cy="2002221"/>
          </a:xfrm>
          <a:prstGeom prst="straightConnector1">
            <a:avLst/>
          </a:prstGeom>
          <a:noFill/>
          <a:ln w="9525"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cstate="print"/>
          <a:srcRect/>
          <a:stretch>
            <a:fillRect/>
          </a:stretch>
        </p:blipFill>
        <p:spPr bwMode="auto">
          <a:xfrm>
            <a:off x="1376375" y="1506593"/>
            <a:ext cx="5834708" cy="2970815"/>
          </a:xfrm>
          <a:prstGeom prst="rect">
            <a:avLst/>
          </a:prstGeom>
          <a:noFill/>
          <a:ln w="9525">
            <a:noFill/>
            <a:miter lim="800000"/>
            <a:headEnd/>
            <a:tailEnd/>
          </a:ln>
          <a:effectLst/>
        </p:spPr>
      </p:pic>
      <p:sp>
        <p:nvSpPr>
          <p:cNvPr id="59395" name="TextBox 1"/>
          <p:cNvSpPr txBox="1">
            <a:spLocks noChangeArrowheads="1"/>
          </p:cNvSpPr>
          <p:nvPr/>
        </p:nvSpPr>
        <p:spPr bwMode="auto">
          <a:xfrm>
            <a:off x="598488" y="4837113"/>
            <a:ext cx="7723589" cy="1569660"/>
          </a:xfrm>
          <a:prstGeom prst="rect">
            <a:avLst/>
          </a:prstGeom>
          <a:noFill/>
          <a:ln w="9525">
            <a:noFill/>
            <a:miter lim="800000"/>
            <a:headEnd/>
            <a:tailEnd/>
          </a:ln>
        </p:spPr>
        <p:txBody>
          <a:bodyPr wrap="none">
            <a:spAutoFit/>
          </a:bodyPr>
          <a:lstStyle/>
          <a:p>
            <a:pPr marL="342900" indent="-342900">
              <a:buFont typeface="Arial" pitchFamily="34" charset="0"/>
              <a:buChar char="•"/>
            </a:pPr>
            <a:r>
              <a:rPr lang="en-US" b="0" i="0" dirty="0" smtClean="0"/>
              <a:t>Unified</a:t>
            </a:r>
            <a:r>
              <a:rPr lang="en-US" b="0" i="0" dirty="0"/>
              <a:t>, multi-database, multi-discipline </a:t>
            </a:r>
            <a:r>
              <a:rPr lang="en-US" b="0" i="0" dirty="0" smtClean="0"/>
              <a:t>cross-search</a:t>
            </a:r>
          </a:p>
          <a:p>
            <a:pPr marL="342900" indent="-342900">
              <a:buFont typeface="Arial" pitchFamily="34" charset="0"/>
              <a:buChar char="•"/>
            </a:pPr>
            <a:r>
              <a:rPr lang="en-US" b="0" i="0" dirty="0" smtClean="0"/>
              <a:t>Preserving and opening controlled vocabularies </a:t>
            </a:r>
            <a:endParaRPr lang="en-US" b="0" i="0" dirty="0"/>
          </a:p>
          <a:p>
            <a:pPr marL="342900" indent="-342900">
              <a:buFont typeface="Arial" pitchFamily="34" charset="0"/>
              <a:buChar char="•"/>
            </a:pPr>
            <a:r>
              <a:rPr lang="en-US" b="0" i="0" dirty="0"/>
              <a:t>Single </a:t>
            </a:r>
            <a:r>
              <a:rPr lang="en-US" b="0" i="0" dirty="0" smtClean="0"/>
              <a:t>Open API </a:t>
            </a:r>
            <a:r>
              <a:rPr lang="en-US" b="0" i="0" dirty="0"/>
              <a:t>for third-party </a:t>
            </a:r>
            <a:r>
              <a:rPr lang="en-US" b="0" i="0" dirty="0" smtClean="0"/>
              <a:t>access</a:t>
            </a:r>
          </a:p>
          <a:p>
            <a:pPr marL="342900" indent="-342900">
              <a:buFont typeface="Arial" pitchFamily="34" charset="0"/>
              <a:buChar char="•"/>
            </a:pPr>
            <a:r>
              <a:rPr lang="en-US" b="0" i="0" dirty="0" smtClean="0"/>
              <a:t>Launched in July 2013</a:t>
            </a:r>
          </a:p>
        </p:txBody>
      </p:sp>
      <p:sp>
        <p:nvSpPr>
          <p:cNvPr id="4" name="Rectangle 5"/>
          <p:cNvSpPr txBox="1">
            <a:spLocks noChangeArrowheads="1"/>
          </p:cNvSpPr>
          <p:nvPr/>
        </p:nvSpPr>
        <p:spPr>
          <a:xfrm>
            <a:off x="1284887" y="152836"/>
            <a:ext cx="6705600" cy="457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8080"/>
                </a:solidFill>
                <a:effectLst/>
                <a:uLnTx/>
                <a:uFillTx/>
                <a:latin typeface="+mj-lt"/>
                <a:ea typeface="+mj-ea"/>
                <a:cs typeface="+mj-cs"/>
              </a:rPr>
              <a:t>Start</a:t>
            </a:r>
            <a:r>
              <a:rPr kumimoji="0" lang="en-US" sz="3200" b="0" i="0" u="none" strike="noStrike" kern="0" cap="none" spc="0" normalizeH="0" noProof="0" dirty="0" smtClean="0">
                <a:ln>
                  <a:noFill/>
                </a:ln>
                <a:solidFill>
                  <a:srgbClr val="008080"/>
                </a:solidFill>
                <a:effectLst/>
                <a:uLnTx/>
                <a:uFillTx/>
                <a:latin typeface="+mj-lt"/>
                <a:ea typeface="+mj-ea"/>
                <a:cs typeface="+mj-cs"/>
              </a:rPr>
              <a:t> with all ASP content on one platform…</a:t>
            </a:r>
            <a:endParaRPr kumimoji="0" lang="en-US" sz="3200" b="0" i="0" u="none" strike="noStrike" kern="0" cap="none" spc="0" normalizeH="0" baseline="0" noProof="0" dirty="0">
              <a:ln>
                <a:noFill/>
              </a:ln>
              <a:solidFill>
                <a:srgbClr val="008080"/>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371600" y="161925"/>
            <a:ext cx="7772400"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endParaRPr lang="en-US" sz="3100" b="0" i="0" dirty="0"/>
          </a:p>
        </p:txBody>
      </p:sp>
      <p:sp>
        <p:nvSpPr>
          <p:cNvPr id="6" name="Title 1"/>
          <p:cNvSpPr txBox="1">
            <a:spLocks/>
          </p:cNvSpPr>
          <p:nvPr/>
        </p:nvSpPr>
        <p:spPr bwMode="auto">
          <a:xfrm>
            <a:off x="469075" y="3152285"/>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Inbound linking</a:t>
            </a:r>
          </a:p>
        </p:txBody>
      </p:sp>
      <p:pic>
        <p:nvPicPr>
          <p:cNvPr id="5" name="Picture 2"/>
          <p:cNvPicPr>
            <a:picLocks noChangeAspect="1" noChangeArrowheads="1"/>
          </p:cNvPicPr>
          <p:nvPr/>
        </p:nvPicPr>
        <p:blipFill>
          <a:blip r:embed="rId3" cstate="print"/>
          <a:srcRect/>
          <a:stretch>
            <a:fillRect/>
          </a:stretch>
        </p:blipFill>
        <p:spPr bwMode="auto">
          <a:xfrm>
            <a:off x="6337738" y="4162097"/>
            <a:ext cx="1788360" cy="910566"/>
          </a:xfrm>
          <a:prstGeom prst="rect">
            <a:avLst/>
          </a:prstGeom>
          <a:noFill/>
          <a:ln w="9525">
            <a:noFill/>
            <a:miter lim="800000"/>
            <a:headEnd/>
            <a:tailEnd/>
          </a:ln>
          <a:effectLst/>
        </p:spPr>
      </p:pic>
      <p:pic>
        <p:nvPicPr>
          <p:cNvPr id="7" name="Content Placeholder 3" descr="lod-datasets_2011-09-19_colored.png"/>
          <p:cNvPicPr>
            <a:picLocks noChangeAspect="1"/>
          </p:cNvPicPr>
          <p:nvPr/>
        </p:nvPicPr>
        <p:blipFill>
          <a:blip r:embed="rId4" cstate="print"/>
          <a:stretch>
            <a:fillRect/>
          </a:stretch>
        </p:blipFill>
        <p:spPr>
          <a:xfrm>
            <a:off x="409903" y="3686264"/>
            <a:ext cx="3995350" cy="2634581"/>
          </a:xfrm>
          <a:prstGeom prst="rect">
            <a:avLst/>
          </a:prstGeom>
        </p:spPr>
      </p:pic>
      <p:cxnSp>
        <p:nvCxnSpPr>
          <p:cNvPr id="9" name="Straight Arrow Connector 8"/>
          <p:cNvCxnSpPr/>
          <p:nvPr/>
        </p:nvCxnSpPr>
        <p:spPr bwMode="auto">
          <a:xfrm>
            <a:off x="4524703" y="4635062"/>
            <a:ext cx="1671145" cy="0"/>
          </a:xfrm>
          <a:prstGeom prst="straightConnector1">
            <a:avLst/>
          </a:prstGeom>
          <a:no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xmlns="" val="224665997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07" name="Picture 32" descr="Apple iPad"/>
          <p:cNvPicPr>
            <a:picLocks noChangeAspect="1" noChangeArrowheads="1"/>
          </p:cNvPicPr>
          <p:nvPr/>
        </p:nvPicPr>
        <p:blipFill>
          <a:blip r:embed="rId3" cstate="print"/>
          <a:srcRect/>
          <a:stretch>
            <a:fillRect/>
          </a:stretch>
        </p:blipFill>
        <p:spPr bwMode="auto">
          <a:xfrm>
            <a:off x="1028098" y="1293539"/>
            <a:ext cx="557285" cy="819040"/>
          </a:xfrm>
          <a:prstGeom prst="rect">
            <a:avLst/>
          </a:prstGeom>
          <a:noFill/>
          <a:ln w="9525">
            <a:noFill/>
            <a:miter lim="800000"/>
            <a:headEnd/>
            <a:tailEnd/>
          </a:ln>
        </p:spPr>
      </p:pic>
      <p:pic>
        <p:nvPicPr>
          <p:cNvPr id="46109" name="Picture 33"/>
          <p:cNvPicPr>
            <a:picLocks noChangeAspect="1" noChangeArrowheads="1"/>
          </p:cNvPicPr>
          <p:nvPr/>
        </p:nvPicPr>
        <p:blipFill>
          <a:blip r:embed="rId4" cstate="print"/>
          <a:srcRect/>
          <a:stretch>
            <a:fillRect/>
          </a:stretch>
        </p:blipFill>
        <p:spPr bwMode="auto">
          <a:xfrm>
            <a:off x="388609" y="1267700"/>
            <a:ext cx="486130" cy="860645"/>
          </a:xfrm>
          <a:prstGeom prst="rect">
            <a:avLst/>
          </a:prstGeom>
          <a:noFill/>
          <a:ln w="9525">
            <a:noFill/>
            <a:miter lim="800000"/>
            <a:headEnd/>
            <a:tailEnd/>
          </a:ln>
        </p:spPr>
      </p:pic>
      <p:cxnSp>
        <p:nvCxnSpPr>
          <p:cNvPr id="46110" name="Straight Arrow Connector 35"/>
          <p:cNvCxnSpPr>
            <a:cxnSpLocks noChangeShapeType="1"/>
          </p:cNvCxnSpPr>
          <p:nvPr/>
        </p:nvCxnSpPr>
        <p:spPr bwMode="auto">
          <a:xfrm>
            <a:off x="4297253" y="3447232"/>
            <a:ext cx="999961" cy="399554"/>
          </a:xfrm>
          <a:prstGeom prst="straightConnector1">
            <a:avLst/>
          </a:prstGeom>
          <a:noFill/>
          <a:ln w="9525" algn="ctr">
            <a:solidFill>
              <a:schemeClr val="tx1"/>
            </a:solidFill>
            <a:round/>
            <a:headEnd/>
            <a:tailEnd type="arrow" w="med" len="med"/>
          </a:ln>
        </p:spPr>
      </p:cxnSp>
      <p:cxnSp>
        <p:nvCxnSpPr>
          <p:cNvPr id="40" name="Straight Arrow Connector 35"/>
          <p:cNvCxnSpPr>
            <a:cxnSpLocks noChangeShapeType="1"/>
          </p:cNvCxnSpPr>
          <p:nvPr/>
        </p:nvCxnSpPr>
        <p:spPr bwMode="auto">
          <a:xfrm>
            <a:off x="4150108" y="2637936"/>
            <a:ext cx="2376816" cy="515167"/>
          </a:xfrm>
          <a:prstGeom prst="straightConnector1">
            <a:avLst/>
          </a:prstGeom>
          <a:noFill/>
          <a:ln w="9525" algn="ctr">
            <a:solidFill>
              <a:schemeClr val="tx1"/>
            </a:solidFill>
            <a:round/>
            <a:headEnd/>
            <a:tailEnd type="arrow" w="med" len="med"/>
          </a:ln>
        </p:spPr>
      </p:cxnSp>
      <p:cxnSp>
        <p:nvCxnSpPr>
          <p:cNvPr id="41" name="Straight Arrow Connector 35"/>
          <p:cNvCxnSpPr>
            <a:cxnSpLocks noChangeShapeType="1"/>
          </p:cNvCxnSpPr>
          <p:nvPr/>
        </p:nvCxnSpPr>
        <p:spPr bwMode="auto">
          <a:xfrm>
            <a:off x="4129087" y="1734047"/>
            <a:ext cx="2445134" cy="1166808"/>
          </a:xfrm>
          <a:prstGeom prst="straightConnector1">
            <a:avLst/>
          </a:prstGeom>
          <a:noFill/>
          <a:ln w="9525" algn="ctr">
            <a:solidFill>
              <a:schemeClr val="tx1"/>
            </a:solidFill>
            <a:round/>
            <a:headEnd/>
            <a:tailEnd type="arrow" w="med" len="med"/>
          </a:ln>
        </p:spPr>
      </p:cxnSp>
      <p:sp>
        <p:nvSpPr>
          <p:cNvPr id="265218" name="AutoShape 2" descr="data:image/jpeg;base64,/9j/4AAQSkZJRgABAQAAAQABAAD/2wCEAAkGBhQSEBQUEhQUFBQWFRQXFBUVFxQXFxcUFBUVFRQVFRQYHCYeFxkkGhUUHy8gIycpLCwsFR4xNTAqNSYrLCkBCQoKDgwOGg8PGikkHyQqLywqLCosKSwsLC0pLCwsLCwsKiwsLCwsKSwsLCwsLCwsKSksLCwsLCwsLCkpKSw1LP/AABEIAS4ApwMBIgACEQEDEQH/xAAcAAACAgMBAQAAAAAAAAAAAAAABwUGAgMEAQj/xABREAACAQIDAggHDAULAwUBAAABAgMAEQQSIQUxBgcTIkFRYZEyM3GBobGyFCNCUlRyc3SSwdHSNFOTotMVFhckYoKzwsPh8EPE8QhEg4SjY//EABsBAQADAQEBAQAAAAAAAAAAAAABAgQDBQYH/8QAMREAAgIBAgQCCAYDAAAAAAAAAAECEQMEEiExQVETFFJhcYGRodHwBRUiMrHhBkLB/9oADAMBAAIRAxEAPwB40UUUAUUVzY7aMUK5pZEjXoLsFueoX3nsFAdNFQb8KVPioZpOpioiXvlKkjtCmuTE8IplF2OGgH9t2k9fJj0mgLPRS/xnDuJPGbQQdkSR29KufTUNieNbAjfisRIf7LMvslfVU0Bs0UlJ+ODBfq8RJ85pD62NccnHBhOjBlvLb70pQHveikIeODC/IB3J/DrJON/CdOBt5Av8OlAfNFJGHjhwXTBMnzSw9Vq74ONzAH/rYqPyvIfQZD6qUBv0UtsJxj4Z/A2gw7HVCPOTHf8AeqcwfCl38XNhJ+wXRj51d/ZpQLbRUEnCZl8bh5F/tRFZV7haQ+ZKkNn7ahnuIpFZh4SbnX50bWZfOKgHbRRRQBRRRQBRRVO4yNuGKBYVJDTXzW38mLZgO1iQvkzUBx7e4wwXaPDMFjU2bEmxBPSIQbgga88gjqVt4oe1eNTDwufc0Znm3NPISxP99jmt2Agdgqg8INstNIVBtGpK2G420sLdHr8lRIFWBZtp8ZGPnvebk1PwY9PSLVXp8U7m7yOx7WP3Vqr2gMeTHUKyFeV7QAWHWK8zDrHeKwMZvpb0/wDOn1Ucmez00BnnHWO8UZx1jvFa+TPWPT+NHJnrH7340BsDDrHeK9rUYj0ken8a2mgPGiHSBWUblfBZl8hPqoIrGgJzZnDjGwWyTsR8V+cO7d6Kt2zuNtJMq46AG3gypoVPxlI1U9qlaXjwqEDBrk716t//ADz1ooD6E2Nxi8mRdzicMbc8c6aNTuJ0BlUdIIz9IL7qYuHxCyIrowZGAZWU3BUi4II3ivkHZm1Hw7hlJy/CHZ0kD1jp8tjT64reENyYCea4MkY6A29wvYwOfzMemoAyKKKKgBSf438cRO5H/Tw4I8pL2Pe691OCknxx+PxP1dPaSpQE8oooZrC9c3u4dRqQdNFc3u4dRo93DqNQDpro2fiFjlRnUMoYZ1IBuh0ca9OUm3UbGo73cOo0e7h1GgJV9lOHdQLhGILmypYbmLtZRcWO/prJYIU8ZIZD8SEWHnmcWH91W8tRUm0y1s2ZrCwub2A0AF9wrH3cOr00Bc9n7LXEQDI0GHVnZCChklLJlcDlXYtquY8wILpa3OoXgjEubNPnOWQqqIwbRljU6nwuUcDJ05Tr01UI2ZlZxGxVfCYC4HlNq79m7PxLuDBDIWBWxXQgsrMuvRdUfuIoCwjgShPNxaEZiubIcvNZVkBOfwhdiFF7hGNxpeA2rgRDJkV+UGSNg1svjEV7FbmxGa2+tm08ZjMOV5VpFzAFSJQwYEXBVkYgjyGuafD4hohiHjco7qgdjq7spK5QdW0U6+TroDTevKmP5m439QP2sP5qhQshUsInKgFiwDWCg5SxNrWuCL9dWaa5ohST5MyorFhIFLGKQKMt2KtYZxdLm1tQQR10SLIt80Mgy5s11YWysEa9xpZmUHqJAqpJlTL4qcaRLhDfdK0fmvlHolt5qWaNcA9dMHiu8Zhvrf8Amw9SD6NooFFVAUlOOLx+K+rJ7SU66SvHCPf8V9VT2lqUBNS+CfIfVU4nFNtIgEYY2IBHOXcRcdNQcvgnyH1V9gbM1w8X0UfsCgPlz+iTafyY/aX8a9/oi2n8mP2l/GvqlKzNKB8pNxS7SG/DH7SfjWH9Fe0fk5+0v419R4uS/YKh8djOgDdXWGLccp5Np83ScWuPG+D95fxrD+jzG/qf3l/Gn3PMWOprVkrUtLHqzI9VLohPYDg7tCKExjDqfCysSmmYWa4+F/y9xpQeDu0uUEgidCEK+9y5DezWYkHrYm3mpx5KMlPKw7sLVzTukJ2fg7tGTEpNLE8yo6sI5ZQ4yKdEJa+ltN3TU1tttozrGFwojaOaOZW5RW50YbLzSLb2v5qZIjr0R08rDuyFqZLhQuM2OzX9yNvv49Lb7/EqKwmzdpRxqi4aOy5rMWfNduVBNxILaTSjS3hX3gGm7yVHJ10ni3/ubKxzbP2pClGA2nZR7li5vJ2uWa4jMJsc0hvc4eG/zNLXN8cbgNqyxvG0KZZFs4FhmbMjF/C0YlFvbQ9V7WbnJ14I9a5+Vj3ZfzUuyPnSJbAA7xp3Uw+K/wAPDfXD7WHqgPvPzm9ZpgcVw5+F+tt7WHrCegfRYooFFVAUl+OEe/4n6qntinRSZ44vH4j6ovtGpQEtL4J8h9VP/C7SkyL75J4K7nYC1hawB00r5/k8E+Q+qnpsyaPIvKmQc1bZEDX01vdhbo66khkj/KEn6yT7b/jWLbSk/WSfbf8AGujhBiE5PCmIMEMclg/haOASbG1ybmtEWIMGGEq2EsrlEawJREF3Zb6ZiSFv0XqUQacRjJAOc0nnZx99cYxLH4Tfab8akNlbWd5VinZpYpSEYOxYgtorqTqpBI3VGnBN7o5AWzcpydze18+S5t0V1i6OclZi0p+M32j+NYmU9bd7fjWvMFlKyEhVZlYoMx5txopIvqOsb6nRNCdnYnkeVLB8PnaRVW95RlChSdBZu+um5o5bUyE90n4zfab8a2Z3tfn267vbv3Vu4P4cXkmkUMkMbSZDudxYIp7Cx9FYDhJiw+cysT0rf3u3xeS8HL0dfbfWpcuNIhR4WzV7oPxm+034177oPxm+0341u4RwKkiPGAqTRpKq/FLXzKOwEHvqKExqU7VkNU6O/wB0H4zfab8aPdB+M32m/GuLlTXRppvHNLXJvuJFtB2VSc9vMcDby5+M32m/Gj3QRuZvtN+NaJIyL7tBfp3ZstaeUNTGakrTFCkk8JvnN6zTC4rRz8L9bf1w0vZvCb5ze0aYnFZ4zCfWpP8ARrKbT6HoooqoCk1xx+Pn+qL7Zpy0nOOMe/zfU/8AM1SgJGXwT5D6qdmCF4k+YvqFJOXwT5D6qeGzUvBEf/5p7Iq8SGS21V94wn0cv+IKMeL4PDdjYgHyllYegVhjMUHSFBe8aOGJGl2fMLHp0rPCYxRG0UoYxkhgVsWRwLZgp8IEaEd1SQR+AhJmiA3mRPaFe7bXNiZyP1snocj7qkIMVDAc8ZeaUA8nmjaNFY6Z3LG7W6h/uI/CuEdWYZwGDMDbn2NyDfr176sijOHkbdFS+zo/6lih/bw3+Ia4ZTmYm1rkm3UCSQPNursw+LVcPNEb5pGhK2Gg5N8zZj0aVZ8iq5m3ZMd8Pi1G/k4z5lkBb0VDzRjdUjs3GmF81sykFXQ6BkYWZb9H+1bTBhQc3KTlf1fInPb4vKXyee9QuD4kviuBp27DzMIupIw4PbZnYj0A1Ee5z1HoPmO4+mpXF45pJWkKhbgKijUIi6Ko69L+djWp5LgiwG4eYWt6j310i+BylzOGPDE7h6vvrMwG1ze1reY9nVvrqhA3HrB7r/jW3lB09Nr6dRva9+wCs2TJkUqStff9/bISOUQv29/aOjy289apMORv7er7q7UYAbzc7zbtvprp115MQd27XoqMbmpVXya+/oTSEhiPDf57+0aYnFV4zCfWpP8ASpeYnxj/AD39o0xeKke+4T6zN6o6Gs+haKKKqApPccXj5fqX+Z6cNJ3jl8fJ9S/zSVKAkJPBPkPqp5bOliWCIHE4UHko7gykEEopsQFNiL2PkpHN4J8h9VMTgpDHIUSSIPdQxdpJEEUaIXkchN4CgnzAdNaMMFK76GbPlcNqXXuXQ4qH5Thf2p/JWJxUXynC/tT+Wq/DhcLKkrJDIkSpM7TPIw5J+d7nhUXyyFrRgg3Yl2tYLeoKTAOqZ2AVbkavGCStswVS2ZiMwvYG3TWmOCD617THPVZYq0k/ZZeziYvlOF/an8lY8vF8pw37U/lqjNgJALlHA01ynpvbvse6sVwjkXCsRvvY2t5fMe41fy8PSOXnMvofyXzPD8qwv7U/krEzxfKMN+0P5aoBBFFXWlXc5vXy9FF/GIi+UYX9qfy1n7oi6cThf2p/LS9r2nlF3H5hL0UMN54flOF/an8lafdEXyjDftD+SqlsXZTTyBB0mmNs3gFh0A5Ulm6hoB5+mvO1WfT6R1OXE26eWfU8YRVENy8XyjDftD+Wjl4vlGG/aN+SrDj+BGFdSI7o2++8eTspe7e4PNhnynXt6KaTU6fUy2xlxI1Kz6dbpRVFh5aP5Rhv2h/JWyPIxA90YbUgeMPTp8WqOkddMMetek9Ku5535hL0UUHFj3yT6ST22pjcVHjcH9Ym9SUuMX4yT6ST22pjcU3jsH9PP7KV5B9GfQlFFFVAUnuObx0n1P8AzSU4aT/HP45/qZ9cpqUBHtu81XbZG0GiiIXL77AI2vvyNkY5ddCcoHkJqknd5qY3BzHlMKByKypYE5iBzmhC2XpPMEl1F9GJsLAjZpnTfCzBrI3t41z6X0PTt8mBIWhgZYw4QssmZS5JZ9JAua5326B0CuI7QcxcnmOTMzEZm1JEY52tiAI1t1a13YjHBkITDKjFhlkUHMuoYWsoGbQ6i2/TdW6bbgJLNh0zXFiQoy26lyaG9zbdre17k7l6o/M818ec+nZkS2KY9Q1B0AG5FQDToCra3aes10NtiUoUuLEW3a9/Z1bunfrWvHTiSRnCBAxvlXUA2F7dNr3OtzrqTvrRlrsoRaVozPLKMnUjC1e2rMLWQSrnCzXlr3LW0R1mI6EWXri3wQyySEagaHTp7KncTijfQ1WeAm0hG5RjYOLefoqxYnCEHUGvzT/IYZFq3J8uh99+AyxywV1MocYb61p4X4MSYdW0uNOjdvtWcGHJO69a+EWKAQRDU7ye2s/4LjyPVxceXU7/AIy8ccDTKGuD7K28hpuqSEYryRRY+Q+qv03cfnjiKDFeMf6ST22pj8UnjsJ9PP7K0uMV4yT6ST22pkcUXj8J9NP7Irw2fXo+gqKKKqSFKDjl8c/1Nv8AWpv0oOObx7fU2/16lARx3eamPwZVxhkZHhUlYxaRrHxfhZb2YAkWzA2OosQTS46PNTn2HwLw74TDuZp1LQQsQBGQC0akgExE2vfprTp5JN2jHq4Skk4uqOV4ZSmk+FF1ZMgktlVwik3LHWyLre++tG1MM8ireXDnKWJIkF2aV8x0IvYAgDfYA69AmH4F4cf+4l86xfw6w/mfh+nES90X8E1ti4p2k/gefLHlkmm18f6KtidnFACXja/QjBiNL6iufJVubglh+jES98P3xCtf804PlEvfhvy13WX1MyvSS6NfP6FXC1mFq0/zPhtpPJ5zB/DrE8FEH/Xbug/h08VdmV8nPuitha2LFVhHBZeiZ/MsH8OtkfBVSfHS/Zg++Oni+oeTn3RC4W6m40PXU9guE8qDKSGH9rWvH4KW3TS2+bD90dc77CA/6sn2Yv4VcMuPFnVTjfto6wx58DuEq+JPYjbUp0V4Vv1HXeAb6abx/wABqHSJnsxkTnX3k6WvodNN3pHXXP8AyMv66T7Mf8Oti7D6ppO6L+HVMOmx4FWONe5Fsry5Xc5X739DacAcpbPHpm0zanLm3DtsPtDtttxmECxuQkgsFtIxsGDDoW3Te4AJ0Bv11zfyIf18ndD+Ssv5GJteaUjqtFu6fgaV24nJYa7ffuE3i/GSfSSe21Mjij8dg/pZ/Zpb4vxkn0knttTI4ovH4P6Wf2TXjs+lXI+gaKKKqSFJ/jn8efqbf9xTgpQcdHjz9Tf1YipQEf0eanhwbxiDBYa11PIQ3PO38mutI/opt7Ax7+5MOMxsIYgN27Ita9MrbM2ofBFo93v0OT52rW2IkO7MfIf9qiP5QNa5NqW662qBjtkrJPMOiTvFYjHSdKk9ht+FV/FcICu6uY8JHt4IPlFdVjb6FWy2e6L740HlK1qLp1J6aqLcI3+InmUeu1dGF2m7fBA89vuq3hNFN9ssqzqPidzfhXRBj1B1vbsD/cKgBi5B4Nu8n0WtWP8AK8gPwW8q/wDio8Oyd9Fnn2gh+Gw7x7QrheW+5ifOhqCbaWbfGoPZcUCV/gr3N/tVo4dpynmciZLHrb0VhnI+Ee4VFe7JR8E996yG0n6VPdV9hx3ExHOba2PmtWaTD/l6io9oG2qnurZHjyfgkVXYyd4ocZ42T6ST22pkcUP6Rg/pJ/Zalviz75J9JJ7bUyOKD9Iwfz5/ZevAfM+iXI+gaKKKoSFKDjn8f/8ATk9nE036UPHN4/8A+nL7OIqUBHDdTN4P4gDCwaX96j9kUsl3UyNjSk4OAKbe9R6aD4I6a2aX9zM+dWkTAxQ+Ke6vZMSBvQ9zVwSROEOVjfst66r8uz59+t+1x95reZdpYJ9sxj4A++uZttwn4NvR91VyR5QdTc9pB9Nc8szHeKtaQ2FpbaUJ6+//AGrOKdCeadfKKp4kPVWXLGp3oeEy8xYgrzrA2vbrHbao3GYgsb6Cq2MSeushPV4ziiksLZKmZus99ecs/wAZqjhNWXKV2WRHB4JEiMVMNzt31uTHT/Gv5bVE8qa9GJNN8SPBkTqbSk6QPNWQxRO9m76g1xprYu0TTdEr4UuxVJ/Df57+0aZfFB+kYP5+I9mSllIec3zm9o0zuJ/9IwXzsR6pa+alzZ7y5D/oooqhIUoeObx4+py+xiKb1KDjp8ev1aT2cRUoCOXdV/2JF/VoN+saeyNKoC7hTG4EbRS+DXMMw5IW7Ra1atO6bfqOWVWkdk2wMT0Qy/YNcWJ2POilpIpVUbyVYAeU9FSGztswPHd5UR/7RtYXS1lynNdTIb5hbIBbXX2fbMRaRI2DA4fE3INxcQzHRsq3GVVO7QkjorfuS6/IwKcnX6fmVXFNRgsBJM2SGN5WsTlRSxsLXNgN2o765Z5L/wDBVx4n5gMe9/k7/wCJFTJk2xbR2jC2Qh4G435Hif2Un4Vy4/g7iIFzTQTRLcDM6MoubkC5G/Q91PXbW3Gw6ZrZr3y62GgLEubHKAoJ3HdoL6VRuMPb7SYEpKgD8vHqMwsQpYxlWGhs6m4Jvre1rVjjqt0lFpHR7Yur4izyVlFEWIVQSSbAAEkk7gAN5rVylW3i8njSWaVyQ0UYMdjY3Ytm8twMvkY1slJJWVdriccnAjGLGshh5reCM0eY31tkDXv2b6hCbGxFiNCD0HpBFPRuG+ESMMRm0sQvhenTopQ8LdqxYicSIoRyvvoHg5geaw7SpAPavbVYvIn+qNI5xy48nCMrZE8rWyBWdsqi59A7SegaHurmp28UE4XZu6/v0vRf4tRmzShG0dY41JihfBmxIu1rXsrg66AgEC4v59d1c16+hdocLlikyCMnLbMd1r2Omm+xpK8OsYJdpYh1BAZ1tfTQRRi9u21/PWXS6zxZvG3bRDjFcmUQ7z85vaNNDie/ScF5cR6pqV53n5ze0aZ3E3+lYT/5vZnrLLmzWj6AoooqhIUoOOse/J9Xk9jEU36UPHX45Pq8vsYipQEau4VswONaMo6MVZcpUjeCpuCPOK1ruFdGyMTGgPKx5wcuWwBtvV73INsrEixHORd28dsborJExJwsTkERcLhRKGYvMYY9V+AixgZVA1JNrnTdbXik4ROVICwJmBUmOGJGysLMuZVuARobbwSNxNZHFYTX3h/BIG8c7SzX5TQW0y2Nt923VnDtLDFFWSAk5YgxVUBJjQrcEMCLl2J11yoTciut+orRHpiz11KbA4UyYSUyxhSxUrzwSLEqegjXmionFyqzkouVbKANOhQCdOsi9Y4dwHQsMyq6ll01UMCwsdDcXFX3NriVqmXWfjXnksJEiK31C5wdQRoSxHT1VG7d4aNiUyEfCzlidS3TYA2F9L79wtbpjzj8MTzoCbm5ZRlPhE6IJMoFsgt87W5vXJtPEROy8jGY1AIsbXOpIuQTfS2+uKxx3bq4kOCuwGJrZFjipBU2I8hHkI6RXCDUlg9oQrAUkhzvmchrAb1UL74GDWBB0t0g3Oqnu5tCrJteG18NJCYYg7IFWVQt94zZri+oG8VX1xG/W5Op/wDFdQx2Ev4hzqNbkC2nwOUNjq/wj4KdbCufaGKgYKIYmQ3F2YkmwG7wiCb9Nh0buksjGyK5HvumrZwZ40JsDByMaRsudmuxa92tfceyqPmqS2ftOJI8kkWc3k5wCXyyZb6nW4yLbqzP11M3uVNWEWvF8ak0jFmjiJPa/wCNVvH7VM0rSEAFyCQL2FgF0v5K8G08Lexw7ZczEWOtmUCx5/X26W7TUfiMUGkZlGUG1lsBbmgHQdt64YcOLHNzjGm+pG1czi6/K3rNNDiZ/SsL5JvZnpWqfWfWaaXEx+lYXyTerEVwfM0D/oooqgClDx2D36P6vN/hz03qUfHZ42P6vP8A4c9SgIpdwohXmihdwrLZODEsscZOUOwUm17Anfarxlt4lZUlbPctGU1fpeKLLh0nMzZHYqvNW+l9SL7tCPNURtLgKkcUjiZiURmsVXXKL239lU83C6+pkepxJpN8/UysZTRlrntUrwX2AcZiVhzFAQ7M4QvlVVLXKgjeQFFyNWFd3kpWzUo3wOLKaMppix8TSsCVxbkKLtbC3sOs+/aVXOFnAlMHCsiTmW8gjKmLkyLozAg8o1/BI6Kz49diyPbCSbO0tNkgm5LkV3LRlrmqwcGuBkuNV3RkRVOW75tWsDYBQdwI17a6zzxxx3S4I4NERlNGU1cP6J5v18PdJ+FQXCXglJgimdkdXvZkvvW1wQQOsVyhrsWSW2MlZFIjcpoymuWrTwc4CPjEBiLsxDMURA1lVst75h2d9bIbp8voc8koY0nLrw5N/wAEBY0WNXSLijncsF5VihyuBEOa1gbHn77EHz1Tdq4DkZSgbNYKb2tvF91zVpKcVbr4p/wUhlx5HtV3601y9qNMe7v9ZppcTA/reF+bP6p6VcO6mrxL/pWF+bN/3FY2bB/UUUVUBSj47vGR/QTf4c1NylHx3+HF9BP6I5fxogIldwrbsVrTRH+2PXWpNwrDCylSrDeDfuNWq0c8i3Qa9Q5dn4psXhUgQ+/wF2RL25SN+cQOgspvbsPbUHwrwE+HidZ0ZC8TMt7agr1jpF9RvFVx5MZEykQsDmIVo8zc5N9mjY2IIPT8E9RrVtnb2NnUtiBK3M8KQSmyPoCC2gB6+ms/hXxPI8lOSTkuKrrwpFdqxcAFPu5CATlScmwJsORkFz1akDykVXalOD+Ikil5aNFky3Uq5sG5VHTIAGVmYjMQF1utaJx3Ra7nuQe2Sb7n0LwYxUq4abmeEM0WY2zEqR3bjc9dKvjEVhhQrgqy4hLg6HxU1q5BwsxVr+4zYaeFjR8IJYe+684gaddRu39rYnEQANhuTjD5y4E7ElUKi7SM1lAc9W+sGHSvHKDf+t/P3Ho59VjnCajdyrp297KvTI4s8QBh3BNgZjc2vYZI7m3TS2NTuFwmLwrAhJAOUKsqENmMeQsCFvpaRRm6c2hNjWnU4vFx7TyZJtcB3GQ5+U5fDWtbNdfBy5fE5c17dGXz9NLTjQnDLCAbgPLYnQkWWxIubVXptr45mJ99W9uaqGwBNha67r6dtceMgxUrDlFmc+CLqx1tcqLCwPWN+lZsWjcJqbrhx69Sqi7tkbTd4mHnzWw3I5xC9+Wz5cvLC9smt729NKnDYF5AxRS2XLe2p57BVAG8kk2sL1Ydg7Xx2DBMCSRkKQWsykrmBI5w11I0HV2GvXxSS3J9V/1FM8HLa10d/Jjy2G2PMuM5P3HcYj3zNy9s/JR+Bb4Nrb9b3r524QPfEN5F9kVaMLw22qpkKcspZs0p1F25iXYld+qDuqrYrAzyMWMMgvYeA9tB126tavOcdrSa6dOyZzx45KabT4J833aOGLd3+umtxK/pWG+bN/3FKqPd3+umrxJ/pWH+ZL/r/jWQ2j+oooqoClHx5+FD9FP/AIb03KUvHmNYPo8R/hvUoCGTcK0qbDce6tqbhXtSDr/l+fMzF2YsWLZlVs2YgtcMCCLqum4ZRasZ9uTOjIzsysbsCo1bQk3te5sL9dq5aKA15uw91dOE2k8Xgaaq2qq1mW+VhmBsRc6jrrVRU2Qdq8IZgb5ugADJHYBdFAGWwsNBbcKJOEMzZiWuWDBjycdzmGVrnLfUAD+6OoV2rwUkOFixGeK0rhI48zcoSZDH8XJfMLlc2YAhrWrsn4vsQsk6Z4GMEImJV2IdTm5sRyc5rowsbajfUElVv2HuqWbhViToXYi9/BUa9eg7T3mpabi9nR50aXDjkEjd2zvlIlDlQCE08Ags2VQSBfUVow/Aad+Ss8I5U4cLd2FvdELzoW5ugCoQd9jbfvpYOOHhdiFN7gi+oMaWPOzWNgDa+tt2nlv5DwpmVy1lIIIyFeaBrYA3zaXOt767761JR8AJ+UyNJBHZM5Z3fKL4lsKoJVCbmRSb2sFIJIqtuliQd4JBtrqDbQ9NAb9m7algI5MkDMrFbDKxW4AcfCFidOi5Isda6P5z4iyhWy5VC3VEBspYpuHwcxAAsAN3TUdRQHcOEc4FgQADcARxAA5s4IAXeG18tA4R4jMGzG4zW5sducyu2lrasoY9vlNcNFAeqTbXebk+c3pqcSP6XB9HL65qVdNbiOH9bi+ik9qagH7RRRVQFKfj0H6P2piR/wDnb/NTYpa8eWBLYSKRRfJIw+2t/wDJbz0B86ruor1hYkf8sd1Y1YHteVvwmGDlrtlAAO4HeyoBqQBqw1Jrpk2WADZ7nKxAtGb5VLEc2RiNB1UBH0UUXoCVwfCOWKNY0CAB0e+XVjG/KJm1s1m6bXtpe1bIOFk6EMCtwFW5F7hJHkAOuvOdvMajosLzM7sFW9hbnMTruUHTcd5G7prHE4YplN1ZWF1IO8dqnVfOO+gJKHhVOrl+YXyKmYrzgFVlFje+oY3BuDpcaVinCiYCIDL70UKnLqeTRo482utlYjS2+oi9F6Am4uF2IVla6krHHGLg7on5RCbHwg+t+npqHkkLEk6kkknrJNzXU+Dj5uWdCW3jLILG9rHT01yOpBIO8Eg+UGxoAoryt2EhztY3sAzGwubKpYgDr0oDVRW/FYcKEYZsrgkZhroxUi40O7f21z0BlTY4jB/W4+yCQ/8A6SfjSmp1cQeAJlllI0WIIP7z3HsufPUAdVFFFQAqL4TbGGKwssJ0LLzSeh11Q94HmvUpRQHyPt7YjRyMpXK6sQVOliDqp89QTAg2Iseo19P8PeLdMcDJERHiALXPgyAbg9tx/teY9FkZwi4LYjCtlxMLKOgsLqfmuND5jUgqqTEeCSN2423EEekA+as2xkh3u53jVmO8WO89RIrdJhE62X94emx9Nazgj0Mh85B9I++pBz0VtODf4pPkIPqNa2jYb1YeUGgNkOLZAQpsDqRYHUdOo7axmnZzdjc2t0bh0WFaTJRyooDOisOVFHKigOtNoSAABrW3WC3Fu216571gJK2KjHcrHyA0B5XqsQbgkEbiNCPIa2DByfEI8th6zWQwR6WQee/qFAeSYx2XKzswvmsSTzrWvr2VqvXUmETpLN5BlH3mpnYmwpZ3yYeFnbpCKSf7zdA7SQKAjtnbMJPO7uofjX01xc8HDg8EocWkk57jpXSyIfIPSTVf4A8VIwzLNi8rSDVIhqqHoZjuZh1DQdvQyagBRRRUAKKKKAKwmgV1KuoZTvVgCD5QdDWdFAU7bHFLs7EXPI8kx6YWKfuap+7VN2l/6elNzh8UR1LKgP7yEezTjooD53x3ETtBPA5GX5smU9zhfXULieLTakX/ALWY/MKv7DGvqKipsHybNwb2gnhYbFDywy/lrlbZ2KG+GXzxN+Wvryilg+QDg8R+pf8AZH8tZLgcSd0Mnmib7lr69tRSwfJkPB3aD+DhsUfJDL+WpDD8W+1Jd2Fn/v2T2yK+o6KWD50wXEZtF/DEMXz5AfYDVY9m/wDp5O+fFDtWJCf3mP8Alp0UUsFH2RxN7OgsTG0x65WJH2FyqfODVxwmCjiUJEiRqNyooUdw0rfRUAKKKKAKKKK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5220" name="AutoShape 4" descr="data:image/jpeg;base64,/9j/4AAQSkZJRgABAQAAAQABAAD/2wCEAAkGBhQSEBQUEhQUFBQWFRQXFBUVFxQXFxcUFBUVFRQVFRQYHCYeFxkkGhUUHy8gIycpLCwsFR4xNTAqNSYrLCkBCQoKDgwOGg8PGikkHyQqLywqLCosKSwsLC0pLCwsLCwsKiwsLCwsKSwsLCwsLCwsKSksLCwsLCwsLCkpKSw1LP/AABEIAS4ApwMBIgACEQEDEQH/xAAcAAACAgMBAQAAAAAAAAAAAAAABwUGAgMEAQj/xABREAACAQIDAggHDAULAwUBAAABAgMAEQQSIQUxBgcTIkFRYZEyM3GBobGyFCNCUlRyc3SSwdHSNFOTotMVFhckYoKzwsPh8EPE8QhEg4SjY//EABsBAQADAQEBAQAAAAAAAAAAAAABAgQDBQYH/8QAMREAAgIBAgQCCAYDAAAAAAAAAAECEQMEEiExQVETFFJhcYGRodHwBRUiMrHhBkLB/9oADAMBAAIRAxEAPwB40UUUAUUVzY7aMUK5pZEjXoLsFueoX3nsFAdNFQb8KVPioZpOpioiXvlKkjtCmuTE8IplF2OGgH9t2k9fJj0mgLPRS/xnDuJPGbQQdkSR29KufTUNieNbAjfisRIf7LMvslfVU0Bs0UlJ+ODBfq8RJ85pD62NccnHBhOjBlvLb70pQHveikIeODC/IB3J/DrJON/CdOBt5Av8OlAfNFJGHjhwXTBMnzSw9Vq74ONzAH/rYqPyvIfQZD6qUBv0UtsJxj4Z/A2gw7HVCPOTHf8AeqcwfCl38XNhJ+wXRj51d/ZpQLbRUEnCZl8bh5F/tRFZV7haQ+ZKkNn7ahnuIpFZh4SbnX50bWZfOKgHbRRRQBRRRQBRRVO4yNuGKBYVJDTXzW38mLZgO1iQvkzUBx7e4wwXaPDMFjU2bEmxBPSIQbgga88gjqVt4oe1eNTDwufc0Znm3NPISxP99jmt2Agdgqg8INstNIVBtGpK2G420sLdHr8lRIFWBZtp8ZGPnvebk1PwY9PSLVXp8U7m7yOx7WP3Vqr2gMeTHUKyFeV7QAWHWK8zDrHeKwMZvpb0/wDOn1Ucmez00BnnHWO8UZx1jvFa+TPWPT+NHJnrH7340BsDDrHeK9rUYj0ken8a2mgPGiHSBWUblfBZl8hPqoIrGgJzZnDjGwWyTsR8V+cO7d6Kt2zuNtJMq46AG3gypoVPxlI1U9qlaXjwqEDBrk716t//ADz1ooD6E2Nxi8mRdzicMbc8c6aNTuJ0BlUdIIz9IL7qYuHxCyIrowZGAZWU3BUi4II3ivkHZm1Hw7hlJy/CHZ0kD1jp8tjT64reENyYCea4MkY6A29wvYwOfzMemoAyKKKKgBSf438cRO5H/Tw4I8pL2Pe691OCknxx+PxP1dPaSpQE8oooZrC9c3u4dRqQdNFc3u4dRo93DqNQDpro2fiFjlRnUMoYZ1IBuh0ca9OUm3UbGo73cOo0e7h1GgJV9lOHdQLhGILmypYbmLtZRcWO/prJYIU8ZIZD8SEWHnmcWH91W8tRUm0y1s2ZrCwub2A0AF9wrH3cOr00Bc9n7LXEQDI0GHVnZCChklLJlcDlXYtquY8wILpa3OoXgjEubNPnOWQqqIwbRljU6nwuUcDJ05Tr01UI2ZlZxGxVfCYC4HlNq79m7PxLuDBDIWBWxXQgsrMuvRdUfuIoCwjgShPNxaEZiubIcvNZVkBOfwhdiFF7hGNxpeA2rgRDJkV+UGSNg1svjEV7FbmxGa2+tm08ZjMOV5VpFzAFSJQwYEXBVkYgjyGuafD4hohiHjco7qgdjq7spK5QdW0U6+TroDTevKmP5m439QP2sP5qhQshUsInKgFiwDWCg5SxNrWuCL9dWaa5ohST5MyorFhIFLGKQKMt2KtYZxdLm1tQQR10SLIt80Mgy5s11YWysEa9xpZmUHqJAqpJlTL4qcaRLhDfdK0fmvlHolt5qWaNcA9dMHiu8Zhvrf8Amw9SD6NooFFVAUlOOLx+K+rJ7SU66SvHCPf8V9VT2lqUBNS+CfIfVU4nFNtIgEYY2IBHOXcRcdNQcvgnyH1V9gbM1w8X0UfsCgPlz+iTafyY/aX8a9/oi2n8mP2l/GvqlKzNKB8pNxS7SG/DH7SfjWH9Fe0fk5+0v419R4uS/YKh8djOgDdXWGLccp5Np83ScWuPG+D95fxrD+jzG/qf3l/Gn3PMWOprVkrUtLHqzI9VLohPYDg7tCKExjDqfCysSmmYWa4+F/y9xpQeDu0uUEgidCEK+9y5DezWYkHrYm3mpx5KMlPKw7sLVzTukJ2fg7tGTEpNLE8yo6sI5ZQ4yKdEJa+ltN3TU1tttozrGFwojaOaOZW5RW50YbLzSLb2v5qZIjr0R08rDuyFqZLhQuM2OzX9yNvv49Lb7/EqKwmzdpRxqi4aOy5rMWfNduVBNxILaTSjS3hX3gGm7yVHJ10ni3/ubKxzbP2pClGA2nZR7li5vJ2uWa4jMJsc0hvc4eG/zNLXN8cbgNqyxvG0KZZFs4FhmbMjF/C0YlFvbQ9V7WbnJ14I9a5+Vj3ZfzUuyPnSJbAA7xp3Uw+K/wAPDfXD7WHqgPvPzm9ZpgcVw5+F+tt7WHrCegfRYooFFVAUl+OEe/4n6qntinRSZ44vH4j6ovtGpQEtL4J8h9VP/C7SkyL75J4K7nYC1hawB00r5/k8E+Q+qnpsyaPIvKmQc1bZEDX01vdhbo66khkj/KEn6yT7b/jWLbSk/WSfbf8AGujhBiE5PCmIMEMclg/haOASbG1ybmtEWIMGGEq2EsrlEawJREF3Zb6ZiSFv0XqUQacRjJAOc0nnZx99cYxLH4Tfab8akNlbWd5VinZpYpSEYOxYgtorqTqpBI3VGnBN7o5AWzcpydze18+S5t0V1i6OclZi0p+M32j+NYmU9bd7fjWvMFlKyEhVZlYoMx5txopIvqOsb6nRNCdnYnkeVLB8PnaRVW95RlChSdBZu+um5o5bUyE90n4zfab8a2Z3tfn267vbv3Vu4P4cXkmkUMkMbSZDudxYIp7Cx9FYDhJiw+cysT0rf3u3xeS8HL0dfbfWpcuNIhR4WzV7oPxm+034177oPxm+0341u4RwKkiPGAqTRpKq/FLXzKOwEHvqKExqU7VkNU6O/wB0H4zfab8aPdB+M32m/GuLlTXRppvHNLXJvuJFtB2VSc9vMcDby5+M32m/Gj3QRuZvtN+NaJIyL7tBfp3ZstaeUNTGakrTFCkk8JvnN6zTC4rRz8L9bf1w0vZvCb5ze0aYnFZ4zCfWpP8ARrKbT6HoooqoCk1xx+Pn+qL7Zpy0nOOMe/zfU/8AM1SgJGXwT5D6qdmCF4k+YvqFJOXwT5D6qeGzUvBEf/5p7Iq8SGS21V94wn0cv+IKMeL4PDdjYgHyllYegVhjMUHSFBe8aOGJGl2fMLHp0rPCYxRG0UoYxkhgVsWRwLZgp8IEaEd1SQR+AhJmiA3mRPaFe7bXNiZyP1snocj7qkIMVDAc8ZeaUA8nmjaNFY6Z3LG7W6h/uI/CuEdWYZwGDMDbn2NyDfr176sijOHkbdFS+zo/6lih/bw3+Ia4ZTmYm1rkm3UCSQPNursw+LVcPNEb5pGhK2Gg5N8zZj0aVZ8iq5m3ZMd8Pi1G/k4z5lkBb0VDzRjdUjs3GmF81sykFXQ6BkYWZb9H+1bTBhQc3KTlf1fInPb4vKXyee9QuD4kviuBp27DzMIupIw4PbZnYj0A1Ee5z1HoPmO4+mpXF45pJWkKhbgKijUIi6Ko69L+djWp5LgiwG4eYWt6j310i+BylzOGPDE7h6vvrMwG1ze1reY9nVvrqhA3HrB7r/jW3lB09Nr6dRva9+wCs2TJkUqStff9/bISOUQv29/aOjy289apMORv7er7q7UYAbzc7zbtvprp115MQd27XoqMbmpVXya+/oTSEhiPDf57+0aYnFV4zCfWpP8ASpeYnxj/AD39o0xeKke+4T6zN6o6Gs+haKKKqApPccXj5fqX+Z6cNJ3jl8fJ9S/zSVKAkJPBPkPqp5bOliWCIHE4UHko7gykEEopsQFNiL2PkpHN4J8h9VMTgpDHIUSSIPdQxdpJEEUaIXkchN4CgnzAdNaMMFK76GbPlcNqXXuXQ4qH5Thf2p/JWJxUXynC/tT+Wq/DhcLKkrJDIkSpM7TPIw5J+d7nhUXyyFrRgg3Yl2tYLeoKTAOqZ2AVbkavGCStswVS2ZiMwvYG3TWmOCD617THPVZYq0k/ZZeziYvlOF/an8lY8vF8pw37U/lqjNgJALlHA01ynpvbvse6sVwjkXCsRvvY2t5fMe41fy8PSOXnMvofyXzPD8qwv7U/krEzxfKMN+0P5aoBBFFXWlXc5vXy9FF/GIi+UYX9qfy1n7oi6cThf2p/LS9r2nlF3H5hL0UMN54flOF/an8lafdEXyjDftD+SqlsXZTTyBB0mmNs3gFh0A5Ulm6hoB5+mvO1WfT6R1OXE26eWfU8YRVENy8XyjDftD+Wjl4vlGG/aN+SrDj+BGFdSI7o2++8eTspe7e4PNhnynXt6KaTU6fUy2xlxI1Kz6dbpRVFh5aP5Rhv2h/JWyPIxA90YbUgeMPTp8WqOkddMMetek9Ku5535hL0UUHFj3yT6ST22pjcVHjcH9Ym9SUuMX4yT6ST22pjcU3jsH9PP7KV5B9GfQlFFFVAUnuObx0n1P8AzSU4aT/HP45/qZ9cpqUBHtu81XbZG0GiiIXL77AI2vvyNkY5ddCcoHkJqknd5qY3BzHlMKByKypYE5iBzmhC2XpPMEl1F9GJsLAjZpnTfCzBrI3t41z6X0PTt8mBIWhgZYw4QssmZS5JZ9JAua5326B0CuI7QcxcnmOTMzEZm1JEY52tiAI1t1a13YjHBkITDKjFhlkUHMuoYWsoGbQ6i2/TdW6bbgJLNh0zXFiQoy26lyaG9zbdre17k7l6o/M818ec+nZkS2KY9Q1B0AG5FQDToCra3aes10NtiUoUuLEW3a9/Z1bunfrWvHTiSRnCBAxvlXUA2F7dNr3OtzrqTvrRlrsoRaVozPLKMnUjC1e2rMLWQSrnCzXlr3LW0R1mI6EWXri3wQyySEagaHTp7KncTijfQ1WeAm0hG5RjYOLefoqxYnCEHUGvzT/IYZFq3J8uh99+AyxywV1MocYb61p4X4MSYdW0uNOjdvtWcGHJO69a+EWKAQRDU7ye2s/4LjyPVxceXU7/AIy8ccDTKGuD7K28hpuqSEYryRRY+Q+qv03cfnjiKDFeMf6ST22pj8UnjsJ9PP7K0uMV4yT6ST22pkcUXj8J9NP7Irw2fXo+gqKKKqSFKDjl8c/1Nv8AWpv0oOObx7fU2/16lARx3eamPwZVxhkZHhUlYxaRrHxfhZb2YAkWzA2OosQTS46PNTn2HwLw74TDuZp1LQQsQBGQC0akgExE2vfprTp5JN2jHq4Skk4uqOV4ZSmk+FF1ZMgktlVwik3LHWyLre++tG1MM8ireXDnKWJIkF2aV8x0IvYAgDfYA69AmH4F4cf+4l86xfw6w/mfh+nES90X8E1ti4p2k/gefLHlkmm18f6KtidnFACXja/QjBiNL6iufJVubglh+jES98P3xCtf804PlEvfhvy13WX1MyvSS6NfP6FXC1mFq0/zPhtpPJ5zB/DrE8FEH/Xbug/h08VdmV8nPuitha2LFVhHBZeiZ/MsH8OtkfBVSfHS/Zg++Oni+oeTn3RC4W6m40PXU9guE8qDKSGH9rWvH4KW3TS2+bD90dc77CA/6sn2Yv4VcMuPFnVTjfto6wx58DuEq+JPYjbUp0V4Vv1HXeAb6abx/wABqHSJnsxkTnX3k6WvodNN3pHXXP8AyMv66T7Mf8Oti7D6ppO6L+HVMOmx4FWONe5Fsry5Xc5X739DacAcpbPHpm0zanLm3DtsPtDtttxmECxuQkgsFtIxsGDDoW3Te4AJ0Bv11zfyIf18ndD+Ssv5GJteaUjqtFu6fgaV24nJYa7ffuE3i/GSfSSe21Mjij8dg/pZ/Zpb4vxkn0knttTI4ovH4P6Wf2TXjs+lXI+gaKKKqSFJ/jn8efqbf9xTgpQcdHjz9Tf1YipQEf0eanhwbxiDBYa11PIQ3PO38mutI/opt7Ax7+5MOMxsIYgN27Ita9MrbM2ofBFo93v0OT52rW2IkO7MfIf9qiP5QNa5NqW662qBjtkrJPMOiTvFYjHSdKk9ht+FV/FcICu6uY8JHt4IPlFdVjb6FWy2e6L740HlK1qLp1J6aqLcI3+InmUeu1dGF2m7fBA89vuq3hNFN9ssqzqPidzfhXRBj1B1vbsD/cKgBi5B4Nu8n0WtWP8AK8gPwW8q/wDio8Oyd9Fnn2gh+Gw7x7QrheW+5ifOhqCbaWbfGoPZcUCV/gr3N/tVo4dpynmciZLHrb0VhnI+Ee4VFe7JR8E996yG0n6VPdV9hx3ExHOba2PmtWaTD/l6io9oG2qnurZHjyfgkVXYyd4ocZ42T6ST22pkcUP6Rg/pJ/Zalviz75J9JJ7bUyOKD9Iwfz5/ZevAfM+iXI+gaKKKoSFKDjn8f/8ATk9nE036UPHN4/8A+nL7OIqUBHDdTN4P4gDCwaX96j9kUsl3UyNjSk4OAKbe9R6aD4I6a2aX9zM+dWkTAxQ+Ke6vZMSBvQ9zVwSROEOVjfst66r8uz59+t+1x95reZdpYJ9sxj4A++uZttwn4NvR91VyR5QdTc9pB9Nc8szHeKtaQ2FpbaUJ6+//AGrOKdCeadfKKp4kPVWXLGp3oeEy8xYgrzrA2vbrHbao3GYgsb6Cq2MSeushPV4ziiksLZKmZus99ecs/wAZqjhNWXKV2WRHB4JEiMVMNzt31uTHT/Gv5bVE8qa9GJNN8SPBkTqbSk6QPNWQxRO9m76g1xprYu0TTdEr4UuxVJ/Df57+0aZfFB+kYP5+I9mSllIec3zm9o0zuJ/9IwXzsR6pa+alzZ7y5D/oooqhIUoeObx4+py+xiKb1KDjp8ev1aT2cRUoCOXdV/2JF/VoN+saeyNKoC7hTG4EbRS+DXMMw5IW7Ra1atO6bfqOWVWkdk2wMT0Qy/YNcWJ2POilpIpVUbyVYAeU9FSGztswPHd5UR/7RtYXS1lynNdTIb5hbIBbXX2fbMRaRI2DA4fE3INxcQzHRsq3GVVO7QkjorfuS6/IwKcnX6fmVXFNRgsBJM2SGN5WsTlRSxsLXNgN2o765Z5L/wDBVx4n5gMe9/k7/wCJFTJk2xbR2jC2Qh4G435Hif2Un4Vy4/g7iIFzTQTRLcDM6MoubkC5G/Q91PXbW3Gw6ZrZr3y62GgLEubHKAoJ3HdoL6VRuMPb7SYEpKgD8vHqMwsQpYxlWGhs6m4Jvre1rVjjqt0lFpHR7Yur4izyVlFEWIVQSSbAAEkk7gAN5rVylW3i8njSWaVyQ0UYMdjY3Ytm8twMvkY1slJJWVdriccnAjGLGshh5reCM0eY31tkDXv2b6hCbGxFiNCD0HpBFPRuG+ESMMRm0sQvhenTopQ8LdqxYicSIoRyvvoHg5geaw7SpAPavbVYvIn+qNI5xy48nCMrZE8rWyBWdsqi59A7SegaHurmp28UE4XZu6/v0vRf4tRmzShG0dY41JihfBmxIu1rXsrg66AgEC4v59d1c16+hdocLlikyCMnLbMd1r2Omm+xpK8OsYJdpYh1BAZ1tfTQRRi9u21/PWXS6zxZvG3bRDjFcmUQ7z85vaNNDie/ScF5cR6pqV53n5ze0aZ3E3+lYT/5vZnrLLmzWj6AoooqhIUoOOse/J9Xk9jEU36UPHX45Pq8vsYipQEau4VswONaMo6MVZcpUjeCpuCPOK1ruFdGyMTGgPKx5wcuWwBtvV73INsrEixHORd28dsborJExJwsTkERcLhRKGYvMYY9V+AixgZVA1JNrnTdbXik4ROVICwJmBUmOGJGysLMuZVuARobbwSNxNZHFYTX3h/BIG8c7SzX5TQW0y2Nt923VnDtLDFFWSAk5YgxVUBJjQrcEMCLl2J11yoTciut+orRHpiz11KbA4UyYSUyxhSxUrzwSLEqegjXmionFyqzkouVbKANOhQCdOsi9Y4dwHQsMyq6ll01UMCwsdDcXFX3NriVqmXWfjXnksJEiK31C5wdQRoSxHT1VG7d4aNiUyEfCzlidS3TYA2F9L79wtbpjzj8MTzoCbm5ZRlPhE6IJMoFsgt87W5vXJtPEROy8jGY1AIsbXOpIuQTfS2+uKxx3bq4kOCuwGJrZFjipBU2I8hHkI6RXCDUlg9oQrAUkhzvmchrAb1UL74GDWBB0t0g3Oqnu5tCrJteG18NJCYYg7IFWVQt94zZri+oG8VX1xG/W5Op/wDFdQx2Ev4hzqNbkC2nwOUNjq/wj4KdbCufaGKgYKIYmQ3F2YkmwG7wiCb9Nh0buksjGyK5HvumrZwZ40JsDByMaRsudmuxa92tfceyqPmqS2ftOJI8kkWc3k5wCXyyZb6nW4yLbqzP11M3uVNWEWvF8ak0jFmjiJPa/wCNVvH7VM0rSEAFyCQL2FgF0v5K8G08Lexw7ZczEWOtmUCx5/X26W7TUfiMUGkZlGUG1lsBbmgHQdt64YcOLHNzjGm+pG1czi6/K3rNNDiZ/SsL5JvZnpWqfWfWaaXEx+lYXyTerEVwfM0D/oooqgClDx2D36P6vN/hz03qUfHZ42P6vP8A4c9SgIpdwohXmihdwrLZODEsscZOUOwUm17Anfarxlt4lZUlbPctGU1fpeKLLh0nMzZHYqvNW+l9SL7tCPNURtLgKkcUjiZiURmsVXXKL239lU83C6+pkepxJpN8/UysZTRlrntUrwX2AcZiVhzFAQ7M4QvlVVLXKgjeQFFyNWFd3kpWzUo3wOLKaMppix8TSsCVxbkKLtbC3sOs+/aVXOFnAlMHCsiTmW8gjKmLkyLozAg8o1/BI6Kz49diyPbCSbO0tNkgm5LkV3LRlrmqwcGuBkuNV3RkRVOW75tWsDYBQdwI17a6zzxxx3S4I4NERlNGU1cP6J5v18PdJ+FQXCXglJgimdkdXvZkvvW1wQQOsVyhrsWSW2MlZFIjcpoymuWrTwc4CPjEBiLsxDMURA1lVst75h2d9bIbp8voc8koY0nLrw5N/wAEBY0WNXSLijncsF5VihyuBEOa1gbHn77EHz1Tdq4DkZSgbNYKb2tvF91zVpKcVbr4p/wUhlx5HtV3601y9qNMe7v9ZppcTA/reF+bP6p6VcO6mrxL/pWF+bN/3FY2bB/UUUVUBSj47vGR/QTf4c1NylHx3+HF9BP6I5fxogIldwrbsVrTRH+2PXWpNwrDCylSrDeDfuNWq0c8i3Qa9Q5dn4psXhUgQ+/wF2RL25SN+cQOgspvbsPbUHwrwE+HidZ0ZC8TMt7agr1jpF9RvFVx5MZEykQsDmIVo8zc5N9mjY2IIPT8E9RrVtnb2NnUtiBK3M8KQSmyPoCC2gB6+ms/hXxPI8lOSTkuKrrwpFdqxcAFPu5CATlScmwJsORkFz1akDykVXalOD+Ikil5aNFky3Uq5sG5VHTIAGVmYjMQF1utaJx3Ra7nuQe2Sb7n0LwYxUq4abmeEM0WY2zEqR3bjc9dKvjEVhhQrgqy4hLg6HxU1q5BwsxVr+4zYaeFjR8IJYe+684gaddRu39rYnEQANhuTjD5y4E7ElUKi7SM1lAc9W+sGHSvHKDf+t/P3Ho59VjnCajdyrp297KvTI4s8QBh3BNgZjc2vYZI7m3TS2NTuFwmLwrAhJAOUKsqENmMeQsCFvpaRRm6c2hNjWnU4vFx7TyZJtcB3GQ5+U5fDWtbNdfBy5fE5c17dGXz9NLTjQnDLCAbgPLYnQkWWxIubVXptr45mJ99W9uaqGwBNha67r6dtceMgxUrDlFmc+CLqx1tcqLCwPWN+lZsWjcJqbrhx69Sqi7tkbTd4mHnzWw3I5xC9+Wz5cvLC9smt729NKnDYF5AxRS2XLe2p57BVAG8kk2sL1Ydg7Xx2DBMCSRkKQWsykrmBI5w11I0HV2GvXxSS3J9V/1FM8HLa10d/Jjy2G2PMuM5P3HcYj3zNy9s/JR+Bb4Nrb9b3r524QPfEN5F9kVaMLw22qpkKcspZs0p1F25iXYld+qDuqrYrAzyMWMMgvYeA9tB126tavOcdrSa6dOyZzx45KabT4J833aOGLd3+umtxK/pWG+bN/3FKqPd3+umrxJ/pWH+ZL/r/jWQ2j+oooqoClHx5+FD9FP/AIb03KUvHmNYPo8R/hvUoCGTcK0qbDce6tqbhXtSDr/l+fMzF2YsWLZlVs2YgtcMCCLqum4ZRasZ9uTOjIzsysbsCo1bQk3te5sL9dq5aKA15uw91dOE2k8Xgaaq2qq1mW+VhmBsRc6jrrVRU2Qdq8IZgb5ugADJHYBdFAGWwsNBbcKJOEMzZiWuWDBjycdzmGVrnLfUAD+6OoV2rwUkOFixGeK0rhI48zcoSZDH8XJfMLlc2YAhrWrsn4vsQsk6Z4GMEImJV2IdTm5sRyc5rowsbajfUElVv2HuqWbhViToXYi9/BUa9eg7T3mpabi9nR50aXDjkEjd2zvlIlDlQCE08Ags2VQSBfUVow/Aad+Ss8I5U4cLd2FvdELzoW5ugCoQd9jbfvpYOOHhdiFN7gi+oMaWPOzWNgDa+tt2nlv5DwpmVy1lIIIyFeaBrYA3zaXOt767761JR8AJ+UyNJBHZM5Z3fKL4lsKoJVCbmRSb2sFIJIqtuliQd4JBtrqDbQ9NAb9m7algI5MkDMrFbDKxW4AcfCFidOi5Isda6P5z4iyhWy5VC3VEBspYpuHwcxAAsAN3TUdRQHcOEc4FgQADcARxAA5s4IAXeG18tA4R4jMGzG4zW5sducyu2lrasoY9vlNcNFAeqTbXebk+c3pqcSP6XB9HL65qVdNbiOH9bi+ik9qagH7RRRVQFKfj0H6P2piR/wDnb/NTYpa8eWBLYSKRRfJIw+2t/wDJbz0B86ruor1hYkf8sd1Y1YHteVvwmGDlrtlAAO4HeyoBqQBqw1Jrpk2WADZ7nKxAtGb5VLEc2RiNB1UBH0UUXoCVwfCOWKNY0CAB0e+XVjG/KJm1s1m6bXtpe1bIOFk6EMCtwFW5F7hJHkAOuvOdvMajosLzM7sFW9hbnMTruUHTcd5G7prHE4YplN1ZWF1IO8dqnVfOO+gJKHhVOrl+YXyKmYrzgFVlFje+oY3BuDpcaVinCiYCIDL70UKnLqeTRo482utlYjS2+oi9F6Am4uF2IVla6krHHGLg7on5RCbHwg+t+npqHkkLEk6kkknrJNzXU+Dj5uWdCW3jLILG9rHT01yOpBIO8Eg+UGxoAoryt2EhztY3sAzGwubKpYgDr0oDVRW/FYcKEYZsrgkZhroxUi40O7f21z0BlTY4jB/W4+yCQ/8A6SfjSmp1cQeAJlllI0WIIP7z3HsufPUAdVFFFQAqL4TbGGKwssJ0LLzSeh11Q94HmvUpRQHyPt7YjRyMpXK6sQVOliDqp89QTAg2Iseo19P8PeLdMcDJERHiALXPgyAbg9tx/teY9FkZwi4LYjCtlxMLKOgsLqfmuND5jUgqqTEeCSN2423EEekA+as2xkh3u53jVmO8WO89RIrdJhE62X94emx9Nazgj0Mh85B9I++pBz0VtODf4pPkIPqNa2jYb1YeUGgNkOLZAQpsDqRYHUdOo7axmnZzdjc2t0bh0WFaTJRyooDOisOVFHKigOtNoSAABrW3WC3Fu216571gJK2KjHcrHyA0B5XqsQbgkEbiNCPIa2DByfEI8th6zWQwR6WQee/qFAeSYx2XKzswvmsSTzrWvr2VqvXUmETpLN5BlH3mpnYmwpZ3yYeFnbpCKSf7zdA7SQKAjtnbMJPO7uofjX01xc8HDg8EocWkk57jpXSyIfIPSTVf4A8VIwzLNi8rSDVIhqqHoZjuZh1DQdvQyagBRRRUAKKKKAKwmgV1KuoZTvVgCD5QdDWdFAU7bHFLs7EXPI8kx6YWKfuap+7VN2l/6elNzh8UR1LKgP7yEezTjooD53x3ETtBPA5GX5smU9zhfXULieLTakX/ALWY/MKv7DGvqKipsHybNwb2gnhYbFDywy/lrlbZ2KG+GXzxN+Wvryilg+QDg8R+pf8AZH8tZLgcSd0Mnmib7lr69tRSwfJkPB3aD+DhsUfJDL+WpDD8W+1Jd2Fn/v2T2yK+o6KWD50wXEZtF/DEMXz5AfYDVY9m/wDp5O+fFDtWJCf3mP8Alp0UUsFH2RxN7OgsTG0x65WJH2FyqfODVxwmCjiUJEiRqNyooUdw0rfRUAKKKKAKKKK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5222" name="Picture 6" descr="http://forums.wirelessadvisor.com/attachments/verizon-wireless-forum/3882d1318357138-first-4g-lte-smartphone-qwerty-keyboard-samsung-stratosphere1.jpg"/>
          <p:cNvPicPr>
            <a:picLocks noChangeAspect="1" noChangeArrowheads="1"/>
          </p:cNvPicPr>
          <p:nvPr/>
        </p:nvPicPr>
        <p:blipFill>
          <a:blip r:embed="rId5" cstate="print"/>
          <a:srcRect/>
          <a:stretch>
            <a:fillRect/>
          </a:stretch>
        </p:blipFill>
        <p:spPr bwMode="auto">
          <a:xfrm>
            <a:off x="1768918" y="1256097"/>
            <a:ext cx="465656" cy="840718"/>
          </a:xfrm>
          <a:prstGeom prst="rect">
            <a:avLst/>
          </a:prstGeom>
          <a:noFill/>
        </p:spPr>
      </p:pic>
      <p:pic>
        <p:nvPicPr>
          <p:cNvPr id="45" name="Picture 2"/>
          <p:cNvPicPr>
            <a:picLocks noChangeAspect="1" noChangeArrowheads="1"/>
          </p:cNvPicPr>
          <p:nvPr/>
        </p:nvPicPr>
        <p:blipFill>
          <a:blip r:embed="rId6" cstate="print"/>
          <a:srcRect l="406" t="543" r="2441" b="26888"/>
          <a:stretch>
            <a:fillRect/>
          </a:stretch>
        </p:blipFill>
        <p:spPr bwMode="auto">
          <a:xfrm>
            <a:off x="355851" y="2254469"/>
            <a:ext cx="1266295" cy="709448"/>
          </a:xfrm>
          <a:prstGeom prst="rect">
            <a:avLst/>
          </a:prstGeom>
          <a:noFill/>
          <a:ln w="9525" algn="ctr">
            <a:noFill/>
            <a:miter lim="800000"/>
            <a:headEnd/>
            <a:tailEnd/>
          </a:ln>
          <a:effectLst/>
        </p:spPr>
      </p:pic>
      <p:pic>
        <p:nvPicPr>
          <p:cNvPr id="265224" name="Picture 8" descr="https://encrypted-tbn1.gstatic.com/images?q=tbn:ANd9GcQHEjB4njEmXuWItzJ_9fNoLGw4FHQY-wrq8QfYbEZXoKR2ROjB"/>
          <p:cNvPicPr>
            <a:picLocks noChangeAspect="1" noChangeArrowheads="1"/>
          </p:cNvPicPr>
          <p:nvPr/>
        </p:nvPicPr>
        <p:blipFill>
          <a:blip r:embed="rId7" cstate="print"/>
          <a:srcRect t="22459" b="29153"/>
          <a:stretch>
            <a:fillRect/>
          </a:stretch>
        </p:blipFill>
        <p:spPr bwMode="auto">
          <a:xfrm>
            <a:off x="392058" y="4225159"/>
            <a:ext cx="847126" cy="409903"/>
          </a:xfrm>
          <a:prstGeom prst="rect">
            <a:avLst/>
          </a:prstGeom>
          <a:noFill/>
        </p:spPr>
      </p:pic>
      <p:pic>
        <p:nvPicPr>
          <p:cNvPr id="265226" name="Picture 10" descr="https://encrypted-tbn2.gstatic.com/images?q=tbn:ANd9GcT4SO9JKm5BLS9xVvcycmJx1VhLwo2lO-dRXKjh5eqAqF7G0XP_"/>
          <p:cNvPicPr>
            <a:picLocks noChangeAspect="1" noChangeArrowheads="1"/>
          </p:cNvPicPr>
          <p:nvPr/>
        </p:nvPicPr>
        <p:blipFill>
          <a:blip r:embed="rId8" cstate="print"/>
          <a:srcRect/>
          <a:stretch>
            <a:fillRect/>
          </a:stretch>
        </p:blipFill>
        <p:spPr bwMode="auto">
          <a:xfrm>
            <a:off x="1335996" y="4251503"/>
            <a:ext cx="647586" cy="415090"/>
          </a:xfrm>
          <a:prstGeom prst="rect">
            <a:avLst/>
          </a:prstGeom>
          <a:noFill/>
        </p:spPr>
      </p:pic>
      <p:pic>
        <p:nvPicPr>
          <p:cNvPr id="265228" name="Picture 12" descr="http://paulstainthorp.com/files/2012/05/eds.jpg"/>
          <p:cNvPicPr>
            <a:picLocks noChangeAspect="1" noChangeArrowheads="1"/>
          </p:cNvPicPr>
          <p:nvPr/>
        </p:nvPicPr>
        <p:blipFill>
          <a:blip r:embed="rId9" cstate="print"/>
          <a:srcRect/>
          <a:stretch>
            <a:fillRect/>
          </a:stretch>
        </p:blipFill>
        <p:spPr bwMode="auto">
          <a:xfrm>
            <a:off x="2033751" y="4164178"/>
            <a:ext cx="502415" cy="502415"/>
          </a:xfrm>
          <a:prstGeom prst="rect">
            <a:avLst/>
          </a:prstGeom>
          <a:noFill/>
        </p:spPr>
      </p:pic>
      <p:sp>
        <p:nvSpPr>
          <p:cNvPr id="49" name="Rectangle 48"/>
          <p:cNvSpPr/>
          <p:nvPr/>
        </p:nvSpPr>
        <p:spPr>
          <a:xfrm>
            <a:off x="2680483" y="1495493"/>
            <a:ext cx="1093569" cy="461665"/>
          </a:xfrm>
          <a:prstGeom prst="rect">
            <a:avLst/>
          </a:prstGeom>
        </p:spPr>
        <p:txBody>
          <a:bodyPr wrap="none">
            <a:spAutoFit/>
          </a:bodyPr>
          <a:lstStyle/>
          <a:p>
            <a:r>
              <a:rPr lang="en-IE" b="0" i="0" dirty="0" smtClean="0"/>
              <a:t>Mobile</a:t>
            </a:r>
            <a:endParaRPr lang="en-US" dirty="0"/>
          </a:p>
        </p:txBody>
      </p:sp>
      <p:sp>
        <p:nvSpPr>
          <p:cNvPr id="50" name="Rectangle 49"/>
          <p:cNvSpPr/>
          <p:nvPr/>
        </p:nvSpPr>
        <p:spPr>
          <a:xfrm>
            <a:off x="2659465" y="2388871"/>
            <a:ext cx="1314784" cy="461665"/>
          </a:xfrm>
          <a:prstGeom prst="rect">
            <a:avLst/>
          </a:prstGeom>
        </p:spPr>
        <p:txBody>
          <a:bodyPr wrap="none">
            <a:spAutoFit/>
          </a:bodyPr>
          <a:lstStyle/>
          <a:p>
            <a:r>
              <a:rPr lang="en-IE" b="0" i="0" dirty="0" smtClean="0"/>
              <a:t>Embeds</a:t>
            </a:r>
            <a:endParaRPr lang="en-US" dirty="0"/>
          </a:p>
        </p:txBody>
      </p:sp>
      <p:sp>
        <p:nvSpPr>
          <p:cNvPr id="51" name="Rectangle 50"/>
          <p:cNvSpPr/>
          <p:nvPr/>
        </p:nvSpPr>
        <p:spPr>
          <a:xfrm>
            <a:off x="2654203" y="4007459"/>
            <a:ext cx="1537600" cy="830997"/>
          </a:xfrm>
          <a:prstGeom prst="rect">
            <a:avLst/>
          </a:prstGeom>
        </p:spPr>
        <p:txBody>
          <a:bodyPr wrap="none">
            <a:spAutoFit/>
          </a:bodyPr>
          <a:lstStyle/>
          <a:p>
            <a:r>
              <a:rPr lang="en-IE" b="0" i="0" dirty="0" smtClean="0"/>
              <a:t>Discovery</a:t>
            </a:r>
          </a:p>
          <a:p>
            <a:r>
              <a:rPr lang="en-IE" b="0" i="0" dirty="0" smtClean="0"/>
              <a:t>Services</a:t>
            </a:r>
            <a:endParaRPr lang="en-US" dirty="0"/>
          </a:p>
        </p:txBody>
      </p:sp>
      <p:pic>
        <p:nvPicPr>
          <p:cNvPr id="265230" name="Picture 14" descr="http://ihome.ust.hk/%7Elblkt/diploma/libauto/marc21.jpg"/>
          <p:cNvPicPr>
            <a:picLocks noChangeAspect="1" noChangeArrowheads="1"/>
          </p:cNvPicPr>
          <p:nvPr/>
        </p:nvPicPr>
        <p:blipFill>
          <a:blip r:embed="rId10" cstate="print"/>
          <a:srcRect/>
          <a:stretch>
            <a:fillRect/>
          </a:stretch>
        </p:blipFill>
        <p:spPr bwMode="auto">
          <a:xfrm>
            <a:off x="1558705" y="4989731"/>
            <a:ext cx="883375" cy="512434"/>
          </a:xfrm>
          <a:prstGeom prst="rect">
            <a:avLst/>
          </a:prstGeom>
          <a:noFill/>
        </p:spPr>
      </p:pic>
      <p:sp>
        <p:nvSpPr>
          <p:cNvPr id="54" name="Rectangle 53"/>
          <p:cNvSpPr/>
          <p:nvPr/>
        </p:nvSpPr>
        <p:spPr>
          <a:xfrm>
            <a:off x="2706757" y="5069010"/>
            <a:ext cx="1091966" cy="461665"/>
          </a:xfrm>
          <a:prstGeom prst="rect">
            <a:avLst/>
          </a:prstGeom>
        </p:spPr>
        <p:txBody>
          <a:bodyPr wrap="none">
            <a:spAutoFit/>
          </a:bodyPr>
          <a:lstStyle/>
          <a:p>
            <a:r>
              <a:rPr lang="en-IE" b="0" i="0" dirty="0" smtClean="0"/>
              <a:t>MARC</a:t>
            </a:r>
            <a:endParaRPr lang="en-US" dirty="0"/>
          </a:p>
        </p:txBody>
      </p:sp>
      <p:cxnSp>
        <p:nvCxnSpPr>
          <p:cNvPr id="55" name="Straight Arrow Connector 35"/>
          <p:cNvCxnSpPr>
            <a:cxnSpLocks noChangeShapeType="1"/>
          </p:cNvCxnSpPr>
          <p:nvPr/>
        </p:nvCxnSpPr>
        <p:spPr bwMode="auto">
          <a:xfrm flipV="1">
            <a:off x="4260466" y="5244663"/>
            <a:ext cx="1015726" cy="26113"/>
          </a:xfrm>
          <a:prstGeom prst="straightConnector1">
            <a:avLst/>
          </a:prstGeom>
          <a:noFill/>
          <a:ln w="9525" algn="ctr">
            <a:solidFill>
              <a:schemeClr val="tx1"/>
            </a:solidFill>
            <a:round/>
            <a:headEnd/>
            <a:tailEnd type="arrow" w="med" len="med"/>
          </a:ln>
        </p:spPr>
      </p:cxnSp>
      <p:pic>
        <p:nvPicPr>
          <p:cNvPr id="66" name="Picture 2"/>
          <p:cNvPicPr>
            <a:picLocks noChangeAspect="1" noChangeArrowheads="1"/>
          </p:cNvPicPr>
          <p:nvPr/>
        </p:nvPicPr>
        <p:blipFill>
          <a:blip r:embed="rId11" cstate="print"/>
          <a:srcRect/>
          <a:stretch>
            <a:fillRect/>
          </a:stretch>
        </p:blipFill>
        <p:spPr bwMode="auto">
          <a:xfrm>
            <a:off x="6754695" y="3342289"/>
            <a:ext cx="2105526" cy="1072055"/>
          </a:xfrm>
          <a:prstGeom prst="rect">
            <a:avLst/>
          </a:prstGeom>
          <a:noFill/>
          <a:ln w="9525">
            <a:noFill/>
            <a:miter lim="800000"/>
            <a:headEnd/>
            <a:tailEnd/>
          </a:ln>
          <a:effectLst/>
        </p:spPr>
      </p:pic>
      <p:sp>
        <p:nvSpPr>
          <p:cNvPr id="67" name="Title 1"/>
          <p:cNvSpPr txBox="1">
            <a:spLocks/>
          </p:cNvSpPr>
          <p:nvPr/>
        </p:nvSpPr>
        <p:spPr bwMode="auto">
          <a:xfrm>
            <a:off x="1308536" y="661334"/>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Inbound links</a:t>
            </a:r>
          </a:p>
        </p:txBody>
      </p:sp>
      <p:pic>
        <p:nvPicPr>
          <p:cNvPr id="265231" name="Picture 15"/>
          <p:cNvPicPr>
            <a:picLocks noChangeAspect="1" noChangeArrowheads="1"/>
          </p:cNvPicPr>
          <p:nvPr/>
        </p:nvPicPr>
        <p:blipFill>
          <a:blip r:embed="rId12" cstate="print"/>
          <a:srcRect/>
          <a:stretch>
            <a:fillRect/>
          </a:stretch>
        </p:blipFill>
        <p:spPr bwMode="auto">
          <a:xfrm>
            <a:off x="398079" y="3181515"/>
            <a:ext cx="1542074" cy="554913"/>
          </a:xfrm>
          <a:prstGeom prst="rect">
            <a:avLst/>
          </a:prstGeom>
          <a:noFill/>
          <a:ln w="9525">
            <a:noFill/>
            <a:miter lim="800000"/>
            <a:headEnd/>
            <a:tailEnd/>
          </a:ln>
        </p:spPr>
      </p:pic>
      <p:sp>
        <p:nvSpPr>
          <p:cNvPr id="72" name="Rectangle 71"/>
          <p:cNvSpPr/>
          <p:nvPr/>
        </p:nvSpPr>
        <p:spPr>
          <a:xfrm>
            <a:off x="2685736" y="3014238"/>
            <a:ext cx="1298753" cy="830997"/>
          </a:xfrm>
          <a:prstGeom prst="rect">
            <a:avLst/>
          </a:prstGeom>
        </p:spPr>
        <p:txBody>
          <a:bodyPr wrap="none">
            <a:spAutoFit/>
          </a:bodyPr>
          <a:lstStyle/>
          <a:p>
            <a:r>
              <a:rPr lang="en-IE" b="0" i="0" dirty="0" smtClean="0"/>
              <a:t>Search</a:t>
            </a:r>
            <a:br>
              <a:rPr lang="en-IE" b="0" i="0" dirty="0" smtClean="0"/>
            </a:br>
            <a:r>
              <a:rPr lang="en-IE" b="0" i="0" dirty="0" smtClean="0"/>
              <a:t>Engines</a:t>
            </a:r>
            <a:endParaRPr lang="en-US" dirty="0"/>
          </a:p>
        </p:txBody>
      </p:sp>
      <p:grpSp>
        <p:nvGrpSpPr>
          <p:cNvPr id="77" name="Group 76"/>
          <p:cNvGrpSpPr/>
          <p:nvPr/>
        </p:nvGrpSpPr>
        <p:grpSpPr>
          <a:xfrm>
            <a:off x="5572781" y="3553265"/>
            <a:ext cx="533729" cy="724446"/>
            <a:chOff x="3990975" y="2854325"/>
            <a:chExt cx="889000" cy="1054100"/>
          </a:xfrm>
        </p:grpSpPr>
        <p:pic>
          <p:nvPicPr>
            <p:cNvPr id="78" name="Picture 14" descr="finest_hour_manuscript">
              <a:hlinkClick r:id="rId13"/>
            </p:cNvPr>
            <p:cNvPicPr>
              <a:picLocks noChangeAspect="1" noChangeArrowheads="1"/>
            </p:cNvPicPr>
            <p:nvPr/>
          </p:nvPicPr>
          <p:blipFill>
            <a:blip r:embed="rId14" cstate="print"/>
            <a:srcRect/>
            <a:stretch>
              <a:fillRect/>
            </a:stretch>
          </p:blipFill>
          <p:spPr bwMode="auto">
            <a:xfrm>
              <a:off x="3990975" y="2854325"/>
              <a:ext cx="584200" cy="749300"/>
            </a:xfrm>
            <a:prstGeom prst="rect">
              <a:avLst/>
            </a:prstGeom>
            <a:noFill/>
            <a:ln w="9525">
              <a:noFill/>
              <a:miter lim="800000"/>
              <a:headEnd/>
              <a:tailEnd/>
            </a:ln>
          </p:spPr>
        </p:pic>
        <p:pic>
          <p:nvPicPr>
            <p:cNvPr id="79" name="Picture 14" descr="finest_hour_manuscript">
              <a:hlinkClick r:id="rId13"/>
            </p:cNvPr>
            <p:cNvPicPr>
              <a:picLocks noChangeAspect="1" noChangeArrowheads="1"/>
            </p:cNvPicPr>
            <p:nvPr/>
          </p:nvPicPr>
          <p:blipFill>
            <a:blip r:embed="rId14" cstate="print"/>
            <a:srcRect/>
            <a:stretch>
              <a:fillRect/>
            </a:stretch>
          </p:blipFill>
          <p:spPr bwMode="auto">
            <a:xfrm>
              <a:off x="4143375" y="3006725"/>
              <a:ext cx="584200" cy="749300"/>
            </a:xfrm>
            <a:prstGeom prst="rect">
              <a:avLst/>
            </a:prstGeom>
            <a:noFill/>
            <a:ln w="9525">
              <a:noFill/>
              <a:miter lim="800000"/>
              <a:headEnd/>
              <a:tailEnd/>
            </a:ln>
          </p:spPr>
        </p:pic>
        <p:pic>
          <p:nvPicPr>
            <p:cNvPr id="80" name="Picture 14" descr="finest_hour_manuscript">
              <a:hlinkClick r:id="rId13"/>
            </p:cNvPr>
            <p:cNvPicPr>
              <a:picLocks noChangeAspect="1" noChangeArrowheads="1"/>
            </p:cNvPicPr>
            <p:nvPr/>
          </p:nvPicPr>
          <p:blipFill>
            <a:blip r:embed="rId14" cstate="print"/>
            <a:srcRect/>
            <a:stretch>
              <a:fillRect/>
            </a:stretch>
          </p:blipFill>
          <p:spPr bwMode="auto">
            <a:xfrm>
              <a:off x="4295775" y="3159125"/>
              <a:ext cx="584200" cy="749300"/>
            </a:xfrm>
            <a:prstGeom prst="rect">
              <a:avLst/>
            </a:prstGeom>
            <a:noFill/>
            <a:ln w="9525">
              <a:noFill/>
              <a:miter lim="800000"/>
              <a:headEnd/>
              <a:tailEnd/>
            </a:ln>
          </p:spPr>
        </p:pic>
      </p:grpSp>
      <p:pic>
        <p:nvPicPr>
          <p:cNvPr id="265233" name="Picture 17" descr="http://t2.gstatic.com/images?q=tbn:ANd9GcSIjWNJHawH_zgF51yhhFz5r7AdMA-xgfSLlY7eCPciRf0hdQfotg"/>
          <p:cNvPicPr>
            <a:picLocks noChangeAspect="1" noChangeArrowheads="1"/>
          </p:cNvPicPr>
          <p:nvPr/>
        </p:nvPicPr>
        <p:blipFill>
          <a:blip r:embed="rId15" cstate="print"/>
          <a:srcRect/>
          <a:stretch>
            <a:fillRect/>
          </a:stretch>
        </p:blipFill>
        <p:spPr bwMode="auto">
          <a:xfrm>
            <a:off x="394138" y="4959515"/>
            <a:ext cx="1190659" cy="463824"/>
          </a:xfrm>
          <a:prstGeom prst="rect">
            <a:avLst/>
          </a:prstGeom>
          <a:noFill/>
        </p:spPr>
      </p:pic>
      <p:pic>
        <p:nvPicPr>
          <p:cNvPr id="265234" name="Picture 18"/>
          <p:cNvPicPr>
            <a:picLocks noChangeAspect="1" noChangeArrowheads="1"/>
          </p:cNvPicPr>
          <p:nvPr/>
        </p:nvPicPr>
        <p:blipFill>
          <a:blip r:embed="rId16" cstate="print"/>
          <a:srcRect/>
          <a:stretch>
            <a:fillRect/>
          </a:stretch>
        </p:blipFill>
        <p:spPr bwMode="auto">
          <a:xfrm>
            <a:off x="5573767" y="4997668"/>
            <a:ext cx="734203" cy="520263"/>
          </a:xfrm>
          <a:prstGeom prst="rect">
            <a:avLst/>
          </a:prstGeom>
          <a:noFill/>
          <a:ln w="9525">
            <a:noFill/>
            <a:miter lim="800000"/>
            <a:headEnd/>
            <a:tailEnd/>
          </a:ln>
        </p:spPr>
      </p:pic>
      <p:cxnSp>
        <p:nvCxnSpPr>
          <p:cNvPr id="85" name="Straight Arrow Connector 35"/>
          <p:cNvCxnSpPr>
            <a:cxnSpLocks noChangeShapeType="1"/>
          </p:cNvCxnSpPr>
          <p:nvPr/>
        </p:nvCxnSpPr>
        <p:spPr bwMode="auto">
          <a:xfrm flipV="1">
            <a:off x="4286742" y="3988676"/>
            <a:ext cx="1026237" cy="425509"/>
          </a:xfrm>
          <a:prstGeom prst="straightConnector1">
            <a:avLst/>
          </a:prstGeom>
          <a:noFill/>
          <a:ln w="9525" algn="ctr">
            <a:solidFill>
              <a:schemeClr val="tx1"/>
            </a:solidFill>
            <a:round/>
            <a:headEnd/>
            <a:tailEnd type="arrow" w="med" len="med"/>
          </a:ln>
        </p:spPr>
      </p:cxnSp>
      <p:cxnSp>
        <p:nvCxnSpPr>
          <p:cNvPr id="91" name="Straight Arrow Connector 90"/>
          <p:cNvCxnSpPr/>
          <p:nvPr/>
        </p:nvCxnSpPr>
        <p:spPr bwMode="auto">
          <a:xfrm flipV="1">
            <a:off x="6227379" y="4477407"/>
            <a:ext cx="378373" cy="283779"/>
          </a:xfrm>
          <a:prstGeom prst="straightConnector1">
            <a:avLst/>
          </a:prstGeom>
          <a:noFill/>
          <a:ln w="9525" cap="flat" cmpd="sng" algn="ctr">
            <a:solidFill>
              <a:schemeClr val="tx1"/>
            </a:solidFill>
            <a:prstDash val="solid"/>
            <a:round/>
            <a:headEnd type="none" w="med" len="med"/>
            <a:tailEnd type="arrow"/>
          </a:ln>
          <a:effectLst/>
        </p:spPr>
      </p:cxnSp>
      <p:cxnSp>
        <p:nvCxnSpPr>
          <p:cNvPr id="95" name="Straight Arrow Connector 94"/>
          <p:cNvCxnSpPr/>
          <p:nvPr/>
        </p:nvCxnSpPr>
        <p:spPr bwMode="auto">
          <a:xfrm>
            <a:off x="6227379" y="3894083"/>
            <a:ext cx="283780" cy="0"/>
          </a:xfrm>
          <a:prstGeom prst="straightConnector1">
            <a:avLst/>
          </a:prstGeom>
          <a:noFill/>
          <a:ln w="9525" cap="flat" cmpd="sng" algn="ctr">
            <a:solidFill>
              <a:schemeClr val="tx1"/>
            </a:solidFill>
            <a:prstDash val="solid"/>
            <a:round/>
            <a:headEnd type="none" w="med" len="med"/>
            <a:tailEnd type="arrow"/>
          </a:ln>
          <a:effectLst/>
        </p:spPr>
      </p:cxnSp>
      <p:pic>
        <p:nvPicPr>
          <p:cNvPr id="97" name="Content Placeholder 3" descr="lod-datasets_2011-09-19_colored.png"/>
          <p:cNvPicPr>
            <a:picLocks noChangeAspect="1"/>
          </p:cNvPicPr>
          <p:nvPr/>
        </p:nvPicPr>
        <p:blipFill>
          <a:blip r:embed="rId17" cstate="print"/>
          <a:stretch>
            <a:fillRect/>
          </a:stretch>
        </p:blipFill>
        <p:spPr>
          <a:xfrm>
            <a:off x="346841" y="5689778"/>
            <a:ext cx="1387367" cy="914846"/>
          </a:xfrm>
          <a:prstGeom prst="rect">
            <a:avLst/>
          </a:prstGeom>
        </p:spPr>
      </p:pic>
      <p:sp>
        <p:nvSpPr>
          <p:cNvPr id="98" name="Rectangle 97"/>
          <p:cNvSpPr/>
          <p:nvPr/>
        </p:nvSpPr>
        <p:spPr>
          <a:xfrm>
            <a:off x="2764564" y="5899327"/>
            <a:ext cx="817853" cy="461665"/>
          </a:xfrm>
          <a:prstGeom prst="rect">
            <a:avLst/>
          </a:prstGeom>
        </p:spPr>
        <p:txBody>
          <a:bodyPr wrap="none">
            <a:spAutoFit/>
          </a:bodyPr>
          <a:lstStyle/>
          <a:p>
            <a:r>
              <a:rPr lang="en-IE" b="0" i="0" dirty="0" smtClean="0"/>
              <a:t>RDF</a:t>
            </a:r>
            <a:endParaRPr lang="en-US" dirty="0"/>
          </a:p>
        </p:txBody>
      </p:sp>
      <p:cxnSp>
        <p:nvCxnSpPr>
          <p:cNvPr id="100" name="Straight Arrow Connector 99"/>
          <p:cNvCxnSpPr/>
          <p:nvPr/>
        </p:nvCxnSpPr>
        <p:spPr bwMode="auto">
          <a:xfrm>
            <a:off x="4319752" y="6117021"/>
            <a:ext cx="914400" cy="0"/>
          </a:xfrm>
          <a:prstGeom prst="straightConnector1">
            <a:avLst/>
          </a:prstGeom>
          <a:noFill/>
          <a:ln w="9525" cap="flat" cmpd="sng" algn="ctr">
            <a:solidFill>
              <a:schemeClr val="tx1"/>
            </a:solidFill>
            <a:prstDash val="solid"/>
            <a:round/>
            <a:headEnd type="none" w="med" len="med"/>
            <a:tailEnd type="arrow"/>
          </a:ln>
          <a:effectLst/>
        </p:spPr>
      </p:cxnSp>
      <p:sp>
        <p:nvSpPr>
          <p:cNvPr id="104" name="TextBox 103"/>
          <p:cNvSpPr txBox="1"/>
          <p:nvPr/>
        </p:nvSpPr>
        <p:spPr>
          <a:xfrm>
            <a:off x="5754414" y="5912068"/>
            <a:ext cx="372218" cy="461665"/>
          </a:xfrm>
          <a:prstGeom prst="rect">
            <a:avLst/>
          </a:prstGeom>
          <a:noFill/>
        </p:spPr>
        <p:txBody>
          <a:bodyPr wrap="none" rtlCol="0">
            <a:spAutoFit/>
          </a:bodyPr>
          <a:lstStyle/>
          <a:p>
            <a:r>
              <a:rPr lang="en-US" dirty="0" smtClean="0"/>
              <a:t>?</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alexanderstreet.com/sites/default/files/misc/global_company_team_1.jpg"/>
          <p:cNvPicPr>
            <a:picLocks noChangeAspect="1" noChangeArrowheads="1"/>
          </p:cNvPicPr>
          <p:nvPr/>
        </p:nvPicPr>
        <p:blipFill>
          <a:blip r:embed="rId3" cstate="print"/>
          <a:srcRect l="-938" t="9679" r="-967" b="44331"/>
          <a:stretch>
            <a:fillRect/>
          </a:stretch>
        </p:blipFill>
        <p:spPr bwMode="auto">
          <a:xfrm>
            <a:off x="378373" y="1466192"/>
            <a:ext cx="8339959" cy="1944067"/>
          </a:xfrm>
          <a:prstGeom prst="rect">
            <a:avLst/>
          </a:prstGeom>
          <a:noFill/>
          <a:ln w="9525">
            <a:noFill/>
            <a:miter lim="800000"/>
            <a:headEnd/>
            <a:tailEnd/>
          </a:ln>
        </p:spPr>
      </p:pic>
      <p:sp>
        <p:nvSpPr>
          <p:cNvPr id="4" name="TextBox 1"/>
          <p:cNvSpPr txBox="1">
            <a:spLocks noChangeArrowheads="1"/>
          </p:cNvSpPr>
          <p:nvPr/>
        </p:nvSpPr>
        <p:spPr bwMode="auto">
          <a:xfrm>
            <a:off x="381479" y="3405344"/>
            <a:ext cx="8825585"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000" i="1">
                <a:solidFill>
                  <a:schemeClr val="tx1"/>
                </a:solidFill>
                <a:latin typeface="Arial Unicode MS" pitchFamily="34" charset="-128"/>
                <a:cs typeface="Arial" charset="0"/>
              </a:defRPr>
            </a:lvl1pPr>
            <a:lvl2pPr marL="742950" indent="-285750" eaLnBrk="0" hangingPunct="0">
              <a:defRPr sz="2000" i="1">
                <a:solidFill>
                  <a:schemeClr val="tx1"/>
                </a:solidFill>
                <a:latin typeface="Arial Unicode MS" pitchFamily="34" charset="-128"/>
                <a:cs typeface="Arial" charset="0"/>
              </a:defRPr>
            </a:lvl2pPr>
            <a:lvl3pPr marL="1143000" indent="-228600" eaLnBrk="0" hangingPunct="0">
              <a:defRPr sz="2000" i="1">
                <a:solidFill>
                  <a:schemeClr val="tx1"/>
                </a:solidFill>
                <a:latin typeface="Arial Unicode MS" pitchFamily="34" charset="-128"/>
                <a:cs typeface="Arial" charset="0"/>
              </a:defRPr>
            </a:lvl3pPr>
            <a:lvl4pPr marL="1600200" indent="-228600" eaLnBrk="0" hangingPunct="0">
              <a:defRPr sz="2000" i="1">
                <a:solidFill>
                  <a:schemeClr val="tx1"/>
                </a:solidFill>
                <a:latin typeface="Arial Unicode MS" pitchFamily="34" charset="-128"/>
                <a:cs typeface="Arial" charset="0"/>
              </a:defRPr>
            </a:lvl4pPr>
            <a:lvl5pPr marL="2057400" indent="-228600" eaLnBrk="0" hangingPunct="0">
              <a:defRPr sz="2000" i="1">
                <a:solidFill>
                  <a:schemeClr val="tx1"/>
                </a:solidFill>
                <a:latin typeface="Arial Unicode MS" pitchFamily="34" charset="-128"/>
                <a:cs typeface="Arial" charset="0"/>
              </a:defRPr>
            </a:lvl5pPr>
            <a:lvl6pPr marL="2514600" indent="-228600" eaLnBrk="0" fontAlgn="base" hangingPunct="0">
              <a:spcBef>
                <a:spcPct val="0"/>
              </a:spcBef>
              <a:spcAft>
                <a:spcPct val="0"/>
              </a:spcAft>
              <a:defRPr sz="2000" i="1">
                <a:solidFill>
                  <a:schemeClr val="tx1"/>
                </a:solidFill>
                <a:latin typeface="Arial Unicode MS" pitchFamily="34" charset="-128"/>
                <a:cs typeface="Arial" charset="0"/>
              </a:defRPr>
            </a:lvl6pPr>
            <a:lvl7pPr marL="2971800" indent="-228600" eaLnBrk="0" fontAlgn="base" hangingPunct="0">
              <a:spcBef>
                <a:spcPct val="0"/>
              </a:spcBef>
              <a:spcAft>
                <a:spcPct val="0"/>
              </a:spcAft>
              <a:defRPr sz="2000" i="1">
                <a:solidFill>
                  <a:schemeClr val="tx1"/>
                </a:solidFill>
                <a:latin typeface="Arial Unicode MS" pitchFamily="34" charset="-128"/>
                <a:cs typeface="Arial" charset="0"/>
              </a:defRPr>
            </a:lvl7pPr>
            <a:lvl8pPr marL="3429000" indent="-228600" eaLnBrk="0" fontAlgn="base" hangingPunct="0">
              <a:spcBef>
                <a:spcPct val="0"/>
              </a:spcBef>
              <a:spcAft>
                <a:spcPct val="0"/>
              </a:spcAft>
              <a:defRPr sz="2000" i="1">
                <a:solidFill>
                  <a:schemeClr val="tx1"/>
                </a:solidFill>
                <a:latin typeface="Arial Unicode MS" pitchFamily="34" charset="-128"/>
                <a:cs typeface="Arial" charset="0"/>
              </a:defRPr>
            </a:lvl8pPr>
            <a:lvl9pPr marL="3886200" indent="-228600" eaLnBrk="0" fontAlgn="base" hangingPunct="0">
              <a:spcBef>
                <a:spcPct val="0"/>
              </a:spcBef>
              <a:spcAft>
                <a:spcPct val="0"/>
              </a:spcAft>
              <a:defRPr sz="2000" i="1">
                <a:solidFill>
                  <a:schemeClr val="tx1"/>
                </a:solidFill>
                <a:latin typeface="Arial Unicode MS" pitchFamily="34" charset="-128"/>
                <a:cs typeface="Arial" charset="0"/>
              </a:defRPr>
            </a:lvl9pPr>
          </a:lstStyle>
          <a:p>
            <a:pPr eaLnBrk="1" hangingPunct="1">
              <a:buFont typeface="Arial" charset="0"/>
              <a:buChar char="•"/>
            </a:pPr>
            <a:r>
              <a:rPr lang="en-US" sz="2400" b="0" i="0" dirty="0" smtClean="0"/>
              <a:t>13 years old</a:t>
            </a:r>
          </a:p>
          <a:p>
            <a:pPr eaLnBrk="1" hangingPunct="1">
              <a:buFont typeface="Arial" charset="0"/>
              <a:buChar char="•"/>
            </a:pPr>
            <a:r>
              <a:rPr lang="en-US" sz="2400" b="0" i="0" dirty="0" smtClean="0"/>
              <a:t>100+ people</a:t>
            </a:r>
          </a:p>
          <a:p>
            <a:pPr eaLnBrk="1" hangingPunct="1">
              <a:buFont typeface="Arial" charset="0"/>
              <a:buChar char="•"/>
            </a:pPr>
            <a:r>
              <a:rPr lang="en-US" sz="2400" b="0" i="0" dirty="0" smtClean="0"/>
              <a:t>Based in Alexandria, Virginia</a:t>
            </a:r>
          </a:p>
          <a:p>
            <a:pPr eaLnBrk="1" hangingPunct="1">
              <a:buFont typeface="Arial" charset="0"/>
              <a:buChar char="•"/>
            </a:pPr>
            <a:r>
              <a:rPr lang="en-US" sz="2400" b="0" i="0" dirty="0" smtClean="0"/>
              <a:t>Offices in the UK, ANZ, Kuala Lumpur, Shanghai</a:t>
            </a:r>
          </a:p>
          <a:p>
            <a:pPr eaLnBrk="1" hangingPunct="1">
              <a:buFont typeface="Arial" charset="0"/>
              <a:buChar char="•"/>
            </a:pPr>
            <a:r>
              <a:rPr lang="en-US" sz="2400" b="0" i="0" dirty="0" smtClean="0"/>
              <a:t>‘Born digital’ publisher</a:t>
            </a:r>
          </a:p>
          <a:p>
            <a:pPr eaLnBrk="1" hangingPunct="1">
              <a:buFont typeface="Arial" charset="0"/>
              <a:buChar char="•"/>
            </a:pPr>
            <a:r>
              <a:rPr lang="en-US" sz="2400" b="0" i="0" dirty="0" smtClean="0"/>
              <a:t>Improve access and utility for learning and research</a:t>
            </a:r>
          </a:p>
        </p:txBody>
      </p:sp>
      <p:sp>
        <p:nvSpPr>
          <p:cNvPr id="6" name="Rectangle 7"/>
          <p:cNvSpPr>
            <a:spLocks noChangeArrowheads="1"/>
          </p:cNvSpPr>
          <p:nvPr/>
        </p:nvSpPr>
        <p:spPr bwMode="auto">
          <a:xfrm>
            <a:off x="1630363" y="492125"/>
            <a:ext cx="6413500" cy="820738"/>
          </a:xfrm>
          <a:prstGeom prst="rect">
            <a:avLst/>
          </a:prstGeom>
          <a:noFill/>
          <a:ln w="9525">
            <a:noFill/>
            <a:miter lim="800000"/>
            <a:headEnd/>
            <a:tailEnd/>
          </a:ln>
          <a:effectLst/>
        </p:spPr>
        <p:txBody>
          <a:bodyPr anchor="ctr"/>
          <a:lstStyle/>
          <a:p>
            <a:pPr>
              <a:defRPr/>
            </a:pPr>
            <a:r>
              <a:rPr lang="en-US" sz="3200" b="0" i="0" dirty="0" smtClean="0">
                <a:solidFill>
                  <a:srgbClr val="008080"/>
                </a:solidFill>
                <a:latin typeface="+mj-lt"/>
                <a:ea typeface="+mj-ea"/>
                <a:cs typeface="+mj-cs"/>
              </a:rPr>
              <a:t>Alexander Street Press</a:t>
            </a:r>
            <a:endParaRPr lang="en-US" sz="3200" b="0" i="0" dirty="0">
              <a:solidFill>
                <a:srgbClr val="008080"/>
              </a:solidFill>
              <a:latin typeface="+mj-lt"/>
              <a:ea typeface="+mj-ea"/>
              <a:cs typeface="+mj-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2919" y="1324212"/>
            <a:ext cx="8541081" cy="4154984"/>
          </a:xfrm>
          <a:prstGeom prst="rect">
            <a:avLst/>
          </a:prstGeom>
        </p:spPr>
        <p:txBody>
          <a:bodyPr wrap="square">
            <a:spAutoFit/>
          </a:bodyPr>
          <a:lstStyle/>
          <a:p>
            <a:r>
              <a:rPr lang="en-IE" b="0" i="0" dirty="0" smtClean="0"/>
              <a:t>Philosophical issues</a:t>
            </a:r>
          </a:p>
          <a:p>
            <a:pPr lvl="1">
              <a:buFont typeface="Arial" pitchFamily="34" charset="0"/>
              <a:buChar char="•"/>
            </a:pPr>
            <a:r>
              <a:rPr lang="en-IE" b="0" i="0" dirty="0" smtClean="0"/>
              <a:t> Many don’t want to link to ‘for fee’ objects</a:t>
            </a:r>
          </a:p>
          <a:p>
            <a:pPr lvl="1">
              <a:buFont typeface="Arial" pitchFamily="34" charset="0"/>
              <a:buChar char="•"/>
            </a:pPr>
            <a:r>
              <a:rPr lang="en-IE" b="0" i="0" dirty="0" smtClean="0"/>
              <a:t> Charge for traffic generated or to generate traffic?</a:t>
            </a:r>
          </a:p>
          <a:p>
            <a:pPr lvl="1">
              <a:buFont typeface="Arial" pitchFamily="34" charset="0"/>
              <a:buChar char="•"/>
            </a:pPr>
            <a:r>
              <a:rPr lang="en-IE" b="0" i="0" dirty="0" smtClean="0"/>
              <a:t> Building links is expensive.  Who pays?</a:t>
            </a:r>
          </a:p>
          <a:p>
            <a:pPr lvl="1">
              <a:buFont typeface="Arial" pitchFamily="34" charset="0"/>
              <a:buChar char="•"/>
            </a:pPr>
            <a:r>
              <a:rPr lang="en-IE" b="0" i="0" dirty="0" smtClean="0"/>
              <a:t> When things change who’s responsible?</a:t>
            </a:r>
          </a:p>
          <a:p>
            <a:pPr lvl="1">
              <a:buFont typeface="Arial" pitchFamily="34" charset="0"/>
              <a:buChar char="•"/>
            </a:pPr>
            <a:r>
              <a:rPr lang="en-IE" b="0" i="0" dirty="0" smtClean="0"/>
              <a:t> Vested interests</a:t>
            </a:r>
          </a:p>
          <a:p>
            <a:pPr lvl="1"/>
            <a:endParaRPr lang="en-IE" b="0" i="0" dirty="0" smtClean="0"/>
          </a:p>
          <a:p>
            <a:r>
              <a:rPr lang="en-IE" b="0" i="0" dirty="0" smtClean="0"/>
              <a:t>Technical</a:t>
            </a:r>
          </a:p>
          <a:p>
            <a:pPr lvl="1">
              <a:buFont typeface="Arial" pitchFamily="34" charset="0"/>
              <a:buChar char="•"/>
            </a:pPr>
            <a:r>
              <a:rPr lang="en-IE" b="0" i="0" dirty="0" smtClean="0"/>
              <a:t> Authentication</a:t>
            </a:r>
          </a:p>
          <a:p>
            <a:pPr lvl="1">
              <a:buFont typeface="Arial" pitchFamily="34" charset="0"/>
              <a:buChar char="•"/>
            </a:pPr>
            <a:r>
              <a:rPr lang="en-IE" b="0" i="0" dirty="0" smtClean="0"/>
              <a:t> Permissions</a:t>
            </a:r>
          </a:p>
          <a:p>
            <a:pPr lvl="1">
              <a:buFont typeface="Arial" pitchFamily="34" charset="0"/>
              <a:buChar char="•"/>
            </a:pPr>
            <a:r>
              <a:rPr lang="en-IE" b="0" i="0" dirty="0" smtClean="0"/>
              <a:t> Automated tools lacking</a:t>
            </a:r>
          </a:p>
        </p:txBody>
      </p:sp>
      <p:sp>
        <p:nvSpPr>
          <p:cNvPr id="4" name="Title 1"/>
          <p:cNvSpPr txBox="1">
            <a:spLocks/>
          </p:cNvSpPr>
          <p:nvPr/>
        </p:nvSpPr>
        <p:spPr bwMode="auto">
          <a:xfrm>
            <a:off x="1403132" y="670342"/>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Challenges to building semantic links</a:t>
            </a:r>
            <a:endParaRPr lang="en-US" sz="3100" b="0" i="0"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99558" y="614850"/>
            <a:ext cx="3835533" cy="3011214"/>
          </a:xfrm>
        </p:spPr>
        <p:txBody>
          <a:bodyPr/>
          <a:lstStyle/>
          <a:p>
            <a:r>
              <a:rPr lang="en-US" dirty="0" smtClean="0"/>
              <a:t>If the data isn’t there</a:t>
            </a:r>
            <a:br>
              <a:rPr lang="en-US" dirty="0" smtClean="0"/>
            </a:br>
            <a:r>
              <a:rPr lang="en-US" dirty="0"/>
              <a:t/>
            </a:r>
            <a:br>
              <a:rPr lang="en-US" dirty="0"/>
            </a:br>
            <a:r>
              <a:rPr lang="en-US" dirty="0" smtClean="0"/>
              <a:t>Not that useful</a:t>
            </a:r>
            <a:br>
              <a:rPr lang="en-US" dirty="0" smtClean="0"/>
            </a:br>
            <a:r>
              <a:rPr lang="en-US" dirty="0"/>
              <a:t/>
            </a:r>
            <a:br>
              <a:rPr lang="en-US" dirty="0"/>
            </a:br>
            <a:r>
              <a:rPr lang="en-US" dirty="0" smtClean="0"/>
              <a:t>Unhappy</a:t>
            </a:r>
            <a:br>
              <a:rPr lang="en-US" dirty="0" smtClean="0"/>
            </a:br>
            <a:r>
              <a:rPr lang="en-US" dirty="0" smtClean="0"/>
              <a:t>Students…</a:t>
            </a:r>
            <a:endParaRPr lang="en-US" dirty="0"/>
          </a:p>
        </p:txBody>
      </p:sp>
      <p:pic>
        <p:nvPicPr>
          <p:cNvPr id="1026" name="Picture 2" descr="http://www.papermasters.com/images/Frustrated_Studen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31089" y="4524136"/>
            <a:ext cx="3099254" cy="206875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Down Arrow 2"/>
          <p:cNvSpPr/>
          <p:nvPr/>
        </p:nvSpPr>
        <p:spPr bwMode="auto">
          <a:xfrm>
            <a:off x="6738257" y="1436914"/>
            <a:ext cx="304800" cy="293915"/>
          </a:xfrm>
          <a:prstGeom prst="down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Arial" pitchFamily="34" charset="0"/>
            </a:endParaRPr>
          </a:p>
        </p:txBody>
      </p:sp>
      <p:sp>
        <p:nvSpPr>
          <p:cNvPr id="6" name="Down Arrow 5"/>
          <p:cNvSpPr/>
          <p:nvPr/>
        </p:nvSpPr>
        <p:spPr bwMode="auto">
          <a:xfrm>
            <a:off x="6745285" y="2492828"/>
            <a:ext cx="304800" cy="293915"/>
          </a:xfrm>
          <a:prstGeom prst="down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Arial" pitchFamily="34" charset="0"/>
            </a:endParaRPr>
          </a:p>
        </p:txBody>
      </p:sp>
      <p:grpSp>
        <p:nvGrpSpPr>
          <p:cNvPr id="5" name="Group 7"/>
          <p:cNvGrpSpPr/>
          <p:nvPr/>
        </p:nvGrpSpPr>
        <p:grpSpPr>
          <a:xfrm>
            <a:off x="266700" y="241300"/>
            <a:ext cx="5095875" cy="6351588"/>
            <a:chOff x="266700" y="241300"/>
            <a:chExt cx="5095875" cy="6351588"/>
          </a:xfrm>
        </p:grpSpPr>
        <p:pic>
          <p:nvPicPr>
            <p:cNvPr id="4"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6700" y="241300"/>
              <a:ext cx="5095875" cy="635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6"/>
            <p:cNvGrpSpPr/>
            <p:nvPr/>
          </p:nvGrpSpPr>
          <p:grpSpPr>
            <a:xfrm>
              <a:off x="3716702" y="1235367"/>
              <a:ext cx="1645872" cy="182153"/>
              <a:chOff x="3716702" y="1235367"/>
              <a:chExt cx="1645872" cy="182153"/>
            </a:xfrm>
          </p:grpSpPr>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a:stretch/>
            </p:blipFill>
            <p:spPr bwMode="auto">
              <a:xfrm>
                <a:off x="3716702" y="1244443"/>
                <a:ext cx="820885" cy="17307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79605" y="1235367"/>
                <a:ext cx="1382969" cy="1821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xmlns="" val="171793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descr="data:image/jpeg;base64,/9j/4AAQSkZJRgABAQAAAQABAAD/2wCEAAkGBhQSERUUExQWFRUWGBgYGBgXGBgcGBwbGBwaHBwaGhgaHSYfGhkjHBgYHy8gIycpLCwsFR8xNTAqNSYsLCkBCQoKBQUFDQUFDSkYEhgpKSkpKSkpKSkpKSkpKSkpKSkpKSkpKSkpKSkpKSkpKSkpKSkpKSkpKSkpKSkpKSkpKf/AABEIANwAsAMBIgACEQEDEQH/xAAcAAACAwEBAQEAAAAAAAAAAAAFBgMEBwIBAAj/xABAEAABAgMGAwUGBQIFBQEBAAABAhEAAyEEBRIxQVEGYXETIoGRoQcyscHR8BQjQlJyYvEzNJKi4RVTY4KyJST/xAAUAQEAAAAAAAAAAAAAAAAAAAAA/8QAFBEBAAAAAAAAAAAAAAAAAAAAAP/aAAwDAQACEQMRAD8AxntxHqbSNoKnh5G6/T6RGbiRur0gB6rSNo+TahF//oKd1ekeK4fS1FnxEBU/GjaPfx/KLJ4fo+I+UQi6P6vSA+ReQ1EWZd8J/bEKLkcHvZAnLaDNw8CKtDF2TqSw69G11rAUzfCTt6R4bylnb0h/u3gqwILEla8sjhpvnTmaeEF/+j2ZJBEqWSKgAJwoPJRYDfu+EBm8q6Vr92UQ4cYmTTesTK4UW1cA8XjTFWYBJIkkjPEFJbxBH1gPbrYl6ppq6U0bcpYpgM9ncMrFUlCjsCx9aQHtKcCilaSDsQ0aDPnS3JOJDfqqU5/uTp/IdYqWqyJmd2YApJ90jvJ6pIqD08oBBWRoYjK4ab14CmBCp1n/ADZaQ60j/ERuSmhUkbgUeohX/DHb4QHOOPcZ39Y7/CnaOTZzrAfYjufMx0FHc+Z+sEJPD5UkELFeRj1dwKTmseRgBxmq3PmfrHdmnKxpqfeTqdxzjpV3ncRJZLuVjTlmD5GAa2pkIq4oIiUSPrFNUpjUwEZJj6XWJcIrX0juRL1gPpkt01/bFBCtGi/a1thD0wxUQwgDXCFy/iJhcFKEB1Ec6AB6DmTkIKXteOH8qUQiWCzJribUq18aV0gnYZZs1hbJSwVK0zrmcgkEAqOuVYUELxL3rz+GfhAH7oTTOqswlgTsHUWAyLVc6Qbk2UGjTJahTvYVA9CoMejwNumzAt3Sw2KctKHXxhpklKE4SFKcZLR6cx8NIATa7ASHUDiD95LpUDmCwIIyFQT8it3pLUhThRUCKpNVJ5pJHeS/eZnG2QDBeV4rSCEyyU/sz8HVUQt2qeuZRlEE+6uhBf8ASoVHT4wASdaSA6SFDQ0FdjoFc6Ax7Ybc1EkySdFpBlnqMvIjOKd4nvHMNQ1rtVJHr8IryJuFQSsHqkE/7RRUBpdwrIwrSyJlSwUVJUkf9tWbgH3DoctYXPaHwYyPxdlSyaqnS0iif/KgDJD+8BRJLihoQuS3pRhAIUk4aZjlmAUkZsWIqxMaJdAC0ZORQhhUEMQRkXDuMjXKsB+Z5VsOSqiLE9PceDvtL4P/AANq/LB7CaCqXQ9390t9cJbPQpMLlnW8tQ2aAZJTiUls2ieXVNRURNYJOKUirUiwqSySHdwwgAM2yKJ0iSx2RlJ61ie0ya+ESXfLqnrAFUr5uOkQLmiJ5Uru5VbWI12SkBFKWDEgSKx8mzkaR0iVnQQFK12eidmi/cF0idPQnQHEr+KKmnNm8Yhto7g/jBHhucmWifNUwoJaXOZVUjyYQDBxVeH5JKe8pVaBzhzBY0SkGrmgfciEq5LKVzEg17xBZ9QD4lvMiB9+8TLtM4S0k9njD6YmO37Q1AY0fhPh3AgTCGLkjwLg/DzgKibJNk0CqOcqONwdKN5RZWJix7yi+SgWV/7DI+m8G7ys2LLLMDq7+R+POBljFWzb7+UAp3jdU8ZLOfX1J+kUxapqMyeeLvpOeYJceBh8tNmJApAe8bvzDPlWAW5sztB3kuH7vU6BThq/1AcjAy9LCUh0ukVdJcFJGpCq59Q7M0W7STLX3P8ASapUNiOcG7qQmclKMu0dUp8gQwVLUC6TWlWwkg5LMAM4Ut7KS7ZjqCc67HYuM8o1655QSXBBByI2I9R9KbRnd2XF2U3DMllKS6SUCqFfuOdASMiWfTV5s1qTJVLQogiYoJQrIBRdjyxFIBH9T7wA72zXH293GYkVkETEkVdJZKx5F/CPz9Zsz0Mfqq8JCV2eZLZ0rBBA2VQjpXyaPy+LEULmpIYoxJL6EFvlAOF0FpSekWFrgcEflS88tIqzpKucARWlegHpHDL5RUsspQUCXIcbwUnS1OcNBX4QBFSVc44U43MOSLhBdnjibcAH6SfKATFk6Ax9KSo6EUMOH/QR+1VY7l3ABkCIBKtVnKkJ6QGvmapEsHIJU5G6qV8AQPGNLuS6Ur7RP7S0Z/xVdSu2my2HcXh8feYcgnvE7wFP2aXYJ1sBNQgFR8BTxeNysMoJThbI05g19MvAxlPsklNMnHYJHrGuWYb8/KA5tElmLOC/9vA5QLstkPeOHcjdoOTgSNPGIJAL8h66D4QA2ZL7taNC9eqcWvpDFednJJOnlC/blsk5E75MIBLtFjPaMepJ+EV7wnmWtBlKIwqBTXkXfqHHSC9+JALCpbPeFm0Tnp9/ecBpFwcUYrQBMV3VpT32DqQQ4cfvlkL72qc8opcWXissQwXjKVBJoFJJBPTGELB2mNoIRLNbinIOUsU/MN0+6wWva8xOEtT5pIJehPdILjm1eQgNW4cvJUyShZLkoTQZ5AeYGGnKMm4yuNSbValAe+sqDbFj4a0h54evMIlpAyo3jViPFQfcCLfFNhC0qVm6c9fEwGZSL1MpAT2ZUwFXDV6xbFt7RCiBhKVNC1xOShYSCWYUizw9eeBKgoFQcEwDPZZaiXrXyjwjvqToCD4GPLPeIm0QCWDsNo8VaBUZH1gNmFjALBxrpHsmzsTmesXlJziMJrARqk8hEUyQDpBLDSIJlDAC7NcSZalqSpXfLkPvo0Znx8k9pMUHGJQRXN8IfxYCNmZzzaM2464eWCubhJSFpmDolSSfRx0gFv2ZshE5SiEvMSmrfpBjQrHfMpSsOKoYsXHjXSE7hiwpHaAAKSLQtSciGI7sFb/vyyyhhVMQZjNgDrNaMUpB8i0A7onJUNCPTwiOS2IgZNntGWXNxuO8kKAxHNiE9ToDWpjS7BLUmzKUqqiNMm0bfWsB9fU9ITUsNejZQj3heQGQz1zAA6U8N84A8R8UTADLUaAljqBsRrB/hOwWdSA8hdqmFOI+8ogHL8tLJQlzTGXO2sAsWsEupgxqHJJbqKA9OkBJrE5Q28QcQy5uJCE9mUqKSCmjpoQWqCCkjWBFmlI7GYVs6RTm531+MALl2YOCfvSOZ0vCkJJFFEh+Y1/pLesN12cKGfZkz5awwURMAIJT4O8d3rcstCcFFKwKckVozNzHq8AK4cviWU9ktwULCsi+Hk2dKEZl6O0FrBxoJ08WYSqLCmWXxEgUz0ZLHRx5qkmYmzrlGa4oFEDMpU+Cu+ElXKkGZUpEy9rGqQfyyKEf+MqxdHDecAp8cSym0EHQRc4LBKV93ECWNcqZimcWeMromWi2L7PvLDdz9TE59I64asS7Moy5yShRqH8s4A5ZezllalS1BbJSD+4DcDKK99ypRkpWhu1xJcAneucDbnt01dqmhae6Kcg2XnBubLSSKDMfGA2lAL5R6qX9tHnDd5ItKVqALJIAc7h4JTEB6AcxAUkCn/EQz5WtSIIBJ2EU52ZoTAeSRXwji2WYTEKSoAhQIMTSUuptg8WA20AgSblRJXOlJdnSfNAy84G2fhiVZ5a0lK+8xE5OIzEkVBCw5CqDSGi/FhNoURTuB/7xF2blwXGbGng+ogM4uvhVKFd0LISspGJISnPUVKyaUoKNGo3jOMqyHkkV6D+0VrLY8cwLPuoqkDIq+bZk5OAA9TFniCz4rMoOz0gMDvhfaTF6uomNF9nV7GVZVCUjGDSYkkZsxIZiaHI+EZ9b5OFZBi3cV4qlElB1qM/SAO3/AHVLGIplzEgmiCoCp03Io3rFFdgQixTFJXM7QzUpUgqBSpLuO6zgpap5DeCFqmKnlxhSSGcq5/pEVFSJchScRM0pYu7JfkPrAEuB5cyX2jhQxpT3SDUPQh9GJYiDVpu3tpqQXAwqHiQAATuwivdl4doBWtGIZ2G4yZ328INWJKT3kg1VhJo2YByOQc05QGXe02antZAGcuWqXozIVvvVQy0EFfZPZVTJyVMSJKLSoMMsfZo9ST9iF+12UWkWmdMUe4fy0hz3lzCz0YuXJrGy+z3hP8FdzqBROnpClPmlOaEdQDiPNXKAS7LfsqRaJ6JwCFEJOM5sXGF9oHXzeiLVMlpkEKwO6hz0hb9pqMNuUnFiZCXLNWukUeG7UtCFmW7uBQYvSAe0SkocFnzLCJEoClBq1HLURHd02auWkqT3tSoAHxETykFKnVhBzzgNG9mBPZzR/E/GGyaamh8ITvZbMdE3oj5w3W1PWAhWQ+RiNeRjpE+tTlyivMnjEaQHdlX+cR/43/3RaWDlFOz/AOYHOUf/AKEW5grnAKvFTpmIJyIKXivZJQXUh/vLpygjxQiiSK5vy5jnnAhNpwJPLlAWb1vsSezQlnWpCemJQTToKxPfdpCZBdQcOW6fNvhCPZLMu22rGsHspSh/7KBol/Ik60ENV43OJiO8pTCg71Ks9c2cwGOX6srmKWMjQdBSKlzlWNvODfEPC60TSqWThVjZ391CmO9A2ZyiLh6y4FuQ6SCT+47turM82gCiSoJAT4fSBl6SJqFfmpUg84Zr3lJCAqWQUkApIOnKKF8W/t7GkkutJZ+jsSNKUgO+HLRhDGlFZejfWGOyz8AlNqSSxzYj/cAA76GFC5pDyw7itc2bLJ/P/iGmzFLZEYVAJINRQglW+ItyNDAWOAeGAZy5aiJkkFM4KDYVJJOAhslEggp0w0LERpd625CUmvxgX7PrtTJsMsB1FTqJOZ0D0G0SX7MSCEEVUFHPaA/OXtPtIXb1qBegy8Yj4OBAWW1AiHj3/OL6D5xb4OUMBfRfxEA6WWRirr1MXzdoW5Kg7HTYRUQBkfjFuzqSkN655wDd7LUt2n8U/Ew6WjPMwmezehWKtgHxhztkt6wFUrLu58oprBKnA+vlFsyjSIpqglVS0B5J/wARBy7qh8PpFuYnV4qJVirsSInQuAEcSoBlOdPv70hVnS1LDOwIqRlzLnTaH28LGJksjcfCEqdZyEqFRqo5US5Nf0h9vXKAp2S1CUgBISEpIwgfqerncZiJrxvtZlp7P3sXdYOwFAw1JyzYAkwCl3ZOnFS1zFIQGDJYLUHKsz7oqDQeoipPs0iUSROnuze87Nq+JmHSAJ3j2ZwKU6QkLFcy6ttsx5PCpabaCgKSBiZkgZEsFf6u8c2cViK2yULBWbRaHJqktll3al6mjiBFrJdhMo4DkvQauzEUHoIAnar4d8BzT3kafyGjkZga9YpyrWQhn7hIJGrj1A5/GOLuBMwImjElTBwGUOYP6tvtoltF3ksUu4IBGtKMdycvADaAZeEZwKgKNixAu/LoCHz55RfXPAIAYMWpVxVgaaQL4bQEuoEYUuS2wAxBjk7CI7vvDHOyfvks+dQT4VSPCA17hG/ZAssqWudLTMALoUtKVMSWoS+UEL8SMBPIsfoY/PntQupKFSZobvBSCnkkukgZ5KIfkIdPZLZpyLDN7ZSsEzvSkEnugA94DQK22Y6wGYcd/wCcX0EX+DLNikzN3pA7jRT2tfQQX4QmNJJdu80Aes14KFFABQEWJc5SsifJhA+dPQ7qUSYsSb1QQO6TXfygHz2eW0oWcSVlJQQ4STV30h3n3rQkSpyuiPqYzfhqZaClRmTlhIUoIQlTAJCiAaasIa7AgviK1EUYFRPrAE7HeJWojspqW/ekAH1Md2lBd2o24eITaIEptsuVaQVrCcaVhjqzHKAN2TI9T8o+lkk5U6wQslmQUJUCSFAEaZiO0WVAMBCBSAl4WDEog5KHn9t5xS9oHGyLDKSlCvzpzhBDHCEkYlFw2rAHMnlCNdftAUqeTMcpLAqUokjzoSNgNYBkt0jAldAx8mf4k6whX+yVEBgctwHpXkSfQxodttaFodJCgqoOhbR+rUjL+LJo7VSh3mozM4cGviD56wAiZa8RIBoUg1GT0dwDkaENtBa7rpxkJXQKBY6pIDg8xSoML9ithM0AfqI8ajblrDZZVYUEJGakpHML8cyQ/Qc4Ahd90jGEgZEDoCcQYaZfHeBt/gJ7yaAqWB/rDeTCkETfyUqDEHCgd7R6pxPqAHY8n1hWvbiSXiDHGxJYZPUuTs/nAFbfbjIs691gkB8wVBwP9TQu3RfgkzsSzQOHAHN2G5KiB/EQLt1+TJywVF2yHNgBT5QWuDhQrOO0USK4NT/LYcszygDV32RV5Wn8VaEkSE0lyycwPiHzP6ieUaVY70lj8rEAtSVBI3YGgHhCPeV/IsyGarMlIpQf/Kf+QIC8IiZabfLnLrhLhqAAaDYaQC/xif8A+tfRMEOHSfwx/nFvjnhed+Om9mjtEslQCCFKCSHYoBxOMstI4uOzkWfCQUnEXBDENuNIDpanzj1FSN3HxESCwq3j5dnYBzkQfI/8QBm9uIp+NFlsxCZq1zHUWoAtTM9H5ww8JXxarPaDY7YoTCpGNC9aZpJyPWM7tVrIvOYceEy5s4A9FqNIbu07W1SJgXMmTASSDohsw2jmA0K2XkAM6qLD5mEG/rUFXpJI0lLA2fDX5QbvO1ODMGQDJ+fr8Iz+VfHbXhKpVKJgJBzcE+cB+grNeyJNhlTFmnZpbmWoBCwm+FTZqlrLDQPQDbmYApt8y0dlKUe5KQGA2/crrkByJi4qRvl9NWgEr2mWjHaJJSrEUSyXbIlZOWWg6tCjJlKO5bf76w5X3dAm2lZyCsLcgEgAeDR9aLgTKNXPLfrTnABLNfM+SMKFe8XwGodxXkaNBG7Aq8Jk0YAjs/1OSjEf0vyYwNmWcqtIkyQxmOylVwDNT7geuUaRc91y7LKTKlhgKl8yTmVEZk7wGcq4UXJWpRYlu7y+g0ireFsUlm97EovriIZxyagy1jSb0CezJIcjIvyoDGbWyx4zimLSE1cIWkzCdEhOmxUaB8tIBeXaJkw4EYl8kgn4eEeG6lJP5iky3IBBLkcylLt4wXn3mpKcKGQj9iAAnxPvKPNRMA7TOVMO/IN8hAOdg4WVZy4QFnDiEwl3GrDJO71d84tWq9hKlBR94+6nfmdk/wBucR2G+OwsMpE1+1UhQSn9WEk4Sp6ANl6QLAEwkrDk6VNNhsBl8d4APPVMnTXU5xVy0+AFDTRvN8uFabGgrIqzDx29KwPs8jEO6yQNdfM0GWjxxIkGbaJiQFJlpQAGyUtOaiNXc7GAi4vmreRa00UsFClCnfQXT07hb/1j2wcTdt/mEYsu+mkwc8WXgoER3e6lzJAkDvkTAf6hhdvMEV2ePbuuIpACg33v9IDi8yuUgzEvNlfuSllD+aX7vUOk76RzwTflmm2gotkoKQoDsyVGihkCzZmGuxShLav3t95xVt3BtmmK7VKezWKnA2A61SaAvqIBkncDWe1Web+WEzlLnETAO9iK1MXiDgW459kSZttSkKlBSErBB7hYl2zqA0I968e2yz2u0SZS8IE5YoK0UWDnrFniL2iTl2dMuaQS3eCKYjuYCtxjxMtRKEqUZQUopALEBRfMVeAPB0lRnqnqB7OUlSpiv5AgJf8Aco0pXMx9ZOHptsnJCRhSQCpZySnUkeg3LQ5X1dyEfhbtkAhMxQVM/cU5qUo7sFHlQaVBm4Vs5FnExfvzvzDyB9wcgEM3WI7TbTMVgl1JNTFi+LQQns0Zs1NBt5Raum7EykAAVLFR1f6QFK2XQEyioHvJqScjuOWTvuOcUzaQuXiNSx9I94rtSpi0WaXmqqm22MUL5k/hWGJ0qRQ/1JoodC7jxgFi4bZ/+nLrmF/7v7Rpu9XP3SMo4YkYrQucSEy5bOo5dBua5awwXlxKuYMIUUI2FFq5qIyHIQF/im/UBCpKDiWaFQNEbs3vTTk+Qc6tCFOkeHy+8oKJsy1nuo8Wp5RJK4bXMVhYk68tn5nNtoALYLsKwsk4EpqpZD4U6UzctQdI+k24IP5EoA/9xffWToWolLbMWhys/DUqWyZq3SMaljeYw7ME7BiWepAEQXNdoONahhQVKYtVQ/pGwOIPy3yBMVY50xRWolSiXUo89/p8ou2ewrBDAjc78oc+xxlkhh6DpE/4JIB3o3zgFqQCEEVq1MuUErrmswSKswA++VTFuXdeZUyUppiOTaAQFt14YyZckEA5q/Urq2Q1aAJ2AJSpSk4VrOamoAP0pHzzgvZlLWEkmiipwwb3m8KbRDcdwlCElTOcuXhFuYnCsJHeUSwyZIzJbfXxgJpdiQnMnTbr1251iytIbqC3MNnSIrTKZIcV3/5jyzoUkAKdioFtc6dN+b5QCnxdwDal2+cqUlPfWVBZWADirR606Qur4TtAmIK0haVqwBSS4Kj+luX1jVJd4ol5SlzFJ1RLmzFU5hOvWKd9X4UyivAJeP3ElJSqoqpSSHSQ5Dc4D257MlKigMQgAzFD9SgMv4jIDrvFbhGz9taLRbVVdRkydglPvkdSyfAxNY7EsWEol/4s6gJ0KqYj/SEuT0EG7ssSJEpEmX7ssMCczqVHmSSfGAhtEgYuZNfpF+SClLEuanwjlEvvORlWJXoSfsGAA3HKxT5k1WaqDkI848u4rsJUmqkzEBKRmX7pbkys+UFZFkCFqOQaKt6lUz8pORqs8s2+9oBIuy5VJlM7oSSo/wBS1ctQA3h1g3d3CQU06YQQp38GoE89+UHrHdoxBwezAYZPzVWj8/CL8wpQBoAOTADX7rAC/wDpyR7oAfQ5JSNT95sN4HWi2OTKs4178w6nXx/tFqYlVoJYlEnMqyK+f8dvGOkzEI7koBhr84Acq55ctCjNKlEtQFiepG7sWy5RXUVTS7MkAAACgAowAyAZm5CLS5CpynNEiL8qUABsICtIsDJAGZzMTzbMlCXUaCvlEsycBnCzfl6qmHAnWAoXzei56hLlvhyp8uUFri4eEsYlVVSJeHrpEtOI1NS8GrJJdycoD212rspRUdi2kU+HpeNKpys1Ox2T/wAwJ4ot2OYlCcnAb78POGey2fBLSnYB/CAmKBQkdOsAeLb3lyUKSauXIdnIqxOeEa7wWvC8kypZmKySPU5D4/6fPLpilWuc6qh3PTQQDJd/HdotC0oRPKMSsIKUuCTl3SsEVO0ecXW0zLSJblRdMvdzkTEPDPAsyyWsz5wITJQtSQtKkkqZk5hqOTTaIOF5ZtN5JJqmXimq8Gb/AHEQGly5WFIDZAJ+vyjxS3oP78otFMQykZlulIDopoPMxxO/w1GLEwMmIZiXlKHSAlAdIIzP3SI/wuFmDklzE1nQyQDoPuu+Ueqm1YfYgIpyghNcnA5knJoC223oKglf5h0lJrXdZ+WkUeIbZMn26TZZRICEmbNIyGIYUg9Eu3NcHbNdqJKWQADqTVR5kwA5UiZNNe6nYGLEuwhIbzPyixOtQSG84pLtbikB7aFABgzcvvKB0+2ARLOdjudIqyLCVH4n5vpAU505an+O3hEl2XYHf45l/nF3sgSwH3tBay2MBjkzQEUuy6beUR2+0YUkA0AqYntE/QeJ0hc4qteCVgyKoAdcY7e1YtAHHL7+cPFsm4EHelBm5oEjxy6vC3wJY6FfQ/QdCfhBi+bZ2aFLV+kEJ3xkEP4B/FoBS4zvDKSNKrbIqO3IZDpH3C11sMREBJaTOnOaupz6xot3Xdhlp5AcoA77T7zIs6hlhT6qqcwGoPWFL2YXRgsqp6h3rQpw/wD20EhPmrEfKL/thnnsZ38iPBmhistmTLlolpDJQhCEjkEwE0tFI5w+kSLLCPEDKA5my3SYp2GYQgpIqD/b0rF7Vohm0cjQE+MB9OmMKZ/P+7+URyZVCpVB8tfHTxjuRKCmJ3MdmY6ynRIS3i/waAp3fdwlGZMUPzZysa9w1EIfZCQBzLmOrQc3+zE6k1iraFVb71gKM+UNfCK2KtNImnEnU/bxxJs47tTVnygPOyKj9/Zjq2LwJwj3jT6QQkWcU510ijIlOtSiSTQaNmeUB1d9gYOrOkSWi16Cgj68pxCAB91gcq0l9DTnsecBekynqesInFtvCpuEGiaHbEfkBDTaL5UlDBKQ4Ne8+mXe5wg2uUMVXLTAC5zGLVvlAaTw9I7KyIf3l1Y0cq90eXzhf4xt7qwAuA46mj/OJlX0qZPSShAEqWrAkY2BV3MXve8E0GzmBlusgUqpOe/OAm4Rux1BRGXrDtbjhQTsIX7vtXYpAShJoDUq+ShE1uvdUxOEpSB/Ti+ajA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itle 1"/>
          <p:cNvSpPr>
            <a:spLocks noGrp="1"/>
          </p:cNvSpPr>
          <p:nvPr>
            <p:ph type="title"/>
          </p:nvPr>
        </p:nvSpPr>
        <p:spPr>
          <a:xfrm>
            <a:off x="2438400" y="580616"/>
            <a:ext cx="6705600" cy="457200"/>
          </a:xfrm>
        </p:spPr>
        <p:txBody>
          <a:bodyPr>
            <a:normAutofit fontScale="90000"/>
          </a:bodyPr>
          <a:lstStyle/>
          <a:p>
            <a:r>
              <a:rPr lang="en-US" dirty="0" smtClean="0">
                <a:solidFill>
                  <a:srgbClr val="364D54"/>
                </a:solidFill>
                <a:latin typeface="Arial" charset="0"/>
              </a:rPr>
              <a:t>If the data </a:t>
            </a:r>
            <a:r>
              <a:rPr lang="en-US" smtClean="0">
                <a:solidFill>
                  <a:srgbClr val="364D54"/>
                </a:solidFill>
                <a:latin typeface="Arial" charset="0"/>
              </a:rPr>
              <a:t>is there…</a:t>
            </a:r>
            <a:endParaRPr lang="en-US" sz="3200" dirty="0">
              <a:solidFill>
                <a:srgbClr val="364D54"/>
              </a:solidFill>
              <a:latin typeface="Arial" charset="0"/>
            </a:endParaRPr>
          </a:p>
        </p:txBody>
      </p:sp>
      <p:sp>
        <p:nvSpPr>
          <p:cNvPr id="4" name="AutoShape 6" descr="data:image/jpeg;base64,/9j/4AAQSkZJRgABAQAAAQABAAD/2wCEAAkGBhQSERUUExQWFRUWGBgYGBgXGBgcGBwbGBwaHBwaGhgaHSYfGhkjHBgYHy8gIycpLCwsFR8xNTAqNSYsLCkBCQoKBQUFDQUFDSkYEhgpKSkpKSkpKSkpKSkpKSkpKSkpKSkpKSkpKSkpKSkpKSkpKSkpKSkpKSkpKSkpKSkpKf/AABEIANwAsAMBIgACEQEDEQH/xAAcAAACAwEBAQEAAAAAAAAAAAAFBgMEBwIBAAj/xABAEAABAgMGAwUGBQIFBQEBAAABAhEAAyEEBRIxQVEGYXETIoGRoQcyscHR8BQjQlJyYvEzNJKi4RVTY4KyJST/xAAUAQEAAAAAAAAAAAAAAAAAAAAA/8QAFBEBAAAAAAAAAAAAAAAAAAAAAP/aAAwDAQACEQMRAD8AxntxHqbSNoKnh5G6/T6RGbiRur0gB6rSNo+TahF//oKd1ekeK4fS1FnxEBU/GjaPfx/KLJ4fo+I+UQi6P6vSA+ReQ1EWZd8J/bEKLkcHvZAnLaDNw8CKtDF2TqSw69G11rAUzfCTt6R4bylnb0h/u3gqwILEla8sjhpvnTmaeEF/+j2ZJBEqWSKgAJwoPJRYDfu+EBm8q6Vr92UQ4cYmTTesTK4UW1cA8XjTFWYBJIkkjPEFJbxBH1gPbrYl6ppq6U0bcpYpgM9ncMrFUlCjsCx9aQHtKcCilaSDsQ0aDPnS3JOJDfqqU5/uTp/IdYqWqyJmd2YApJ90jvJ6pIqD08oBBWRoYjK4ab14CmBCp1n/ADZaQ60j/ERuSmhUkbgUeohX/DHb4QHOOPcZ39Y7/CnaOTZzrAfYjufMx0FHc+Z+sEJPD5UkELFeRj1dwKTmseRgBxmq3PmfrHdmnKxpqfeTqdxzjpV3ncRJZLuVjTlmD5GAa2pkIq4oIiUSPrFNUpjUwEZJj6XWJcIrX0juRL1gPpkt01/bFBCtGi/a1thD0wxUQwgDXCFy/iJhcFKEB1Ec6AB6DmTkIKXteOH8qUQiWCzJribUq18aV0gnYZZs1hbJSwVK0zrmcgkEAqOuVYUELxL3rz+GfhAH7oTTOqswlgTsHUWAyLVc6Qbk2UGjTJahTvYVA9CoMejwNumzAt3Sw2KctKHXxhpklKE4SFKcZLR6cx8NIATa7ASHUDiD95LpUDmCwIIyFQT8it3pLUhThRUCKpNVJ5pJHeS/eZnG2QDBeV4rSCEyyU/sz8HVUQt2qeuZRlEE+6uhBf8ASoVHT4wASdaSA6SFDQ0FdjoFc6Ax7Ybc1EkySdFpBlnqMvIjOKd4nvHMNQ1rtVJHr8IryJuFQSsHqkE/7RRUBpdwrIwrSyJlSwUVJUkf9tWbgH3DoctYXPaHwYyPxdlSyaqnS0iif/KgDJD+8BRJLihoQuS3pRhAIUk4aZjlmAUkZsWIqxMaJdAC0ZORQhhUEMQRkXDuMjXKsB+Z5VsOSqiLE9PceDvtL4P/AANq/LB7CaCqXQ9390t9cJbPQpMLlnW8tQ2aAZJTiUls2ieXVNRURNYJOKUirUiwqSySHdwwgAM2yKJ0iSx2RlJ61ie0ya+ESXfLqnrAFUr5uOkQLmiJ5Uru5VbWI12SkBFKWDEgSKx8mzkaR0iVnQQFK12eidmi/cF0idPQnQHEr+KKmnNm8Yhto7g/jBHhucmWifNUwoJaXOZVUjyYQDBxVeH5JKe8pVaBzhzBY0SkGrmgfciEq5LKVzEg17xBZ9QD4lvMiB9+8TLtM4S0k9njD6YmO37Q1AY0fhPh3AgTCGLkjwLg/DzgKibJNk0CqOcqONwdKN5RZWJix7yi+SgWV/7DI+m8G7ys2LLLMDq7+R+POBljFWzb7+UAp3jdU8ZLOfX1J+kUxapqMyeeLvpOeYJceBh8tNmJApAe8bvzDPlWAW5sztB3kuH7vU6BThq/1AcjAy9LCUh0ukVdJcFJGpCq59Q7M0W7STLX3P8ASapUNiOcG7qQmclKMu0dUp8gQwVLUC6TWlWwkg5LMAM4Ut7KS7ZjqCc67HYuM8o1655QSXBBByI2I9R9KbRnd2XF2U3DMllKS6SUCqFfuOdASMiWfTV5s1qTJVLQogiYoJQrIBRdjyxFIBH9T7wA72zXH293GYkVkETEkVdJZKx5F/CPz9Zsz0Mfqq8JCV2eZLZ0rBBA2VQjpXyaPy+LEULmpIYoxJL6EFvlAOF0FpSekWFrgcEflS88tIqzpKucARWlegHpHDL5RUsspQUCXIcbwUnS1OcNBX4QBFSVc44U43MOSLhBdnjibcAH6SfKATFk6Ax9KSo6EUMOH/QR+1VY7l3ABkCIBKtVnKkJ6QGvmapEsHIJU5G6qV8AQPGNLuS6Ur7RP7S0Z/xVdSu2my2HcXh8feYcgnvE7wFP2aXYJ1sBNQgFR8BTxeNysMoJThbI05g19MvAxlPsklNMnHYJHrGuWYb8/KA5tElmLOC/9vA5QLstkPeOHcjdoOTgSNPGIJAL8h66D4QA2ZL7taNC9eqcWvpDFednJJOnlC/blsk5E75MIBLtFjPaMepJ+EV7wnmWtBlKIwqBTXkXfqHHSC9+JALCpbPeFm0Tnp9/ecBpFwcUYrQBMV3VpT32DqQQ4cfvlkL72qc8opcWXissQwXjKVBJoFJJBPTGELB2mNoIRLNbinIOUsU/MN0+6wWva8xOEtT5pIJehPdILjm1eQgNW4cvJUyShZLkoTQZ5AeYGGnKMm4yuNSbValAe+sqDbFj4a0h54evMIlpAyo3jViPFQfcCLfFNhC0qVm6c9fEwGZSL1MpAT2ZUwFXDV6xbFt7RCiBhKVNC1xOShYSCWYUizw9eeBKgoFQcEwDPZZaiXrXyjwjvqToCD4GPLPeIm0QCWDsNo8VaBUZH1gNmFjALBxrpHsmzsTmesXlJziMJrARqk8hEUyQDpBLDSIJlDAC7NcSZalqSpXfLkPvo0Znx8k9pMUHGJQRXN8IfxYCNmZzzaM2464eWCubhJSFpmDolSSfRx0gFv2ZshE5SiEvMSmrfpBjQrHfMpSsOKoYsXHjXSE7hiwpHaAAKSLQtSciGI7sFb/vyyyhhVMQZjNgDrNaMUpB8i0A7onJUNCPTwiOS2IgZNntGWXNxuO8kKAxHNiE9ToDWpjS7BLUmzKUqqiNMm0bfWsB9fU9ITUsNejZQj3heQGQz1zAA6U8N84A8R8UTADLUaAljqBsRrB/hOwWdSA8hdqmFOI+8ogHL8tLJQlzTGXO2sAsWsEupgxqHJJbqKA9OkBJrE5Q28QcQy5uJCE9mUqKSCmjpoQWqCCkjWBFmlI7GYVs6RTm531+MALl2YOCfvSOZ0vCkJJFFEh+Y1/pLesN12cKGfZkz5awwURMAIJT4O8d3rcstCcFFKwKckVozNzHq8AK4cviWU9ktwULCsi+Hk2dKEZl6O0FrBxoJ08WYSqLCmWXxEgUz0ZLHRx5qkmYmzrlGa4oFEDMpU+Cu+ElXKkGZUpEy9rGqQfyyKEf+MqxdHDecAp8cSym0EHQRc4LBKV93ECWNcqZimcWeMromWi2L7PvLDdz9TE59I64asS7Moy5yShRqH8s4A5ZezllalS1BbJSD+4DcDKK99ypRkpWhu1xJcAneucDbnt01dqmhae6Kcg2XnBubLSSKDMfGA2lAL5R6qX9tHnDd5ItKVqALJIAc7h4JTEB6AcxAUkCn/EQz5WtSIIBJ2EU52ZoTAeSRXwji2WYTEKSoAhQIMTSUuptg8WA20AgSblRJXOlJdnSfNAy84G2fhiVZ5a0lK+8xE5OIzEkVBCw5CqDSGi/FhNoURTuB/7xF2blwXGbGng+ogM4uvhVKFd0LISspGJISnPUVKyaUoKNGo3jOMqyHkkV6D+0VrLY8cwLPuoqkDIq+bZk5OAA9TFniCz4rMoOz0gMDvhfaTF6uomNF9nV7GVZVCUjGDSYkkZsxIZiaHI+EZ9b5OFZBi3cV4qlElB1qM/SAO3/AHVLGIplzEgmiCoCp03Io3rFFdgQixTFJXM7QzUpUgqBSpLuO6zgpap5DeCFqmKnlxhSSGcq5/pEVFSJchScRM0pYu7JfkPrAEuB5cyX2jhQxpT3SDUPQh9GJYiDVpu3tpqQXAwqHiQAATuwivdl4doBWtGIZ2G4yZ328INWJKT3kg1VhJo2YByOQc05QGXe02antZAGcuWqXozIVvvVQy0EFfZPZVTJyVMSJKLSoMMsfZo9ST9iF+12UWkWmdMUe4fy0hz3lzCz0YuXJrGy+z3hP8FdzqBROnpClPmlOaEdQDiPNXKAS7LfsqRaJ6JwCFEJOM5sXGF9oHXzeiLVMlpkEKwO6hz0hb9pqMNuUnFiZCXLNWukUeG7UtCFmW7uBQYvSAe0SkocFnzLCJEoClBq1HLURHd02auWkqT3tSoAHxETykFKnVhBzzgNG9mBPZzR/E/GGyaamh8ITvZbMdE3oj5w3W1PWAhWQ+RiNeRjpE+tTlyivMnjEaQHdlX+cR/43/3RaWDlFOz/AOYHOUf/AKEW5grnAKvFTpmIJyIKXivZJQXUh/vLpygjxQiiSK5vy5jnnAhNpwJPLlAWb1vsSezQlnWpCemJQTToKxPfdpCZBdQcOW6fNvhCPZLMu22rGsHspSh/7KBol/Ik60ENV43OJiO8pTCg71Ks9c2cwGOX6srmKWMjQdBSKlzlWNvODfEPC60TSqWThVjZ391CmO9A2ZyiLh6y4FuQ6SCT+47turM82gCiSoJAT4fSBl6SJqFfmpUg84Zr3lJCAqWQUkApIOnKKF8W/t7GkkutJZ+jsSNKUgO+HLRhDGlFZejfWGOyz8AlNqSSxzYj/cAA76GFC5pDyw7itc2bLJ/P/iGmzFLZEYVAJINRQglW+ItyNDAWOAeGAZy5aiJkkFM4KDYVJJOAhslEggp0w0LERpd625CUmvxgX7PrtTJsMsB1FTqJOZ0D0G0SX7MSCEEVUFHPaA/OXtPtIXb1qBegy8Yj4OBAWW1AiHj3/OL6D5xb4OUMBfRfxEA6WWRirr1MXzdoW5Kg7HTYRUQBkfjFuzqSkN655wDd7LUt2n8U/Ew6WjPMwmezehWKtgHxhztkt6wFUrLu58oprBKnA+vlFsyjSIpqglVS0B5J/wARBy7qh8PpFuYnV4qJVirsSInQuAEcSoBlOdPv70hVnS1LDOwIqRlzLnTaH28LGJksjcfCEqdZyEqFRqo5US5Nf0h9vXKAp2S1CUgBISEpIwgfqerncZiJrxvtZlp7P3sXdYOwFAw1JyzYAkwCl3ZOnFS1zFIQGDJYLUHKsz7oqDQeoipPs0iUSROnuze87Nq+JmHSAJ3j2ZwKU6QkLFcy6ttsx5PCpabaCgKSBiZkgZEsFf6u8c2cViK2yULBWbRaHJqktll3al6mjiBFrJdhMo4DkvQauzEUHoIAnar4d8BzT3kafyGjkZga9YpyrWQhn7hIJGrj1A5/GOLuBMwImjElTBwGUOYP6tvtoltF3ksUu4IBGtKMdycvADaAZeEZwKgKNixAu/LoCHz55RfXPAIAYMWpVxVgaaQL4bQEuoEYUuS2wAxBjk7CI7vvDHOyfvks+dQT4VSPCA17hG/ZAssqWudLTMALoUtKVMSWoS+UEL8SMBPIsfoY/PntQupKFSZobvBSCnkkukgZ5KIfkIdPZLZpyLDN7ZSsEzvSkEnugA94DQK22Y6wGYcd/wCcX0EX+DLNikzN3pA7jRT2tfQQX4QmNJJdu80Aes14KFFABQEWJc5SsifJhA+dPQ7qUSYsSb1QQO6TXfygHz2eW0oWcSVlJQQ4STV30h3n3rQkSpyuiPqYzfhqZaClRmTlhIUoIQlTAJCiAaasIa7AgviK1EUYFRPrAE7HeJWojspqW/ekAH1Md2lBd2o24eITaIEptsuVaQVrCcaVhjqzHKAN2TI9T8o+lkk5U6wQslmQUJUCSFAEaZiO0WVAMBCBSAl4WDEog5KHn9t5xS9oHGyLDKSlCvzpzhBDHCEkYlFw2rAHMnlCNdftAUqeTMcpLAqUokjzoSNgNYBkt0jAldAx8mf4k6whX+yVEBgctwHpXkSfQxodttaFodJCgqoOhbR+rUjL+LJo7VSh3mozM4cGviD56wAiZa8RIBoUg1GT0dwDkaENtBa7rpxkJXQKBY6pIDg8xSoML9ithM0AfqI8ajblrDZZVYUEJGakpHML8cyQ/Qc4Ahd90jGEgZEDoCcQYaZfHeBt/gJ7yaAqWB/rDeTCkETfyUqDEHCgd7R6pxPqAHY8n1hWvbiSXiDHGxJYZPUuTs/nAFbfbjIs691gkB8wVBwP9TQu3RfgkzsSzQOHAHN2G5KiB/EQLt1+TJywVF2yHNgBT5QWuDhQrOO0USK4NT/LYcszygDV32RV5Wn8VaEkSE0lyycwPiHzP6ieUaVY70lj8rEAtSVBI3YGgHhCPeV/IsyGarMlIpQf/Kf+QIC8IiZabfLnLrhLhqAAaDYaQC/xif8A+tfRMEOHSfwx/nFvjnhed+Om9mjtEslQCCFKCSHYoBxOMstI4uOzkWfCQUnEXBDENuNIDpanzj1FSN3HxESCwq3j5dnYBzkQfI/8QBm9uIp+NFlsxCZq1zHUWoAtTM9H5ww8JXxarPaDY7YoTCpGNC9aZpJyPWM7tVrIvOYceEy5s4A9FqNIbu07W1SJgXMmTASSDohsw2jmA0K2XkAM6qLD5mEG/rUFXpJI0lLA2fDX5QbvO1ODMGQDJ+fr8Iz+VfHbXhKpVKJgJBzcE+cB+grNeyJNhlTFmnZpbmWoBCwm+FTZqlrLDQPQDbmYApt8y0dlKUe5KQGA2/crrkByJi4qRvl9NWgEr2mWjHaJJSrEUSyXbIlZOWWg6tCjJlKO5bf76w5X3dAm2lZyCsLcgEgAeDR9aLgTKNXPLfrTnABLNfM+SMKFe8XwGodxXkaNBG7Aq8Jk0YAjs/1OSjEf0vyYwNmWcqtIkyQxmOylVwDNT7geuUaRc91y7LKTKlhgKl8yTmVEZk7wGcq4UXJWpRYlu7y+g0ireFsUlm97EovriIZxyagy1jSb0CezJIcjIvyoDGbWyx4zimLSE1cIWkzCdEhOmxUaB8tIBeXaJkw4EYl8kgn4eEeG6lJP5iky3IBBLkcylLt4wXn3mpKcKGQj9iAAnxPvKPNRMA7TOVMO/IN8hAOdg4WVZy4QFnDiEwl3GrDJO71d84tWq9hKlBR94+6nfmdk/wBucR2G+OwsMpE1+1UhQSn9WEk4Sp6ANl6QLAEwkrDk6VNNhsBl8d4APPVMnTXU5xVy0+AFDTRvN8uFabGgrIqzDx29KwPs8jEO6yQNdfM0GWjxxIkGbaJiQFJlpQAGyUtOaiNXc7GAi4vmreRa00UsFClCnfQXT07hb/1j2wcTdt/mEYsu+mkwc8WXgoER3e6lzJAkDvkTAf6hhdvMEV2ePbuuIpACg33v9IDi8yuUgzEvNlfuSllD+aX7vUOk76RzwTflmm2gotkoKQoDsyVGihkCzZmGuxShLav3t95xVt3BtmmK7VKezWKnA2A61SaAvqIBkncDWe1Web+WEzlLnETAO9iK1MXiDgW459kSZttSkKlBSErBB7hYl2zqA0I968e2yz2u0SZS8IE5YoK0UWDnrFniL2iTl2dMuaQS3eCKYjuYCtxjxMtRKEqUZQUopALEBRfMVeAPB0lRnqnqB7OUlSpiv5AgJf8Aco0pXMx9ZOHptsnJCRhSQCpZySnUkeg3LQ5X1dyEfhbtkAhMxQVM/cU5qUo7sFHlQaVBm4Vs5FnExfvzvzDyB9wcgEM3WI7TbTMVgl1JNTFi+LQQns0Zs1NBt5Raum7EykAAVLFR1f6QFK2XQEyioHvJqScjuOWTvuOcUzaQuXiNSx9I94rtSpi0WaXmqqm22MUL5k/hWGJ0qRQ/1JoodC7jxgFi4bZ/+nLrmF/7v7Rpu9XP3SMo4YkYrQucSEy5bOo5dBua5awwXlxKuYMIUUI2FFq5qIyHIQF/im/UBCpKDiWaFQNEbs3vTTk+Qc6tCFOkeHy+8oKJsy1nuo8Wp5RJK4bXMVhYk68tn5nNtoALYLsKwsk4EpqpZD4U6UzctQdI+k24IP5EoA/9xffWToWolLbMWhys/DUqWyZq3SMaljeYw7ME7BiWepAEQXNdoONahhQVKYtVQ/pGwOIPy3yBMVY50xRWolSiXUo89/p8ou2ewrBDAjc78oc+xxlkhh6DpE/4JIB3o3zgFqQCEEVq1MuUErrmswSKswA++VTFuXdeZUyUppiOTaAQFt14YyZckEA5q/Urq2Q1aAJ2AJSpSk4VrOamoAP0pHzzgvZlLWEkmiipwwb3m8KbRDcdwlCElTOcuXhFuYnCsJHeUSwyZIzJbfXxgJpdiQnMnTbr1251iytIbqC3MNnSIrTKZIcV3/5jyzoUkAKdioFtc6dN+b5QCnxdwDal2+cqUlPfWVBZWADirR606Qur4TtAmIK0haVqwBSS4Kj+luX1jVJd4ol5SlzFJ1RLmzFU5hOvWKd9X4UyivAJeP3ElJSqoqpSSHSQ5Dc4D257MlKigMQgAzFD9SgMv4jIDrvFbhGz9taLRbVVdRkydglPvkdSyfAxNY7EsWEol/4s6gJ0KqYj/SEuT0EG7ssSJEpEmX7ssMCczqVHmSSfGAhtEgYuZNfpF+SClLEuanwjlEvvORlWJXoSfsGAA3HKxT5k1WaqDkI848u4rsJUmqkzEBKRmX7pbkys+UFZFkCFqOQaKt6lUz8pORqs8s2+9oBIuy5VJlM7oSSo/wBS1ctQA3h1g3d3CQU06YQQp38GoE89+UHrHdoxBwezAYZPzVWj8/CL8wpQBoAOTADX7rAC/wDpyR7oAfQ5JSNT95sN4HWi2OTKs4178w6nXx/tFqYlVoJYlEnMqyK+f8dvGOkzEI7koBhr84Acq55ctCjNKlEtQFiepG7sWy5RXUVTS7MkAAACgAowAyAZm5CLS5CpynNEiL8qUABsICtIsDJAGZzMTzbMlCXUaCvlEsycBnCzfl6qmHAnWAoXzei56hLlvhyp8uUFri4eEsYlVVSJeHrpEtOI1NS8GrJJdycoD212rspRUdi2kU+HpeNKpys1Ox2T/wAwJ4ot2OYlCcnAb78POGey2fBLSnYB/CAmKBQkdOsAeLb3lyUKSauXIdnIqxOeEa7wWvC8kypZmKySPU5D4/6fPLpilWuc6qh3PTQQDJd/HdotC0oRPKMSsIKUuCTl3SsEVO0ecXW0zLSJblRdMvdzkTEPDPAsyyWsz5wITJQtSQtKkkqZk5hqOTTaIOF5ZtN5JJqmXimq8Gb/AHEQGly5WFIDZAJ+vyjxS3oP78otFMQykZlulIDopoPMxxO/w1GLEwMmIZiXlKHSAlAdIIzP3SI/wuFmDklzE1nQyQDoPuu+Ueqm1YfYgIpyghNcnA5knJoC223oKglf5h0lJrXdZ+WkUeIbZMn26TZZRICEmbNIyGIYUg9Eu3NcHbNdqJKWQADqTVR5kwA5UiZNNe6nYGLEuwhIbzPyixOtQSG84pLtbikB7aFABgzcvvKB0+2ARLOdjudIqyLCVH4n5vpAU505an+O3hEl2XYHf45l/nF3sgSwH3tBay2MBjkzQEUuy6beUR2+0YUkA0AqYntE/QeJ0hc4qteCVgyKoAdcY7e1YtAHHL7+cPFsm4EHelBm5oEjxy6vC3wJY6FfQ/QdCfhBi+bZ2aFLV+kEJ3xkEP4B/FoBS4zvDKSNKrbIqO3IZDpH3C11sMREBJaTOnOaupz6xot3Xdhlp5AcoA77T7zIs6hlhT6qqcwGoPWFL2YXRgsqp6h3rQpw/wD20EhPmrEfKL/thnnsZ38iPBmhistmTLlolpDJQhCEjkEwE0tFI5w+kSLLCPEDKA5my3SYp2GYQgpIqD/b0rF7Vohm0cjQE+MB9OmMKZ/P+7+URyZVCpVB8tfHTxjuRKCmJ3MdmY6ynRIS3i/waAp3fdwlGZMUPzZysa9w1EIfZCQBzLmOrQc3+zE6k1iraFVb71gKM+UNfCK2KtNImnEnU/bxxJs47tTVnygPOyKj9/Zjq2LwJwj3jT6QQkWcU510ijIlOtSiSTQaNmeUB1d9gYOrOkSWi16Cgj68pxCAB91gcq0l9DTnsecBekynqesInFtvCpuEGiaHbEfkBDTaL5UlDBKQ4Ne8+mXe5wg2uUMVXLTAC5zGLVvlAaTw9I7KyIf3l1Y0cq90eXzhf4xt7qwAuA46mj/OJlX0qZPSShAEqWrAkY2BV3MXve8E0GzmBlusgUqpOe/OAm4Rux1BRGXrDtbjhQTsIX7vtXYpAShJoDUq+ShE1uvdUxOEpSB/Ti+aj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2929" name="Picture 1"/>
          <p:cNvPicPr>
            <a:picLocks noChangeAspect="1" noChangeArrowheads="1"/>
          </p:cNvPicPr>
          <p:nvPr/>
        </p:nvPicPr>
        <p:blipFill>
          <a:blip r:embed="rId3" cstate="print"/>
          <a:srcRect l="3603" t="43233" r="77738" b="3773"/>
          <a:stretch>
            <a:fillRect/>
          </a:stretch>
        </p:blipFill>
        <p:spPr bwMode="auto">
          <a:xfrm>
            <a:off x="3200398" y="2333309"/>
            <a:ext cx="2424897" cy="4303986"/>
          </a:xfrm>
          <a:prstGeom prst="rect">
            <a:avLst/>
          </a:prstGeom>
          <a:noFill/>
          <a:ln w="9525">
            <a:noFill/>
            <a:miter lim="800000"/>
            <a:headEnd/>
            <a:tailEnd/>
          </a:ln>
        </p:spPr>
      </p:pic>
      <p:pic>
        <p:nvPicPr>
          <p:cNvPr id="252930" name="Picture 2"/>
          <p:cNvPicPr>
            <a:picLocks noChangeAspect="1" noChangeArrowheads="1"/>
          </p:cNvPicPr>
          <p:nvPr/>
        </p:nvPicPr>
        <p:blipFill>
          <a:blip r:embed="rId4" cstate="print"/>
          <a:srcRect l="3577" t="35414" r="77802" b="5000"/>
          <a:stretch>
            <a:fillRect/>
          </a:stretch>
        </p:blipFill>
        <p:spPr bwMode="auto">
          <a:xfrm>
            <a:off x="457200" y="2333306"/>
            <a:ext cx="2270235" cy="4540469"/>
          </a:xfrm>
          <a:prstGeom prst="rect">
            <a:avLst/>
          </a:prstGeom>
          <a:noFill/>
          <a:ln w="9525">
            <a:noFill/>
            <a:miter lim="800000"/>
            <a:headEnd/>
            <a:tailEnd/>
          </a:ln>
        </p:spPr>
      </p:pic>
      <p:pic>
        <p:nvPicPr>
          <p:cNvPr id="252931" name="Picture 3"/>
          <p:cNvPicPr>
            <a:picLocks noChangeAspect="1" noChangeArrowheads="1"/>
          </p:cNvPicPr>
          <p:nvPr/>
        </p:nvPicPr>
        <p:blipFill>
          <a:blip r:embed="rId5" cstate="print"/>
          <a:srcRect l="3548" t="7897" r="79612" b="11207"/>
          <a:stretch>
            <a:fillRect/>
          </a:stretch>
        </p:blipFill>
        <p:spPr bwMode="auto">
          <a:xfrm>
            <a:off x="5959367" y="2343664"/>
            <a:ext cx="2175640" cy="6532332"/>
          </a:xfrm>
          <a:prstGeom prst="rect">
            <a:avLst/>
          </a:prstGeom>
          <a:noFill/>
          <a:ln w="9525">
            <a:noFill/>
            <a:miter lim="800000"/>
            <a:headEnd/>
            <a:tailEnd/>
          </a:ln>
        </p:spPr>
      </p:pic>
      <p:sp>
        <p:nvSpPr>
          <p:cNvPr id="11" name="TextBox 10"/>
          <p:cNvSpPr txBox="1"/>
          <p:nvPr/>
        </p:nvSpPr>
        <p:spPr>
          <a:xfrm>
            <a:off x="756746" y="1954924"/>
            <a:ext cx="1523174" cy="461665"/>
          </a:xfrm>
          <a:prstGeom prst="rect">
            <a:avLst/>
          </a:prstGeom>
          <a:noFill/>
        </p:spPr>
        <p:txBody>
          <a:bodyPr wrap="none" rtlCol="0">
            <a:spAutoFit/>
          </a:bodyPr>
          <a:lstStyle/>
          <a:p>
            <a:r>
              <a:rPr lang="en-US" b="0" dirty="0" smtClean="0"/>
              <a:t>‘Churchill’</a:t>
            </a:r>
            <a:endParaRPr lang="en-US" b="0" dirty="0"/>
          </a:p>
        </p:txBody>
      </p:sp>
      <p:sp>
        <p:nvSpPr>
          <p:cNvPr id="12" name="TextBox 11"/>
          <p:cNvSpPr txBox="1"/>
          <p:nvPr/>
        </p:nvSpPr>
        <p:spPr>
          <a:xfrm>
            <a:off x="3510448" y="1965434"/>
            <a:ext cx="1263487" cy="461665"/>
          </a:xfrm>
          <a:prstGeom prst="rect">
            <a:avLst/>
          </a:prstGeom>
          <a:noFill/>
        </p:spPr>
        <p:txBody>
          <a:bodyPr wrap="none" rtlCol="0">
            <a:spAutoFit/>
          </a:bodyPr>
          <a:lstStyle/>
          <a:p>
            <a:r>
              <a:rPr lang="en-US" b="0" dirty="0" smtClean="0"/>
              <a:t>‘Mozart’</a:t>
            </a:r>
            <a:endParaRPr lang="en-US" b="0" dirty="0"/>
          </a:p>
        </p:txBody>
      </p:sp>
      <p:sp>
        <p:nvSpPr>
          <p:cNvPr id="14" name="TextBox 13"/>
          <p:cNvSpPr txBox="1"/>
          <p:nvPr/>
        </p:nvSpPr>
        <p:spPr>
          <a:xfrm>
            <a:off x="5838500" y="1960180"/>
            <a:ext cx="2241319" cy="461665"/>
          </a:xfrm>
          <a:prstGeom prst="rect">
            <a:avLst/>
          </a:prstGeom>
          <a:noFill/>
        </p:spPr>
        <p:txBody>
          <a:bodyPr wrap="none" rtlCol="0">
            <a:spAutoFit/>
          </a:bodyPr>
          <a:lstStyle/>
          <a:p>
            <a:r>
              <a:rPr lang="en-US" b="0" dirty="0" smtClean="0"/>
              <a:t>‘Child Therapy’</a:t>
            </a:r>
            <a:endParaRPr lang="en-US" b="0" dirty="0"/>
          </a:p>
        </p:txBody>
      </p:sp>
      <p:pic>
        <p:nvPicPr>
          <p:cNvPr id="15" name="Picture 2"/>
          <p:cNvPicPr>
            <a:picLocks noChangeAspect="1" noChangeArrowheads="1"/>
          </p:cNvPicPr>
          <p:nvPr/>
        </p:nvPicPr>
        <p:blipFill>
          <a:blip r:embed="rId6" cstate="print"/>
          <a:srcRect/>
          <a:stretch>
            <a:fillRect/>
          </a:stretch>
        </p:blipFill>
        <p:spPr bwMode="auto">
          <a:xfrm>
            <a:off x="385426" y="204952"/>
            <a:ext cx="1826855" cy="930166"/>
          </a:xfrm>
          <a:prstGeom prst="rect">
            <a:avLst/>
          </a:prstGeom>
          <a:noFill/>
          <a:ln w="9525">
            <a:noFill/>
            <a:miter lim="800000"/>
            <a:headEnd/>
            <a:tailEnd/>
          </a:ln>
          <a:effectLst/>
        </p:spPr>
      </p:pic>
      <p:sp>
        <p:nvSpPr>
          <p:cNvPr id="16" name="Title 1"/>
          <p:cNvSpPr txBox="1">
            <a:spLocks/>
          </p:cNvSpPr>
          <p:nvPr/>
        </p:nvSpPr>
        <p:spPr bwMode="auto">
          <a:xfrm>
            <a:off x="493986" y="1363636"/>
            <a:ext cx="6705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82500"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40410"/>
                </a:solidFill>
                <a:effectLst/>
                <a:uLnTx/>
                <a:uFillTx/>
                <a:latin typeface="Arial" charset="0"/>
                <a:ea typeface="+mj-ea"/>
                <a:cs typeface="+mj-cs"/>
              </a:rPr>
              <a:t>3 search examples</a:t>
            </a:r>
            <a:r>
              <a:rPr kumimoji="0" lang="en-US" sz="3200" b="0" i="0" u="none" strike="noStrike" kern="0" cap="none" spc="0" normalizeH="0" noProof="0" dirty="0" smtClean="0">
                <a:ln>
                  <a:noFill/>
                </a:ln>
                <a:solidFill>
                  <a:srgbClr val="040410"/>
                </a:solidFill>
                <a:effectLst/>
                <a:uLnTx/>
                <a:uFillTx/>
                <a:latin typeface="Arial" charset="0"/>
                <a:ea typeface="+mj-ea"/>
                <a:cs typeface="+mj-cs"/>
              </a:rPr>
              <a:t> keyed into one box…</a:t>
            </a:r>
            <a:endParaRPr kumimoji="0" lang="en-US" sz="3200" b="0" i="0" u="none" strike="noStrike" kern="0" cap="none" spc="0" normalizeH="0" baseline="0" noProof="0" dirty="0">
              <a:ln>
                <a:noFill/>
              </a:ln>
              <a:solidFill>
                <a:srgbClr val="040410"/>
              </a:solidFill>
              <a:effectLst/>
              <a:uLnTx/>
              <a:uFillTx/>
              <a:latin typeface="Arial" charset="0"/>
              <a:ea typeface="+mj-ea"/>
              <a:cs typeface="+mj-cs"/>
            </a:endParaRPr>
          </a:p>
        </p:txBody>
      </p:sp>
    </p:spTree>
    <p:extLst>
      <p:ext uri="{BB962C8B-B14F-4D97-AF65-F5344CB8AC3E}">
        <p14:creationId xmlns:p14="http://schemas.microsoft.com/office/powerpoint/2010/main" xmlns="" val="193878138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t="10428" b="3699"/>
          <a:stretch>
            <a:fillRect/>
          </a:stretch>
        </p:blipFill>
        <p:spPr bwMode="auto">
          <a:xfrm>
            <a:off x="163961" y="1343025"/>
            <a:ext cx="8980039" cy="4819650"/>
          </a:xfrm>
          <a:prstGeom prst="rect">
            <a:avLst/>
          </a:prstGeom>
          <a:noFill/>
          <a:ln w="9525">
            <a:noFill/>
            <a:miter lim="800000"/>
            <a:headEnd/>
            <a:tailEnd/>
          </a:ln>
        </p:spPr>
      </p:pic>
      <p:sp>
        <p:nvSpPr>
          <p:cNvPr id="3" name="Title 1"/>
          <p:cNvSpPr txBox="1">
            <a:spLocks/>
          </p:cNvSpPr>
          <p:nvPr/>
        </p:nvSpPr>
        <p:spPr bwMode="auto">
          <a:xfrm>
            <a:off x="1371600" y="599090"/>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If the data’s there and the usage is there…</a:t>
            </a:r>
            <a:endParaRPr lang="en-US" sz="3100" b="0" i="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371600" y="161925"/>
            <a:ext cx="7772400"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endParaRPr lang="en-US" sz="3100" b="0" i="0" dirty="0"/>
          </a:p>
        </p:txBody>
      </p:sp>
      <p:sp>
        <p:nvSpPr>
          <p:cNvPr id="6" name="Title 1"/>
          <p:cNvSpPr txBox="1">
            <a:spLocks/>
          </p:cNvSpPr>
          <p:nvPr/>
        </p:nvSpPr>
        <p:spPr bwMode="auto">
          <a:xfrm>
            <a:off x="469075" y="3152285"/>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Outbound links</a:t>
            </a:r>
          </a:p>
        </p:txBody>
      </p:sp>
      <p:pic>
        <p:nvPicPr>
          <p:cNvPr id="5" name="Picture 2"/>
          <p:cNvPicPr>
            <a:picLocks noChangeAspect="1" noChangeArrowheads="1"/>
          </p:cNvPicPr>
          <p:nvPr/>
        </p:nvPicPr>
        <p:blipFill>
          <a:blip r:embed="rId3" cstate="print"/>
          <a:srcRect/>
          <a:stretch>
            <a:fillRect/>
          </a:stretch>
        </p:blipFill>
        <p:spPr bwMode="auto">
          <a:xfrm>
            <a:off x="504496" y="3846787"/>
            <a:ext cx="1788360" cy="910566"/>
          </a:xfrm>
          <a:prstGeom prst="rect">
            <a:avLst/>
          </a:prstGeom>
          <a:noFill/>
          <a:ln w="9525">
            <a:noFill/>
            <a:miter lim="800000"/>
            <a:headEnd/>
            <a:tailEnd/>
          </a:ln>
          <a:effectLst/>
        </p:spPr>
      </p:pic>
      <p:pic>
        <p:nvPicPr>
          <p:cNvPr id="7" name="Content Placeholder 3" descr="lod-datasets_2011-09-19_colored.png"/>
          <p:cNvPicPr>
            <a:picLocks noChangeAspect="1"/>
          </p:cNvPicPr>
          <p:nvPr/>
        </p:nvPicPr>
        <p:blipFill>
          <a:blip r:embed="rId4" cstate="print"/>
          <a:stretch>
            <a:fillRect/>
          </a:stretch>
        </p:blipFill>
        <p:spPr>
          <a:xfrm>
            <a:off x="4319751" y="3276360"/>
            <a:ext cx="3995350" cy="2634581"/>
          </a:xfrm>
          <a:prstGeom prst="rect">
            <a:avLst/>
          </a:prstGeom>
        </p:spPr>
      </p:pic>
      <p:cxnSp>
        <p:nvCxnSpPr>
          <p:cNvPr id="9" name="Straight Arrow Connector 8"/>
          <p:cNvCxnSpPr/>
          <p:nvPr/>
        </p:nvCxnSpPr>
        <p:spPr bwMode="auto">
          <a:xfrm>
            <a:off x="2506717" y="4351283"/>
            <a:ext cx="1671145" cy="0"/>
          </a:xfrm>
          <a:prstGeom prst="straightConnector1">
            <a:avLst/>
          </a:prstGeom>
          <a:no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xmlns="" val="224665997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orhi"/>
          <p:cNvPicPr>
            <a:picLocks noChangeAspect="1" noChangeArrowheads="1"/>
          </p:cNvPicPr>
          <p:nvPr/>
        </p:nvPicPr>
        <p:blipFill>
          <a:blip r:embed="rId3" cstate="print"/>
          <a:srcRect/>
          <a:stretch>
            <a:fillRect/>
          </a:stretch>
        </p:blipFill>
        <p:spPr bwMode="auto">
          <a:xfrm>
            <a:off x="392113" y="192088"/>
            <a:ext cx="1420812" cy="936625"/>
          </a:xfrm>
          <a:prstGeom prst="rect">
            <a:avLst/>
          </a:prstGeom>
          <a:noFill/>
        </p:spPr>
      </p:pic>
      <p:sp>
        <p:nvSpPr>
          <p:cNvPr id="903171" name="Rectangle 3"/>
          <p:cNvSpPr>
            <a:spLocks noGrp="1" noChangeArrowheads="1"/>
          </p:cNvSpPr>
          <p:nvPr>
            <p:ph type="body" idx="1"/>
          </p:nvPr>
        </p:nvSpPr>
        <p:spPr>
          <a:xfrm>
            <a:off x="549275" y="1524000"/>
            <a:ext cx="8302625" cy="4978400"/>
          </a:xfrm>
        </p:spPr>
        <p:txBody>
          <a:bodyPr/>
          <a:lstStyle/>
          <a:p>
            <a:endParaRPr lang="en-US"/>
          </a:p>
          <a:p>
            <a:pPr lvl="1"/>
            <a:endParaRPr lang="en-US"/>
          </a:p>
          <a:p>
            <a:pPr lvl="1"/>
            <a:endParaRPr lang="en-US"/>
          </a:p>
        </p:txBody>
      </p:sp>
      <p:sp>
        <p:nvSpPr>
          <p:cNvPr id="903172" name="Rectangle 4"/>
          <p:cNvSpPr>
            <a:spLocks noChangeArrowheads="1"/>
          </p:cNvSpPr>
          <p:nvPr/>
        </p:nvSpPr>
        <p:spPr bwMode="auto">
          <a:xfrm>
            <a:off x="2795588" y="1371600"/>
            <a:ext cx="5815012" cy="4978400"/>
          </a:xfrm>
          <a:prstGeom prst="rect">
            <a:avLst/>
          </a:prstGeom>
          <a:noFill/>
          <a:ln w="9525">
            <a:noFill/>
            <a:miter lim="800000"/>
            <a:headEnd/>
            <a:tailEnd/>
          </a:ln>
          <a:effectLst/>
        </p:spPr>
        <p:txBody>
          <a:bodyPr/>
          <a:lstStyle/>
          <a:p>
            <a:pPr marL="342900" indent="-342900">
              <a:spcBef>
                <a:spcPct val="20000"/>
              </a:spcBef>
              <a:buFontTx/>
              <a:buChar char="•"/>
            </a:pPr>
            <a:r>
              <a:rPr lang="en-US" sz="2400" b="0" i="0" dirty="0"/>
              <a:t>Higher value links</a:t>
            </a:r>
          </a:p>
          <a:p>
            <a:pPr marL="342900" indent="-342900">
              <a:spcBef>
                <a:spcPct val="20000"/>
              </a:spcBef>
              <a:buFontTx/>
              <a:buChar char="•"/>
            </a:pPr>
            <a:r>
              <a:rPr lang="en-US" sz="2400" b="0" i="0" dirty="0"/>
              <a:t>Semantic indexing and keyword searching of more than 3,000 oral history collections</a:t>
            </a:r>
            <a:endParaRPr lang="en-US" sz="2400" b="0" dirty="0"/>
          </a:p>
          <a:p>
            <a:pPr marL="342900" indent="-342900">
              <a:spcBef>
                <a:spcPct val="20000"/>
              </a:spcBef>
              <a:buFontTx/>
              <a:buChar char="•"/>
            </a:pPr>
            <a:r>
              <a:rPr lang="en-US" sz="2400" b="0" i="0" dirty="0"/>
              <a:t>Represents the personal histories of some 300,000 people</a:t>
            </a:r>
          </a:p>
          <a:p>
            <a:pPr marL="342900" indent="-342900">
              <a:spcBef>
                <a:spcPct val="20000"/>
              </a:spcBef>
              <a:buFontTx/>
              <a:buChar char="•"/>
            </a:pPr>
            <a:r>
              <a:rPr lang="en-US" sz="2400" b="0" i="0" dirty="0"/>
              <a:t>Value:</a:t>
            </a:r>
          </a:p>
          <a:p>
            <a:pPr marL="742950" lvl="1" indent="-285750">
              <a:spcBef>
                <a:spcPct val="20000"/>
              </a:spcBef>
              <a:buFontTx/>
              <a:buChar char="–"/>
            </a:pPr>
            <a:r>
              <a:rPr lang="en-US" sz="2400" b="0" i="0" dirty="0"/>
              <a:t>Context</a:t>
            </a:r>
          </a:p>
          <a:p>
            <a:pPr marL="742950" lvl="1" indent="-285750">
              <a:spcBef>
                <a:spcPct val="20000"/>
              </a:spcBef>
              <a:buFontTx/>
              <a:buChar char="–"/>
            </a:pPr>
            <a:r>
              <a:rPr lang="en-US" sz="2400" b="0" i="0" dirty="0"/>
              <a:t>Selection</a:t>
            </a:r>
          </a:p>
          <a:p>
            <a:pPr marL="742950" lvl="1" indent="-285750">
              <a:spcBef>
                <a:spcPct val="20000"/>
              </a:spcBef>
              <a:buFontTx/>
              <a:buChar char="–"/>
            </a:pPr>
            <a:r>
              <a:rPr lang="en-US" sz="2400" b="0" i="0" dirty="0"/>
              <a:t>Search power</a:t>
            </a:r>
          </a:p>
          <a:p>
            <a:pPr marL="742950" lvl="1" indent="-285750">
              <a:spcBef>
                <a:spcPct val="20000"/>
              </a:spcBef>
              <a:buFontTx/>
              <a:buChar char="–"/>
            </a:pPr>
            <a:r>
              <a:rPr lang="en-US" sz="2400" b="0" i="0" dirty="0"/>
              <a:t>Licensed material</a:t>
            </a:r>
          </a:p>
          <a:p>
            <a:pPr marL="742950" lvl="1" indent="-285750">
              <a:spcBef>
                <a:spcPct val="20000"/>
              </a:spcBef>
              <a:buFontTx/>
              <a:buChar char="–"/>
            </a:pPr>
            <a:r>
              <a:rPr lang="en-US" sz="2400" b="0" i="0" dirty="0"/>
              <a:t>Integration</a:t>
            </a:r>
          </a:p>
        </p:txBody>
      </p:sp>
      <p:sp>
        <p:nvSpPr>
          <p:cNvPr id="903173" name="Rectangle 5"/>
          <p:cNvSpPr>
            <a:spLocks noChangeArrowheads="1"/>
          </p:cNvSpPr>
          <p:nvPr/>
        </p:nvSpPr>
        <p:spPr bwMode="auto">
          <a:xfrm>
            <a:off x="1949450" y="277539"/>
            <a:ext cx="7194550" cy="820738"/>
          </a:xfrm>
          <a:prstGeom prst="rect">
            <a:avLst/>
          </a:prstGeom>
          <a:noFill/>
          <a:ln w="9525">
            <a:noFill/>
            <a:miter lim="800000"/>
            <a:headEnd/>
            <a:tailEnd/>
          </a:ln>
          <a:effectLst/>
        </p:spPr>
        <p:txBody>
          <a:bodyPr anchor="ctr"/>
          <a:lstStyle/>
          <a:p>
            <a:r>
              <a:rPr lang="en-US" sz="3200" b="0" i="0" dirty="0" smtClean="0">
                <a:solidFill>
                  <a:srgbClr val="008080"/>
                </a:solidFill>
              </a:rPr>
              <a:t>Experience so far </a:t>
            </a:r>
          </a:p>
          <a:p>
            <a:r>
              <a:rPr lang="en-US" sz="3200" b="0" i="0" dirty="0" smtClean="0">
                <a:solidFill>
                  <a:srgbClr val="008080"/>
                </a:solidFill>
                <a:cs typeface="Times New Roman" pitchFamily="18" charset="0"/>
              </a:rPr>
              <a:t>Oral History Online</a:t>
            </a:r>
            <a:endParaRPr lang="en-US" b="0" i="0" dirty="0">
              <a:solidFill>
                <a:schemeClr val="tx2"/>
              </a:solidFill>
              <a:cs typeface="Times New Roman" pitchFamily="18" charset="0"/>
            </a:endParaRPr>
          </a:p>
        </p:txBody>
      </p:sp>
      <p:pic>
        <p:nvPicPr>
          <p:cNvPr id="903174" name="Picture 6" descr="oral_history"/>
          <p:cNvPicPr>
            <a:picLocks noChangeAspect="1" noChangeArrowheads="1"/>
          </p:cNvPicPr>
          <p:nvPr/>
        </p:nvPicPr>
        <p:blipFill>
          <a:blip r:embed="rId4" cstate="print"/>
          <a:srcRect/>
          <a:stretch>
            <a:fillRect/>
          </a:stretch>
        </p:blipFill>
        <p:spPr bwMode="auto">
          <a:xfrm>
            <a:off x="371475" y="1358900"/>
            <a:ext cx="2178050" cy="28194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1636713" y="673100"/>
            <a:ext cx="6313487" cy="457200"/>
          </a:xfrm>
        </p:spPr>
        <p:txBody>
          <a:bodyPr/>
          <a:lstStyle/>
          <a:p>
            <a:r>
              <a:rPr lang="en-US" dirty="0" smtClean="0"/>
              <a:t>Browsing value…</a:t>
            </a:r>
            <a:endParaRPr lang="en-US" dirty="0"/>
          </a:p>
        </p:txBody>
      </p:sp>
      <p:sp>
        <p:nvSpPr>
          <p:cNvPr id="905219" name="Rectangle 3"/>
          <p:cNvSpPr>
            <a:spLocks noGrp="1" noChangeArrowheads="1"/>
          </p:cNvSpPr>
          <p:nvPr>
            <p:ph type="body" idx="1"/>
          </p:nvPr>
        </p:nvSpPr>
        <p:spPr>
          <a:xfrm>
            <a:off x="549275" y="1271588"/>
            <a:ext cx="8594725" cy="3835400"/>
          </a:xfrm>
        </p:spPr>
        <p:txBody>
          <a:bodyPr/>
          <a:lstStyle/>
          <a:p>
            <a:pPr>
              <a:buFontTx/>
              <a:buNone/>
            </a:pPr>
            <a:r>
              <a:rPr lang="en-US" sz="800"/>
              <a:t> </a:t>
            </a:r>
          </a:p>
        </p:txBody>
      </p:sp>
      <p:sp>
        <p:nvSpPr>
          <p:cNvPr id="905220" name="Text Box 4"/>
          <p:cNvSpPr txBox="1">
            <a:spLocks noChangeArrowheads="1"/>
          </p:cNvSpPr>
          <p:nvPr/>
        </p:nvSpPr>
        <p:spPr bwMode="auto">
          <a:xfrm>
            <a:off x="604838" y="1331913"/>
            <a:ext cx="1098550" cy="2903537"/>
          </a:xfrm>
          <a:prstGeom prst="rect">
            <a:avLst/>
          </a:prstGeom>
          <a:noFill/>
          <a:ln w="9525">
            <a:noFill/>
            <a:miter lim="800000"/>
            <a:headEnd/>
            <a:tailEnd/>
          </a:ln>
          <a:effectLst/>
        </p:spPr>
        <p:txBody>
          <a:bodyPr wrap="none">
            <a:spAutoFit/>
          </a:bodyPr>
          <a:lstStyle/>
          <a:p>
            <a:pPr marL="457200" indent="-457200">
              <a:lnSpc>
                <a:spcPct val="110000"/>
              </a:lnSpc>
              <a:buFontTx/>
              <a:buAutoNum type="arabicPeriod"/>
            </a:pPr>
            <a:endParaRPr lang="en-US" sz="2400" b="0" i="0"/>
          </a:p>
          <a:p>
            <a:pPr marL="457200" indent="-457200">
              <a:lnSpc>
                <a:spcPct val="110000"/>
              </a:lnSpc>
              <a:buFontTx/>
              <a:buAutoNum type="arabicPeriod"/>
            </a:pPr>
            <a:endParaRPr lang="en-US" sz="2400" b="0" i="0"/>
          </a:p>
          <a:p>
            <a:pPr marL="914400" lvl="1" indent="-457200">
              <a:lnSpc>
                <a:spcPct val="110000"/>
              </a:lnSpc>
            </a:pPr>
            <a:endParaRPr lang="en-US" sz="2400" b="0" i="0"/>
          </a:p>
          <a:p>
            <a:pPr marL="914400" lvl="1" indent="-457200">
              <a:lnSpc>
                <a:spcPct val="110000"/>
              </a:lnSpc>
              <a:buFontTx/>
              <a:buChar char="•"/>
            </a:pPr>
            <a:endParaRPr lang="en-US" sz="2400" b="0" i="0"/>
          </a:p>
          <a:p>
            <a:pPr marL="914400" lvl="1" indent="-457200">
              <a:lnSpc>
                <a:spcPct val="110000"/>
              </a:lnSpc>
              <a:buFontTx/>
              <a:buChar char="•"/>
            </a:pPr>
            <a:endParaRPr lang="en-US" sz="2400" b="0" i="0"/>
          </a:p>
          <a:p>
            <a:pPr marL="914400" lvl="1" indent="-457200">
              <a:lnSpc>
                <a:spcPct val="110000"/>
              </a:lnSpc>
              <a:buFontTx/>
              <a:buChar char="•"/>
            </a:pPr>
            <a:endParaRPr lang="en-US" sz="2400" b="0" i="0"/>
          </a:p>
          <a:p>
            <a:pPr marL="457200" indent="-457200">
              <a:lnSpc>
                <a:spcPct val="110000"/>
              </a:lnSpc>
            </a:pPr>
            <a:endParaRPr lang="en-US" sz="2400" b="0" i="0"/>
          </a:p>
        </p:txBody>
      </p:sp>
      <p:pic>
        <p:nvPicPr>
          <p:cNvPr id="905221" name="Picture 5" descr="orhi"/>
          <p:cNvPicPr>
            <a:picLocks noChangeAspect="1" noChangeArrowheads="1"/>
          </p:cNvPicPr>
          <p:nvPr/>
        </p:nvPicPr>
        <p:blipFill>
          <a:blip r:embed="rId3" cstate="print"/>
          <a:srcRect/>
          <a:stretch>
            <a:fillRect/>
          </a:stretch>
        </p:blipFill>
        <p:spPr bwMode="auto">
          <a:xfrm>
            <a:off x="495300" y="1346200"/>
            <a:ext cx="3178175" cy="3625850"/>
          </a:xfrm>
          <a:prstGeom prst="rect">
            <a:avLst/>
          </a:prstGeom>
          <a:noFill/>
        </p:spPr>
      </p:pic>
      <p:pic>
        <p:nvPicPr>
          <p:cNvPr id="905222" name="Picture 6" descr="orhi"/>
          <p:cNvPicPr>
            <a:picLocks noChangeAspect="1" noChangeArrowheads="1"/>
          </p:cNvPicPr>
          <p:nvPr/>
        </p:nvPicPr>
        <p:blipFill>
          <a:blip r:embed="rId4" cstate="print"/>
          <a:srcRect/>
          <a:stretch>
            <a:fillRect/>
          </a:stretch>
        </p:blipFill>
        <p:spPr bwMode="auto">
          <a:xfrm>
            <a:off x="1025525" y="3454400"/>
            <a:ext cx="3938588" cy="3048000"/>
          </a:xfrm>
          <a:prstGeom prst="rect">
            <a:avLst/>
          </a:prstGeom>
          <a:noFill/>
        </p:spPr>
      </p:pic>
      <p:pic>
        <p:nvPicPr>
          <p:cNvPr id="905223" name="Picture 7" descr="orhi"/>
          <p:cNvPicPr>
            <a:picLocks noChangeAspect="1" noChangeArrowheads="1"/>
          </p:cNvPicPr>
          <p:nvPr/>
        </p:nvPicPr>
        <p:blipFill>
          <a:blip r:embed="rId5" cstate="print"/>
          <a:srcRect/>
          <a:stretch>
            <a:fillRect/>
          </a:stretch>
        </p:blipFill>
        <p:spPr bwMode="auto">
          <a:xfrm>
            <a:off x="5213350" y="1358900"/>
            <a:ext cx="3729038" cy="3359150"/>
          </a:xfrm>
          <a:prstGeom prst="rect">
            <a:avLst/>
          </a:prstGeo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1636713" y="673100"/>
            <a:ext cx="6313487" cy="457200"/>
          </a:xfrm>
        </p:spPr>
        <p:txBody>
          <a:bodyPr/>
          <a:lstStyle/>
          <a:p>
            <a:r>
              <a:rPr lang="en-US" dirty="0"/>
              <a:t>Search Power</a:t>
            </a:r>
          </a:p>
        </p:txBody>
      </p:sp>
      <p:sp>
        <p:nvSpPr>
          <p:cNvPr id="907267" name="Rectangle 3"/>
          <p:cNvSpPr>
            <a:spLocks noGrp="1" noChangeArrowheads="1"/>
          </p:cNvSpPr>
          <p:nvPr>
            <p:ph type="body" idx="1"/>
          </p:nvPr>
        </p:nvSpPr>
        <p:spPr>
          <a:xfrm>
            <a:off x="549275" y="1271588"/>
            <a:ext cx="8594725" cy="3835400"/>
          </a:xfrm>
        </p:spPr>
        <p:txBody>
          <a:bodyPr/>
          <a:lstStyle/>
          <a:p>
            <a:pPr>
              <a:buFontTx/>
              <a:buNone/>
            </a:pPr>
            <a:r>
              <a:rPr lang="en-US" sz="800"/>
              <a:t> </a:t>
            </a:r>
          </a:p>
        </p:txBody>
      </p:sp>
      <p:sp>
        <p:nvSpPr>
          <p:cNvPr id="907268" name="Text Box 4"/>
          <p:cNvSpPr txBox="1">
            <a:spLocks noChangeArrowheads="1"/>
          </p:cNvSpPr>
          <p:nvPr/>
        </p:nvSpPr>
        <p:spPr bwMode="auto">
          <a:xfrm>
            <a:off x="604838" y="1331913"/>
            <a:ext cx="1098550" cy="2903537"/>
          </a:xfrm>
          <a:prstGeom prst="rect">
            <a:avLst/>
          </a:prstGeom>
          <a:noFill/>
          <a:ln w="9525">
            <a:noFill/>
            <a:miter lim="800000"/>
            <a:headEnd/>
            <a:tailEnd/>
          </a:ln>
          <a:effectLst/>
        </p:spPr>
        <p:txBody>
          <a:bodyPr wrap="none">
            <a:spAutoFit/>
          </a:bodyPr>
          <a:lstStyle/>
          <a:p>
            <a:pPr marL="457200" indent="-457200">
              <a:lnSpc>
                <a:spcPct val="110000"/>
              </a:lnSpc>
              <a:buFontTx/>
              <a:buAutoNum type="arabicPeriod"/>
            </a:pPr>
            <a:endParaRPr lang="en-US" sz="2400" b="0" i="0"/>
          </a:p>
          <a:p>
            <a:pPr marL="457200" indent="-457200">
              <a:lnSpc>
                <a:spcPct val="110000"/>
              </a:lnSpc>
              <a:buFontTx/>
              <a:buAutoNum type="arabicPeriod"/>
            </a:pPr>
            <a:endParaRPr lang="en-US" sz="2400" b="0" i="0"/>
          </a:p>
          <a:p>
            <a:pPr marL="914400" lvl="1" indent="-457200">
              <a:lnSpc>
                <a:spcPct val="110000"/>
              </a:lnSpc>
            </a:pPr>
            <a:endParaRPr lang="en-US" sz="2400" b="0" i="0"/>
          </a:p>
          <a:p>
            <a:pPr marL="914400" lvl="1" indent="-457200">
              <a:lnSpc>
                <a:spcPct val="110000"/>
              </a:lnSpc>
              <a:buFontTx/>
              <a:buChar char="•"/>
            </a:pPr>
            <a:endParaRPr lang="en-US" sz="2400" b="0" i="0"/>
          </a:p>
          <a:p>
            <a:pPr marL="914400" lvl="1" indent="-457200">
              <a:lnSpc>
                <a:spcPct val="110000"/>
              </a:lnSpc>
              <a:buFontTx/>
              <a:buChar char="•"/>
            </a:pPr>
            <a:endParaRPr lang="en-US" sz="2400" b="0" i="0"/>
          </a:p>
          <a:p>
            <a:pPr marL="914400" lvl="1" indent="-457200">
              <a:lnSpc>
                <a:spcPct val="110000"/>
              </a:lnSpc>
              <a:buFontTx/>
              <a:buChar char="•"/>
            </a:pPr>
            <a:endParaRPr lang="en-US" sz="2400" b="0" i="0"/>
          </a:p>
          <a:p>
            <a:pPr marL="457200" indent="-457200">
              <a:lnSpc>
                <a:spcPct val="110000"/>
              </a:lnSpc>
            </a:pPr>
            <a:endParaRPr lang="en-US" sz="2400" b="0" i="0"/>
          </a:p>
        </p:txBody>
      </p:sp>
      <p:pic>
        <p:nvPicPr>
          <p:cNvPr id="907269" name="Picture 5" descr="orhi"/>
          <p:cNvPicPr>
            <a:picLocks noChangeAspect="1" noChangeArrowheads="1"/>
          </p:cNvPicPr>
          <p:nvPr/>
        </p:nvPicPr>
        <p:blipFill>
          <a:blip r:embed="rId3" cstate="print"/>
          <a:srcRect/>
          <a:stretch>
            <a:fillRect/>
          </a:stretch>
        </p:blipFill>
        <p:spPr bwMode="auto">
          <a:xfrm>
            <a:off x="393700" y="1257300"/>
            <a:ext cx="5197475" cy="5262563"/>
          </a:xfrm>
          <a:prstGeom prst="rect">
            <a:avLst/>
          </a:prstGeom>
          <a:noFill/>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 for results</a:t>
            </a:r>
            <a:endParaRPr lang="en-US" dirty="0"/>
          </a:p>
        </p:txBody>
      </p:sp>
      <p:pic>
        <p:nvPicPr>
          <p:cNvPr id="297986" name="Picture 2"/>
          <p:cNvPicPr>
            <a:picLocks noChangeAspect="1" noChangeArrowheads="1"/>
          </p:cNvPicPr>
          <p:nvPr/>
        </p:nvPicPr>
        <p:blipFill>
          <a:blip r:embed="rId2" cstate="print"/>
          <a:srcRect t="8276" b="6690"/>
          <a:stretch>
            <a:fillRect/>
          </a:stretch>
        </p:blipFill>
        <p:spPr bwMode="auto">
          <a:xfrm>
            <a:off x="252249" y="1261242"/>
            <a:ext cx="8592207" cy="456646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2" cstate="print"/>
          <a:srcRect t="14072" r="46588" b="4187"/>
          <a:stretch>
            <a:fillRect/>
          </a:stretch>
        </p:blipFill>
        <p:spPr bwMode="auto">
          <a:xfrm>
            <a:off x="599090" y="1355835"/>
            <a:ext cx="7425558" cy="7101925"/>
          </a:xfrm>
          <a:prstGeom prst="rect">
            <a:avLst/>
          </a:prstGeom>
          <a:noFill/>
          <a:ln w="9525">
            <a:noFill/>
            <a:miter lim="800000"/>
            <a:headEnd/>
            <a:tailEnd/>
          </a:ln>
        </p:spPr>
      </p:pic>
      <p:sp>
        <p:nvSpPr>
          <p:cNvPr id="5" name="Title 1"/>
          <p:cNvSpPr>
            <a:spLocks noGrp="1"/>
          </p:cNvSpPr>
          <p:nvPr>
            <p:ph type="title"/>
          </p:nvPr>
        </p:nvSpPr>
        <p:spPr>
          <a:xfrm>
            <a:off x="1579880" y="612140"/>
            <a:ext cx="6705600" cy="457200"/>
          </a:xfrm>
        </p:spPr>
        <p:txBody>
          <a:bodyPr/>
          <a:lstStyle/>
          <a:p>
            <a:r>
              <a:rPr lang="en-US" dirty="0" smtClean="0"/>
              <a:t>Done by linking alone</a:t>
            </a:r>
            <a:endParaRPr 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484242" y="2186152"/>
            <a:ext cx="8201025" cy="677863"/>
          </a:xfrm>
        </p:spPr>
        <p:txBody>
          <a:bodyPr/>
          <a:lstStyle/>
          <a:p>
            <a:pPr algn="ctr">
              <a:buFontTx/>
              <a:buNone/>
            </a:pPr>
            <a:r>
              <a:rPr lang="en-US" sz="3200" dirty="0" smtClean="0"/>
              <a:t>Make silent voices heard </a:t>
            </a:r>
            <a:endParaRPr lang="en-US" sz="3200" dirty="0" smtClean="0">
              <a:solidFill>
                <a:srgbClr val="FF0000"/>
              </a:solidFill>
              <a:cs typeface="Times New Roman" pitchFamily="18" charset="0"/>
            </a:endParaRPr>
          </a:p>
        </p:txBody>
      </p:sp>
      <p:sp>
        <p:nvSpPr>
          <p:cNvPr id="39943" name="Rectangle 7"/>
          <p:cNvSpPr>
            <a:spLocks noChangeArrowheads="1"/>
          </p:cNvSpPr>
          <p:nvPr/>
        </p:nvSpPr>
        <p:spPr bwMode="auto">
          <a:xfrm>
            <a:off x="1630363" y="492125"/>
            <a:ext cx="6413500" cy="820738"/>
          </a:xfrm>
          <a:prstGeom prst="rect">
            <a:avLst/>
          </a:prstGeom>
          <a:noFill/>
          <a:ln w="9525">
            <a:noFill/>
            <a:miter lim="800000"/>
            <a:headEnd/>
            <a:tailEnd/>
          </a:ln>
          <a:effectLst/>
        </p:spPr>
        <p:txBody>
          <a:bodyPr anchor="ctr"/>
          <a:lstStyle/>
          <a:p>
            <a:pPr>
              <a:defRPr/>
            </a:pPr>
            <a:r>
              <a:rPr lang="en-US" sz="3200" b="0" i="0" dirty="0">
                <a:solidFill>
                  <a:srgbClr val="008080"/>
                </a:solidFill>
                <a:latin typeface="+mj-lt"/>
                <a:ea typeface="+mj-ea"/>
                <a:cs typeface="+mj-cs"/>
              </a:rPr>
              <a:t>Our Purpose</a:t>
            </a:r>
          </a:p>
        </p:txBody>
      </p:sp>
      <p:pic>
        <p:nvPicPr>
          <p:cNvPr id="4100" name="Picture 4" descr="BLDR Cover"/>
          <p:cNvPicPr preferRelativeResize="0">
            <a:picLocks noChangeAspect="1" noChangeArrowheads="1"/>
          </p:cNvPicPr>
          <p:nvPr/>
        </p:nvPicPr>
        <p:blipFill>
          <a:blip r:embed="rId3" cstate="print"/>
          <a:srcRect/>
          <a:stretch>
            <a:fillRect/>
          </a:stretch>
        </p:blipFill>
        <p:spPr bwMode="auto">
          <a:xfrm>
            <a:off x="246063" y="3695700"/>
            <a:ext cx="1547812" cy="2028825"/>
          </a:xfrm>
          <a:prstGeom prst="rect">
            <a:avLst/>
          </a:prstGeom>
          <a:noFill/>
          <a:ln w="9525">
            <a:noFill/>
            <a:miter lim="800000"/>
            <a:headEnd/>
            <a:tailEnd/>
          </a:ln>
        </p:spPr>
      </p:pic>
      <p:pic>
        <p:nvPicPr>
          <p:cNvPr id="4102" name="Picture 13"/>
          <p:cNvPicPr preferRelativeResize="0">
            <a:picLocks noChangeArrowheads="1"/>
          </p:cNvPicPr>
          <p:nvPr/>
        </p:nvPicPr>
        <p:blipFill>
          <a:blip r:embed="rId4" cstate="print"/>
          <a:srcRect r="912"/>
          <a:stretch>
            <a:fillRect/>
          </a:stretch>
        </p:blipFill>
        <p:spPr bwMode="auto">
          <a:xfrm>
            <a:off x="3571898" y="3678238"/>
            <a:ext cx="1589087" cy="2044700"/>
          </a:xfrm>
          <a:prstGeom prst="rect">
            <a:avLst/>
          </a:prstGeom>
          <a:noFill/>
          <a:ln w="9525">
            <a:noFill/>
            <a:miter lim="800000"/>
            <a:headEnd/>
            <a:tailEnd/>
          </a:ln>
        </p:spPr>
      </p:pic>
      <p:pic>
        <p:nvPicPr>
          <p:cNvPr id="4103" name="Picture 14" descr="comx cover122908"/>
          <p:cNvPicPr>
            <a:picLocks noChangeAspect="1" noChangeArrowheads="1"/>
          </p:cNvPicPr>
          <p:nvPr/>
        </p:nvPicPr>
        <p:blipFill>
          <a:blip r:embed="rId5" cstate="print"/>
          <a:srcRect/>
          <a:stretch>
            <a:fillRect/>
          </a:stretch>
        </p:blipFill>
        <p:spPr bwMode="auto">
          <a:xfrm>
            <a:off x="5274337" y="3651250"/>
            <a:ext cx="1589088" cy="2057400"/>
          </a:xfrm>
          <a:prstGeom prst="rect">
            <a:avLst/>
          </a:prstGeom>
          <a:noFill/>
          <a:ln w="9525">
            <a:noFill/>
            <a:miter lim="800000"/>
            <a:headEnd/>
            <a:tailEnd/>
          </a:ln>
        </p:spPr>
      </p:pic>
      <p:sp>
        <p:nvSpPr>
          <p:cNvPr id="10" name="Rectangle 9"/>
          <p:cNvSpPr/>
          <p:nvPr/>
        </p:nvSpPr>
        <p:spPr bwMode="auto">
          <a:xfrm>
            <a:off x="8075613" y="4183063"/>
            <a:ext cx="153987" cy="149225"/>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defRPr/>
            </a:pPr>
            <a:endParaRPr lang="en-US">
              <a:solidFill>
                <a:schemeClr val="tx1"/>
              </a:solidFill>
              <a:latin typeface="Times New Roman" pitchFamily="18" charset="0"/>
            </a:endParaRPr>
          </a:p>
        </p:txBody>
      </p:sp>
      <p:pic>
        <p:nvPicPr>
          <p:cNvPr id="4105" name="Picture 3" descr="C:\Users\SRT\Documents\3. Major Products\Music\GLMU\Images\cover image final.jpg"/>
          <p:cNvPicPr>
            <a:picLocks noChangeAspect="1" noChangeArrowheads="1"/>
          </p:cNvPicPr>
          <p:nvPr/>
        </p:nvPicPr>
        <p:blipFill>
          <a:blip r:embed="rId6" cstate="print"/>
          <a:srcRect/>
          <a:stretch>
            <a:fillRect/>
          </a:stretch>
        </p:blipFill>
        <p:spPr bwMode="auto">
          <a:xfrm>
            <a:off x="7038975" y="3646488"/>
            <a:ext cx="1619250" cy="2068512"/>
          </a:xfrm>
          <a:prstGeom prst="rect">
            <a:avLst/>
          </a:prstGeom>
          <a:noFill/>
          <a:ln w="9525">
            <a:noFill/>
            <a:miter lim="800000"/>
            <a:headEnd/>
            <a:tailEnd/>
          </a:ln>
        </p:spPr>
      </p:pic>
      <p:pic>
        <p:nvPicPr>
          <p:cNvPr id="11" name="Picture 6"/>
          <p:cNvPicPr>
            <a:picLocks noChangeAspect="1" noChangeArrowheads="1"/>
          </p:cNvPicPr>
          <p:nvPr/>
        </p:nvPicPr>
        <p:blipFill>
          <a:blip r:embed="rId7" cstate="print"/>
          <a:srcRect/>
          <a:stretch>
            <a:fillRect/>
          </a:stretch>
        </p:blipFill>
        <p:spPr bwMode="auto">
          <a:xfrm>
            <a:off x="1856094" y="3690207"/>
            <a:ext cx="1556935" cy="201344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250" name="Text Box 2"/>
          <p:cNvSpPr txBox="1">
            <a:spLocks noChangeArrowheads="1"/>
          </p:cNvSpPr>
          <p:nvPr/>
        </p:nvSpPr>
        <p:spPr bwMode="auto">
          <a:xfrm>
            <a:off x="-215900" y="963613"/>
            <a:ext cx="7142163" cy="895350"/>
          </a:xfrm>
          <a:prstGeom prst="rect">
            <a:avLst/>
          </a:prstGeom>
          <a:noFill/>
          <a:ln w="9525">
            <a:noFill/>
            <a:miter lim="800000"/>
            <a:headEnd/>
            <a:tailEnd/>
          </a:ln>
          <a:effectLst/>
        </p:spPr>
        <p:txBody>
          <a:bodyPr wrap="none">
            <a:spAutoFit/>
          </a:bodyPr>
          <a:lstStyle/>
          <a:p>
            <a:pPr marL="457200" indent="-457200">
              <a:lnSpc>
                <a:spcPct val="110000"/>
              </a:lnSpc>
            </a:pPr>
            <a:endParaRPr lang="en-US" sz="2400" i="0"/>
          </a:p>
          <a:p>
            <a:pPr marL="914400" lvl="1" indent="-457200">
              <a:lnSpc>
                <a:spcPct val="110000"/>
              </a:lnSpc>
            </a:pPr>
            <a:r>
              <a:rPr lang="en-US" sz="2400" i="0"/>
              <a:t>Rather than…			Do the following…</a:t>
            </a:r>
          </a:p>
        </p:txBody>
      </p:sp>
      <p:sp>
        <p:nvSpPr>
          <p:cNvPr id="1333251" name="Text Box 3"/>
          <p:cNvSpPr txBox="1">
            <a:spLocks noChangeArrowheads="1"/>
          </p:cNvSpPr>
          <p:nvPr/>
        </p:nvSpPr>
        <p:spPr bwMode="auto">
          <a:xfrm>
            <a:off x="4305300" y="1943100"/>
            <a:ext cx="4838700" cy="5262979"/>
          </a:xfrm>
          <a:prstGeom prst="rect">
            <a:avLst/>
          </a:prstGeom>
          <a:noFill/>
          <a:ln w="9525">
            <a:noFill/>
            <a:miter lim="800000"/>
            <a:headEnd/>
            <a:tailEnd/>
          </a:ln>
          <a:effectLst/>
        </p:spPr>
        <p:txBody>
          <a:bodyPr>
            <a:spAutoFit/>
          </a:bodyPr>
          <a:lstStyle/>
          <a:p>
            <a:pPr marL="457200" indent="-457200">
              <a:buFontTx/>
              <a:buChar char="•"/>
            </a:pPr>
            <a:r>
              <a:rPr lang="en-US" sz="2400" b="0" i="0" dirty="0">
                <a:solidFill>
                  <a:srgbClr val="0070C0"/>
                </a:solidFill>
              </a:rPr>
              <a:t>Have permanent links</a:t>
            </a:r>
          </a:p>
          <a:p>
            <a:pPr marL="457200" indent="-457200">
              <a:buFontTx/>
              <a:buChar char="•"/>
            </a:pPr>
            <a:r>
              <a:rPr lang="en-US" sz="2400" b="0" i="0" dirty="0">
                <a:solidFill>
                  <a:srgbClr val="0070C0"/>
                </a:solidFill>
              </a:rPr>
              <a:t>Invite others to link to you</a:t>
            </a:r>
          </a:p>
          <a:p>
            <a:pPr marL="457200" indent="-457200">
              <a:buFontTx/>
              <a:buChar char="•"/>
            </a:pPr>
            <a:r>
              <a:rPr lang="en-US" sz="2400" b="0" i="0" dirty="0">
                <a:solidFill>
                  <a:srgbClr val="0070C0"/>
                </a:solidFill>
              </a:rPr>
              <a:t>Exchange links in batch through protocols like </a:t>
            </a:r>
            <a:r>
              <a:rPr lang="en-US" sz="2400" b="0" i="0" dirty="0" err="1" smtClean="0">
                <a:solidFill>
                  <a:srgbClr val="0070C0"/>
                </a:solidFill>
              </a:rPr>
              <a:t>OpenURIs</a:t>
            </a:r>
            <a:r>
              <a:rPr lang="en-US" sz="2400" b="0" i="0" dirty="0" smtClean="0">
                <a:solidFill>
                  <a:srgbClr val="0070C0"/>
                </a:solidFill>
              </a:rPr>
              <a:t>/URLs</a:t>
            </a:r>
            <a:endParaRPr lang="en-US" sz="2400" b="0" i="0" dirty="0">
              <a:solidFill>
                <a:srgbClr val="0070C0"/>
              </a:solidFill>
            </a:endParaRPr>
          </a:p>
          <a:p>
            <a:pPr marL="457200" indent="-457200">
              <a:buFontTx/>
              <a:buChar char="•"/>
            </a:pPr>
            <a:r>
              <a:rPr lang="en-US" sz="2400" b="0" i="0" dirty="0">
                <a:solidFill>
                  <a:srgbClr val="0070C0"/>
                </a:solidFill>
              </a:rPr>
              <a:t>Make citations visible to the outside world</a:t>
            </a:r>
          </a:p>
          <a:p>
            <a:pPr marL="457200" indent="-457200">
              <a:buFontTx/>
              <a:buChar char="•"/>
            </a:pPr>
            <a:r>
              <a:rPr lang="en-US" sz="2400" b="0" i="0" dirty="0">
                <a:solidFill>
                  <a:srgbClr val="0070C0"/>
                </a:solidFill>
              </a:rPr>
              <a:t>If necessary charge for </a:t>
            </a:r>
            <a:r>
              <a:rPr lang="en-US" sz="2400" b="0" i="0" dirty="0" smtClean="0">
                <a:solidFill>
                  <a:srgbClr val="0070C0"/>
                </a:solidFill>
              </a:rPr>
              <a:t>links/crawlers/APIs </a:t>
            </a:r>
            <a:endParaRPr lang="en-US" sz="2400" b="0" i="0" dirty="0">
              <a:solidFill>
                <a:srgbClr val="0070C0"/>
              </a:solidFill>
            </a:endParaRPr>
          </a:p>
          <a:p>
            <a:pPr marL="457200" indent="-457200">
              <a:buFontTx/>
              <a:buChar char="•"/>
            </a:pPr>
            <a:r>
              <a:rPr lang="en-US" sz="2400" b="0" i="0" dirty="0">
                <a:solidFill>
                  <a:srgbClr val="0070C0"/>
                </a:solidFill>
              </a:rPr>
              <a:t>Engineer for multiple interfaces</a:t>
            </a:r>
          </a:p>
          <a:p>
            <a:pPr marL="457200" indent="-457200">
              <a:buFontTx/>
              <a:buChar char="•"/>
            </a:pPr>
            <a:r>
              <a:rPr lang="en-US" sz="2400" b="0" i="0" dirty="0">
                <a:solidFill>
                  <a:srgbClr val="0070C0"/>
                </a:solidFill>
              </a:rPr>
              <a:t>Ask others (e.g. Google) to do the same!</a:t>
            </a:r>
          </a:p>
          <a:p>
            <a:pPr marL="457200" indent="-457200">
              <a:buFontTx/>
              <a:buChar char="•"/>
            </a:pPr>
            <a:endParaRPr lang="en-US" sz="2400" b="0" i="0" dirty="0"/>
          </a:p>
        </p:txBody>
      </p:sp>
      <p:sp>
        <p:nvSpPr>
          <p:cNvPr id="1333252" name="Rectangle 4"/>
          <p:cNvSpPr>
            <a:spLocks noGrp="1" noChangeArrowheads="1"/>
          </p:cNvSpPr>
          <p:nvPr>
            <p:ph type="title"/>
          </p:nvPr>
        </p:nvSpPr>
        <p:spPr>
          <a:xfrm>
            <a:off x="1636713" y="673100"/>
            <a:ext cx="6313487" cy="457200"/>
          </a:xfrm>
          <a:noFill/>
          <a:ln/>
        </p:spPr>
        <p:txBody>
          <a:bodyPr/>
          <a:lstStyle/>
          <a:p>
            <a:r>
              <a:rPr lang="en-US" dirty="0" smtClean="0"/>
              <a:t>Challenge - Linking behaviors </a:t>
            </a:r>
            <a:endParaRPr lang="en-US" dirty="0"/>
          </a:p>
        </p:txBody>
      </p:sp>
      <p:sp>
        <p:nvSpPr>
          <p:cNvPr id="1333253" name="Text Box 5"/>
          <p:cNvSpPr txBox="1">
            <a:spLocks noChangeArrowheads="1"/>
          </p:cNvSpPr>
          <p:nvPr/>
        </p:nvSpPr>
        <p:spPr bwMode="auto">
          <a:xfrm>
            <a:off x="266700" y="1968500"/>
            <a:ext cx="3695700" cy="3785652"/>
          </a:xfrm>
          <a:prstGeom prst="rect">
            <a:avLst/>
          </a:prstGeom>
          <a:noFill/>
          <a:ln w="9525">
            <a:noFill/>
            <a:miter lim="800000"/>
            <a:headEnd/>
            <a:tailEnd/>
          </a:ln>
          <a:effectLst/>
        </p:spPr>
        <p:txBody>
          <a:bodyPr>
            <a:spAutoFit/>
          </a:bodyPr>
          <a:lstStyle/>
          <a:p>
            <a:pPr marL="457200" indent="-457200">
              <a:buFontTx/>
              <a:buChar char="•"/>
            </a:pPr>
            <a:r>
              <a:rPr lang="en-US" sz="2400" b="0" i="0" dirty="0">
                <a:solidFill>
                  <a:srgbClr val="FF0000"/>
                </a:solidFill>
              </a:rPr>
              <a:t>Change links constantly</a:t>
            </a:r>
          </a:p>
          <a:p>
            <a:pPr marL="457200" indent="-457200">
              <a:buFontTx/>
              <a:buChar char="•"/>
            </a:pPr>
            <a:r>
              <a:rPr lang="en-US" sz="2400" b="0" i="0" dirty="0">
                <a:solidFill>
                  <a:srgbClr val="FF0000"/>
                </a:solidFill>
              </a:rPr>
              <a:t>Forbid others to link to you</a:t>
            </a:r>
          </a:p>
          <a:p>
            <a:pPr marL="457200" indent="-457200">
              <a:buFontTx/>
              <a:buChar char="•"/>
            </a:pPr>
            <a:r>
              <a:rPr lang="en-US" sz="2400" b="0" i="0" dirty="0" smtClean="0">
                <a:solidFill>
                  <a:srgbClr val="FF0000"/>
                </a:solidFill>
              </a:rPr>
              <a:t>Refuse to license for </a:t>
            </a:r>
            <a:r>
              <a:rPr lang="en-US" b="0" i="0" dirty="0" smtClean="0">
                <a:solidFill>
                  <a:srgbClr val="FF0000"/>
                </a:solidFill>
              </a:rPr>
              <a:t>crawlers</a:t>
            </a:r>
            <a:endParaRPr lang="en-US" sz="2400" b="0" i="0" dirty="0">
              <a:solidFill>
                <a:srgbClr val="FF0000"/>
              </a:solidFill>
            </a:endParaRPr>
          </a:p>
          <a:p>
            <a:pPr marL="457200" indent="-457200">
              <a:buFontTx/>
              <a:buChar char="•"/>
            </a:pPr>
            <a:r>
              <a:rPr lang="en-US" sz="2400" b="0" i="0" dirty="0" smtClean="0">
                <a:solidFill>
                  <a:srgbClr val="FF0000"/>
                </a:solidFill>
              </a:rPr>
              <a:t>Insist </a:t>
            </a:r>
            <a:r>
              <a:rPr lang="en-US" sz="2400" b="0" i="0" dirty="0">
                <a:solidFill>
                  <a:srgbClr val="FF0000"/>
                </a:solidFill>
              </a:rPr>
              <a:t>on one interface</a:t>
            </a:r>
          </a:p>
          <a:p>
            <a:pPr marL="457200" indent="-457200">
              <a:buFontTx/>
              <a:buChar char="•"/>
            </a:pPr>
            <a:endParaRPr lang="en-US" sz="2400" b="0" i="0" dirty="0">
              <a:solidFill>
                <a:srgbClr val="FF0000"/>
              </a:solidFill>
            </a:endParaRPr>
          </a:p>
          <a:p>
            <a:pPr marL="457200" indent="-457200">
              <a:buFontTx/>
              <a:buChar char="•"/>
            </a:pPr>
            <a:endParaRPr lang="en-US" sz="2400" b="0" i="0" dirty="0">
              <a:solidFill>
                <a:srgbClr val="FF0000"/>
              </a:solidFill>
            </a:endParaRPr>
          </a:p>
          <a:p>
            <a:pPr marL="457200" indent="-457200">
              <a:buFontTx/>
              <a:buChar char="•"/>
            </a:pPr>
            <a:endParaRPr lang="en-US" sz="2400" b="0" i="0" dirty="0">
              <a:solidFill>
                <a:srgbClr val="FF0000"/>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2919" y="1339978"/>
            <a:ext cx="8254478" cy="4154984"/>
          </a:xfrm>
          <a:prstGeom prst="rect">
            <a:avLst/>
          </a:prstGeom>
        </p:spPr>
        <p:txBody>
          <a:bodyPr wrap="square">
            <a:spAutoFit/>
          </a:bodyPr>
          <a:lstStyle/>
          <a:p>
            <a:pPr>
              <a:buFont typeface="Arial" pitchFamily="34" charset="0"/>
              <a:buChar char="•"/>
            </a:pPr>
            <a:r>
              <a:rPr lang="en-US" b="0" i="0" dirty="0" smtClean="0"/>
              <a:t> ‘We want full-text content, not indexes’</a:t>
            </a:r>
          </a:p>
          <a:p>
            <a:pPr>
              <a:buFont typeface="Arial" pitchFamily="34" charset="0"/>
              <a:buChar char="•"/>
            </a:pPr>
            <a:r>
              <a:rPr lang="en-US" b="0" i="0" dirty="0" smtClean="0"/>
              <a:t> ‘Why should we pay for content that’s free?’</a:t>
            </a:r>
          </a:p>
          <a:p>
            <a:pPr>
              <a:buFont typeface="Arial" pitchFamily="34" charset="0"/>
              <a:buChar char="•"/>
            </a:pPr>
            <a:r>
              <a:rPr lang="en-US" b="0" i="0" dirty="0" smtClean="0"/>
              <a:t> ‘It’s not our job to index content we don’t own’</a:t>
            </a:r>
          </a:p>
          <a:p>
            <a:pPr>
              <a:buFont typeface="Arial" pitchFamily="34" charset="0"/>
              <a:buChar char="•"/>
            </a:pPr>
            <a:r>
              <a:rPr lang="en-US" b="0" i="0" dirty="0" smtClean="0"/>
              <a:t> ‘Should it be in the OPAC?’</a:t>
            </a:r>
          </a:p>
          <a:p>
            <a:pPr>
              <a:buFont typeface="Arial" pitchFamily="34" charset="0"/>
              <a:buChar char="•"/>
            </a:pPr>
            <a:r>
              <a:rPr lang="en-US" b="0" i="0" dirty="0" smtClean="0"/>
              <a:t> Not sure what to do about MARC records…</a:t>
            </a:r>
          </a:p>
          <a:p>
            <a:endParaRPr lang="en-US" b="0" i="0" dirty="0" smtClean="0"/>
          </a:p>
          <a:p>
            <a:pPr lvl="0">
              <a:buFont typeface="Arial" pitchFamily="34" charset="0"/>
              <a:buChar char="•"/>
            </a:pPr>
            <a:r>
              <a:rPr lang="en-US" b="0" i="0" dirty="0" smtClean="0"/>
              <a:t> Metrics and development funds prioritized towards </a:t>
            </a:r>
          </a:p>
          <a:p>
            <a:pPr marL="914400" lvl="1" indent="-457200">
              <a:buFont typeface="+mj-lt"/>
              <a:buAutoNum type="arabicPeriod"/>
            </a:pPr>
            <a:r>
              <a:rPr lang="en-US" b="0" i="0" dirty="0" smtClean="0"/>
              <a:t> Content (look what we own) </a:t>
            </a:r>
          </a:p>
          <a:p>
            <a:pPr marL="914400" lvl="1" indent="-457200">
              <a:buFont typeface="+mj-lt"/>
              <a:buAutoNum type="arabicPeriod"/>
            </a:pPr>
            <a:r>
              <a:rPr lang="en-US" b="0" i="0" dirty="0" smtClean="0"/>
              <a:t> Usage (look how much it’s being used) </a:t>
            </a:r>
          </a:p>
          <a:p>
            <a:pPr marL="914400" lvl="1" indent="-457200">
              <a:buFont typeface="+mj-lt"/>
              <a:buAutoNum type="arabicPeriod"/>
            </a:pPr>
            <a:r>
              <a:rPr lang="en-US" b="0" i="0" dirty="0" smtClean="0"/>
              <a:t> Utility (look how much is learned/discovered)</a:t>
            </a:r>
            <a:r>
              <a:rPr lang="en-IE" b="0" i="0" dirty="0" smtClean="0"/>
              <a:t/>
            </a:r>
            <a:br>
              <a:rPr lang="en-IE" b="0" i="0" dirty="0" smtClean="0"/>
            </a:br>
            <a:endParaRPr lang="en-IE" b="0" i="0" dirty="0" smtClean="0"/>
          </a:p>
        </p:txBody>
      </p:sp>
      <p:sp>
        <p:nvSpPr>
          <p:cNvPr id="4" name="Title 1"/>
          <p:cNvSpPr txBox="1">
            <a:spLocks/>
          </p:cNvSpPr>
          <p:nvPr/>
        </p:nvSpPr>
        <p:spPr bwMode="auto">
          <a:xfrm>
            <a:off x="1371600" y="670342"/>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Challenge - Library Perceptions</a:t>
            </a:r>
            <a:endParaRPr lang="en-US" sz="3100" b="0" i="0"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4546" y="1355743"/>
            <a:ext cx="8541081" cy="4154984"/>
          </a:xfrm>
          <a:prstGeom prst="rect">
            <a:avLst/>
          </a:prstGeom>
        </p:spPr>
        <p:txBody>
          <a:bodyPr wrap="square">
            <a:spAutoFit/>
          </a:bodyPr>
          <a:lstStyle/>
          <a:p>
            <a:pPr lvl="0">
              <a:buFont typeface="Arial" pitchFamily="34" charset="0"/>
              <a:buChar char="•"/>
            </a:pPr>
            <a:r>
              <a:rPr lang="en-US" b="0" i="0" dirty="0" smtClean="0"/>
              <a:t> Who pays for the links?</a:t>
            </a:r>
          </a:p>
          <a:p>
            <a:pPr lvl="1">
              <a:buFont typeface="Arial" pitchFamily="34" charset="0"/>
              <a:buChar char="•"/>
            </a:pPr>
            <a:r>
              <a:rPr lang="en-US" b="0" i="0" dirty="0" smtClean="0"/>
              <a:t> Connections don’t lend themselves to advertising</a:t>
            </a:r>
          </a:p>
          <a:p>
            <a:pPr lvl="1">
              <a:buFont typeface="Arial" pitchFamily="34" charset="0"/>
              <a:buChar char="•"/>
            </a:pPr>
            <a:r>
              <a:rPr lang="en-US" b="0" i="0" dirty="0" smtClean="0"/>
              <a:t> Utility is largely in the background</a:t>
            </a:r>
          </a:p>
          <a:p>
            <a:pPr lvl="1">
              <a:buFont typeface="Arial" pitchFamily="34" charset="0"/>
              <a:buChar char="•"/>
            </a:pPr>
            <a:r>
              <a:rPr lang="en-US" b="0" i="0" dirty="0" smtClean="0"/>
              <a:t> OCLC aside, discovery services don’t pay for metadata</a:t>
            </a:r>
          </a:p>
          <a:p>
            <a:pPr lvl="0">
              <a:buFont typeface="Arial" pitchFamily="34" charset="0"/>
              <a:buChar char="•"/>
            </a:pPr>
            <a:r>
              <a:rPr lang="en-US" b="0" i="0" dirty="0" smtClean="0"/>
              <a:t> Permissions control is complex</a:t>
            </a:r>
          </a:p>
          <a:p>
            <a:pPr lvl="1">
              <a:buFont typeface="Arial" pitchFamily="34" charset="0"/>
              <a:buChar char="•"/>
            </a:pPr>
            <a:r>
              <a:rPr lang="en-US" b="0" i="0" dirty="0" smtClean="0"/>
              <a:t> Authentication </a:t>
            </a:r>
          </a:p>
          <a:p>
            <a:pPr lvl="1">
              <a:buFont typeface="Arial" pitchFamily="34" charset="0"/>
              <a:buChar char="•"/>
            </a:pPr>
            <a:r>
              <a:rPr lang="en-US" b="0" i="0" dirty="0" smtClean="0"/>
              <a:t> Determining ownership before providing access</a:t>
            </a:r>
          </a:p>
          <a:p>
            <a:pPr>
              <a:buFont typeface="Arial" pitchFamily="34" charset="0"/>
              <a:buChar char="•"/>
            </a:pPr>
            <a:r>
              <a:rPr lang="en-US" b="0" i="0" dirty="0" smtClean="0"/>
              <a:t> Competitive forces </a:t>
            </a:r>
          </a:p>
          <a:p>
            <a:pPr lvl="1">
              <a:buFont typeface="Arial" pitchFamily="34" charset="0"/>
              <a:buChar char="•"/>
            </a:pPr>
            <a:r>
              <a:rPr lang="en-US" b="0" i="0" dirty="0" smtClean="0"/>
              <a:t> Major players (e.g. Google) won’t allow data mining</a:t>
            </a:r>
          </a:p>
          <a:p>
            <a:pPr lvl="1">
              <a:buFont typeface="Arial" pitchFamily="34" charset="0"/>
              <a:buChar char="•"/>
            </a:pPr>
            <a:r>
              <a:rPr lang="en-US" b="0" i="0" dirty="0" smtClean="0"/>
              <a:t> Discovery services </a:t>
            </a:r>
            <a:r>
              <a:rPr lang="en-IE" b="0" i="0" dirty="0" smtClean="0"/>
              <a:t/>
            </a:r>
            <a:br>
              <a:rPr lang="en-IE" b="0" i="0" dirty="0" smtClean="0"/>
            </a:br>
            <a:endParaRPr lang="en-IE" b="0" i="0" dirty="0" smtClean="0"/>
          </a:p>
        </p:txBody>
      </p:sp>
      <p:sp>
        <p:nvSpPr>
          <p:cNvPr id="4" name="Title 1"/>
          <p:cNvSpPr txBox="1">
            <a:spLocks/>
          </p:cNvSpPr>
          <p:nvPr/>
        </p:nvSpPr>
        <p:spPr bwMode="auto">
          <a:xfrm>
            <a:off x="1371600" y="670342"/>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Business Issues</a:t>
            </a:r>
            <a:endParaRPr lang="en-US" sz="3100" b="0" i="0"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559" y="612140"/>
            <a:ext cx="7419799" cy="457200"/>
          </a:xfrm>
        </p:spPr>
        <p:txBody>
          <a:bodyPr/>
          <a:lstStyle/>
          <a:p>
            <a:r>
              <a:rPr lang="en-US" dirty="0" smtClean="0"/>
              <a:t>Room for improvement?</a:t>
            </a:r>
            <a:endParaRPr lang="en-US" dirty="0"/>
          </a:p>
        </p:txBody>
      </p:sp>
      <p:sp>
        <p:nvSpPr>
          <p:cNvPr id="5" name="Content Placeholder 2"/>
          <p:cNvSpPr>
            <a:spLocks noGrp="1"/>
          </p:cNvSpPr>
          <p:nvPr>
            <p:ph idx="1"/>
          </p:nvPr>
        </p:nvSpPr>
        <p:spPr>
          <a:xfrm>
            <a:off x="383064" y="1542361"/>
            <a:ext cx="7046632" cy="4025141"/>
          </a:xfrm>
        </p:spPr>
        <p:txBody>
          <a:bodyPr/>
          <a:lstStyle/>
          <a:p>
            <a:endParaRPr lang="en-US" dirty="0" smtClean="0"/>
          </a:p>
          <a:p>
            <a:pPr marL="0" indent="0">
              <a:buNone/>
            </a:pPr>
            <a:endParaRPr lang="en-US" dirty="0" smtClean="0"/>
          </a:p>
          <a:p>
            <a:pPr marL="457200" indent="-457200">
              <a:buFont typeface="+mj-lt"/>
              <a:buAutoNum type="arabicPeriod"/>
            </a:pPr>
            <a:endParaRPr lang="en-US" dirty="0" smtClean="0"/>
          </a:p>
          <a:p>
            <a:pPr marL="457200" indent="-457200">
              <a:buFont typeface="+mj-lt"/>
              <a:buAutoNum type="arabicPeriod"/>
            </a:pPr>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xmlns="" val="1030443847"/>
              </p:ext>
            </p:extLst>
          </p:nvPr>
        </p:nvGraphicFramePr>
        <p:xfrm>
          <a:off x="152400" y="1523998"/>
          <a:ext cx="8719457" cy="4044232"/>
        </p:xfrm>
        <a:graphic>
          <a:graphicData uri="http://schemas.openxmlformats.org/drawingml/2006/table">
            <a:tbl>
              <a:tblPr firstRow="1" firstCol="1" bandRow="1">
                <a:tableStyleId>{5C22544A-7EE6-4342-B048-85BDC9FD1C3A}</a:tableStyleId>
              </a:tblPr>
              <a:tblGrid>
                <a:gridCol w="5845629"/>
                <a:gridCol w="609600"/>
                <a:gridCol w="1299810"/>
                <a:gridCol w="964418"/>
              </a:tblGrid>
              <a:tr h="620112">
                <a:tc>
                  <a:txBody>
                    <a:bodyPr/>
                    <a:lstStyle/>
                    <a:p>
                      <a:pPr marL="0" marR="0">
                        <a:spcBef>
                          <a:spcPts val="0"/>
                        </a:spcBef>
                        <a:spcAft>
                          <a:spcPts val="0"/>
                        </a:spcAft>
                      </a:pPr>
                      <a:r>
                        <a:rPr lang="en-US" sz="2000" dirty="0" smtClean="0">
                          <a:solidFill>
                            <a:schemeClr val="tx1"/>
                          </a:solidFill>
                          <a:effectLst/>
                          <a:latin typeface="Calibri" pitchFamily="34" charset="0"/>
                          <a:ea typeface="Calibri"/>
                          <a:cs typeface="Calibri" pitchFamily="34" charset="0"/>
                        </a:rPr>
                        <a:t>Feature</a:t>
                      </a:r>
                      <a:endParaRPr lang="en-US" sz="2000" dirty="0">
                        <a:solidFill>
                          <a:schemeClr val="tx1"/>
                        </a:solidFill>
                        <a:effectLst/>
                        <a:latin typeface="Calibri" pitchFamily="34" charset="0"/>
                        <a:ea typeface="Calibri"/>
                        <a:cs typeface="Calibri" pitchFamily="34" charset="0"/>
                      </a:endParaRPr>
                    </a:p>
                  </a:txBody>
                  <a:tcPr marL="68580" marR="68580" marT="0" marB="0">
                    <a:lnL w="12700" cap="flat" cmpd="sng" algn="ctr">
                      <a:no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dirty="0" smtClean="0">
                          <a:solidFill>
                            <a:schemeClr val="tx1"/>
                          </a:solidFill>
                          <a:effectLst/>
                          <a:latin typeface="Calibri" pitchFamily="34" charset="0"/>
                          <a:ea typeface="Calibri"/>
                          <a:cs typeface="Calibri" pitchFamily="34" charset="0"/>
                        </a:rPr>
                        <a:t>ASP</a:t>
                      </a:r>
                      <a:endParaRPr lang="en-US" sz="200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dirty="0" smtClean="0">
                          <a:solidFill>
                            <a:schemeClr val="tx1"/>
                          </a:solidFill>
                          <a:effectLst/>
                          <a:latin typeface="Calibri" pitchFamily="34" charset="0"/>
                          <a:cs typeface="Calibri" pitchFamily="34" charset="0"/>
                        </a:rPr>
                        <a:t>Discovery</a:t>
                      </a:r>
                      <a:r>
                        <a:rPr lang="en-US" sz="2000" baseline="0" dirty="0" smtClean="0">
                          <a:solidFill>
                            <a:schemeClr val="tx1"/>
                          </a:solidFill>
                          <a:effectLst/>
                          <a:latin typeface="Calibri" pitchFamily="34" charset="0"/>
                          <a:cs typeface="Calibri" pitchFamily="34" charset="0"/>
                        </a:rPr>
                        <a:t> Service</a:t>
                      </a:r>
                      <a:endParaRPr lang="en-US" sz="200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dirty="0" smtClean="0">
                          <a:solidFill>
                            <a:schemeClr val="tx1"/>
                          </a:solidFill>
                          <a:effectLst/>
                          <a:latin typeface="Calibri" pitchFamily="34" charset="0"/>
                          <a:ea typeface="+mn-ea"/>
                          <a:cs typeface="Calibri" pitchFamily="34" charset="0"/>
                        </a:rPr>
                        <a:t>Google</a:t>
                      </a:r>
                      <a:endParaRPr lang="en-US" sz="200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2291">
                <a:tc>
                  <a:txBody>
                    <a:bodyPr/>
                    <a:lstStyle/>
                    <a:p>
                      <a:r>
                        <a:rPr lang="en-US" sz="2000" b="0" dirty="0" smtClean="0">
                          <a:solidFill>
                            <a:schemeClr val="tx1"/>
                          </a:solidFill>
                          <a:latin typeface="Calibri" pitchFamily="34" charset="0"/>
                          <a:cs typeface="Calibri" pitchFamily="34" charset="0"/>
                        </a:rPr>
                        <a:t>Quality</a:t>
                      </a:r>
                      <a:r>
                        <a:rPr lang="en-US" sz="2000" b="0" baseline="0" dirty="0" smtClean="0">
                          <a:solidFill>
                            <a:schemeClr val="tx1"/>
                          </a:solidFill>
                          <a:latin typeface="Calibri" pitchFamily="34" charset="0"/>
                          <a:cs typeface="Calibri" pitchFamily="34" charset="0"/>
                        </a:rPr>
                        <a:t> content</a:t>
                      </a:r>
                      <a:endParaRPr lang="en-US" sz="2000" b="0" dirty="0">
                        <a:solidFill>
                          <a:schemeClr val="tx1"/>
                        </a:solidFill>
                        <a:latin typeface="Calibri" pitchFamily="34" charset="0"/>
                        <a:cs typeface="Calibri" pitchFamily="34" charset="0"/>
                      </a:endParaRPr>
                    </a:p>
                  </a:txBody>
                  <a:tcPr marL="68580" marR="68580" marT="0" marB="0">
                    <a:lnL w="12700" cap="flat" cmpd="sng" algn="ctr">
                      <a:no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Y</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Y</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N</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22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Calibri" pitchFamily="34" charset="0"/>
                          <a:cs typeface="Calibri" pitchFamily="34" charset="0"/>
                        </a:rPr>
                        <a:t>Discipline</a:t>
                      </a:r>
                      <a:r>
                        <a:rPr lang="en-US" sz="2000" b="0" baseline="0" dirty="0" smtClean="0">
                          <a:solidFill>
                            <a:schemeClr val="tx1"/>
                          </a:solidFill>
                          <a:latin typeface="Calibri" pitchFamily="34" charset="0"/>
                          <a:cs typeface="Calibri" pitchFamily="34" charset="0"/>
                        </a:rPr>
                        <a:t> relevance: comprehensive, covers rare, small sites</a:t>
                      </a:r>
                      <a:endParaRPr lang="en-US" sz="2000" b="0" dirty="0" smtClean="0">
                        <a:solidFill>
                          <a:schemeClr val="tx1"/>
                        </a:solidFill>
                        <a:latin typeface="Calibri" pitchFamily="34" charset="0"/>
                        <a:cs typeface="Calibri" pitchFamily="34" charset="0"/>
                      </a:endParaRPr>
                    </a:p>
                  </a:txBody>
                  <a:tcPr marL="68580" marR="68580" marT="0" marB="0">
                    <a:lnL w="12700" cap="flat" cmpd="sng" algn="ctr">
                      <a:no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Y</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N</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N</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22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Calibri" pitchFamily="34" charset="0"/>
                          <a:cs typeface="Calibri" pitchFamily="34" charset="0"/>
                        </a:rPr>
                        <a:t>Stability:</a:t>
                      </a:r>
                      <a:r>
                        <a:rPr lang="en-US" sz="2000" b="0" baseline="0" dirty="0" smtClean="0">
                          <a:solidFill>
                            <a:schemeClr val="tx1"/>
                          </a:solidFill>
                          <a:latin typeface="Calibri" pitchFamily="34" charset="0"/>
                          <a:cs typeface="Calibri" pitchFamily="34" charset="0"/>
                        </a:rPr>
                        <a:t> </a:t>
                      </a:r>
                      <a:r>
                        <a:rPr lang="en-US" sz="2000" b="0" dirty="0" smtClean="0">
                          <a:solidFill>
                            <a:schemeClr val="tx1"/>
                          </a:solidFill>
                          <a:latin typeface="Calibri" pitchFamily="34" charset="0"/>
                          <a:cs typeface="Calibri" pitchFamily="34" charset="0"/>
                        </a:rPr>
                        <a:t>automated re-directs</a:t>
                      </a:r>
                      <a:r>
                        <a:rPr lang="en-US" sz="2000" b="0" baseline="0" dirty="0" smtClean="0">
                          <a:solidFill>
                            <a:schemeClr val="tx1"/>
                          </a:solidFill>
                          <a:latin typeface="Calibri" pitchFamily="34" charset="0"/>
                          <a:cs typeface="Calibri" pitchFamily="34" charset="0"/>
                        </a:rPr>
                        <a:t> and</a:t>
                      </a:r>
                      <a:r>
                        <a:rPr lang="en-US" sz="2000" b="0" dirty="0" smtClean="0">
                          <a:solidFill>
                            <a:schemeClr val="tx1"/>
                          </a:solidFill>
                          <a:latin typeface="Calibri" pitchFamily="34" charset="0"/>
                          <a:cs typeface="Calibri" pitchFamily="34" charset="0"/>
                        </a:rPr>
                        <a:t> indicators of broken links</a:t>
                      </a:r>
                    </a:p>
                  </a:txBody>
                  <a:tcPr marL="68580" marR="68580" marT="0" marB="0">
                    <a:lnL w="12700" cap="flat" cmpd="sng" algn="ctr">
                      <a:no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Y</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Some</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Some</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2291">
                <a:tc>
                  <a:txBody>
                    <a:bodyPr/>
                    <a:lstStyle/>
                    <a:p>
                      <a:r>
                        <a:rPr lang="en-US" sz="2000" b="0" dirty="0" smtClean="0">
                          <a:solidFill>
                            <a:schemeClr val="tx1"/>
                          </a:solidFill>
                          <a:latin typeface="Calibri" pitchFamily="34" charset="0"/>
                          <a:cs typeface="Calibri" pitchFamily="34" charset="0"/>
                        </a:rPr>
                        <a:t>Integration – playlist integration,</a:t>
                      </a:r>
                      <a:r>
                        <a:rPr lang="en-US" sz="2000" b="0" baseline="0" dirty="0" smtClean="0">
                          <a:solidFill>
                            <a:schemeClr val="tx1"/>
                          </a:solidFill>
                          <a:latin typeface="Calibri" pitchFamily="34" charset="0"/>
                          <a:cs typeface="Calibri" pitchFamily="34" charset="0"/>
                        </a:rPr>
                        <a:t> easy citation, annotation. </a:t>
                      </a:r>
                      <a:endParaRPr lang="en-US" sz="2000" b="0" dirty="0" smtClean="0">
                        <a:solidFill>
                          <a:schemeClr val="tx1"/>
                        </a:solidFill>
                        <a:latin typeface="Calibri" pitchFamily="34" charset="0"/>
                        <a:cs typeface="Calibri" pitchFamily="34" charset="0"/>
                      </a:endParaRPr>
                    </a:p>
                  </a:txBody>
                  <a:tcPr marL="68580" marR="68580" marT="0" marB="0">
                    <a:lnL w="12700" cap="flat" cmpd="sng" algn="ctr">
                      <a:no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Y</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Some</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Some</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2291">
                <a:tc>
                  <a:txBody>
                    <a:bodyPr/>
                    <a:lstStyle/>
                    <a:p>
                      <a:r>
                        <a:rPr lang="en-US" sz="2000" b="0" dirty="0" smtClean="0">
                          <a:solidFill>
                            <a:schemeClr val="tx1"/>
                          </a:solidFill>
                          <a:latin typeface="Calibri" pitchFamily="34" charset="0"/>
                          <a:cs typeface="Calibri" pitchFamily="34" charset="0"/>
                        </a:rPr>
                        <a:t>Usage statistics</a:t>
                      </a:r>
                      <a:endParaRPr lang="en-US" sz="2000" b="0" dirty="0">
                        <a:solidFill>
                          <a:schemeClr val="tx1"/>
                        </a:solidFill>
                        <a:latin typeface="Calibri" pitchFamily="34" charset="0"/>
                        <a:cs typeface="Calibri" pitchFamily="34" charset="0"/>
                      </a:endParaRPr>
                    </a:p>
                  </a:txBody>
                  <a:tcPr marL="68580" marR="68580" marT="0" marB="0">
                    <a:lnL w="12700" cap="flat" cmpd="sng" algn="ctr">
                      <a:no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952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Y</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952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Y</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952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N</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952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5369">
                <a:tc>
                  <a:txBody>
                    <a:bodyPr/>
                    <a:lstStyle/>
                    <a:p>
                      <a:pPr marL="0" marR="0">
                        <a:spcBef>
                          <a:spcPts val="0"/>
                        </a:spcBef>
                        <a:spcAft>
                          <a:spcPts val="0"/>
                        </a:spcAft>
                      </a:pPr>
                      <a:r>
                        <a:rPr lang="en-US" sz="2000" b="0" dirty="0" smtClean="0">
                          <a:solidFill>
                            <a:schemeClr val="tx1"/>
                          </a:solidFill>
                          <a:effectLst/>
                          <a:latin typeface="Calibri" pitchFamily="34" charset="0"/>
                          <a:ea typeface="Calibri"/>
                          <a:cs typeface="Calibri" pitchFamily="34" charset="0"/>
                        </a:rPr>
                        <a:t>Broken link user alerting</a:t>
                      </a:r>
                      <a:endParaRPr lang="en-US" sz="2000" b="0" dirty="0">
                        <a:solidFill>
                          <a:schemeClr val="tx1"/>
                        </a:solidFill>
                        <a:effectLst/>
                        <a:latin typeface="Calibri" pitchFamily="34" charset="0"/>
                        <a:ea typeface="Calibri"/>
                        <a:cs typeface="Calibri" pitchFamily="34" charset="0"/>
                      </a:endParaRPr>
                    </a:p>
                  </a:txBody>
                  <a:tcPr marL="68580" marR="68580" marT="0" marB="0">
                    <a:lnL w="12700" cap="flat" cmpd="sng" algn="ctr">
                      <a:no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9525" cap="flat" cmpd="sng" algn="ctr">
                      <a:solidFill>
                        <a:schemeClr val="tx2">
                          <a:lumMod val="85000"/>
                        </a:schemeClr>
                      </a:solidFill>
                      <a:prstDash val="solid"/>
                      <a:round/>
                      <a:headEnd type="none" w="med" len="med"/>
                      <a:tailEnd type="none" w="med" len="med"/>
                    </a:lnT>
                    <a:lnB w="952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Y</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9525" cap="flat" cmpd="sng" algn="ctr">
                      <a:solidFill>
                        <a:schemeClr val="tx2">
                          <a:lumMod val="85000"/>
                        </a:schemeClr>
                      </a:solidFill>
                      <a:prstDash val="solid"/>
                      <a:round/>
                      <a:headEnd type="none" w="med" len="med"/>
                      <a:tailEnd type="none" w="med" len="med"/>
                    </a:lnT>
                    <a:lnB w="952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9525" cap="flat" cmpd="sng" algn="ctr">
                      <a:solidFill>
                        <a:schemeClr val="tx2">
                          <a:lumMod val="85000"/>
                        </a:schemeClr>
                      </a:solidFill>
                      <a:prstDash val="solid"/>
                      <a:round/>
                      <a:headEnd type="none" w="med" len="med"/>
                      <a:tailEnd type="none" w="med" len="med"/>
                    </a:lnT>
                    <a:lnB w="952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N</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9525" cap="flat" cmpd="sng" algn="ctr">
                      <a:solidFill>
                        <a:schemeClr val="tx2">
                          <a:lumMod val="85000"/>
                        </a:schemeClr>
                      </a:solidFill>
                      <a:prstDash val="solid"/>
                      <a:round/>
                      <a:headEnd type="none" w="med" len="med"/>
                      <a:tailEnd type="none" w="med" len="med"/>
                    </a:lnT>
                    <a:lnB w="952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5369">
                <a:tc>
                  <a:txBody>
                    <a:bodyPr/>
                    <a:lstStyle/>
                    <a:p>
                      <a:pPr marL="0" marR="0">
                        <a:spcBef>
                          <a:spcPts val="0"/>
                        </a:spcBef>
                        <a:spcAft>
                          <a:spcPts val="0"/>
                        </a:spcAft>
                      </a:pPr>
                      <a:r>
                        <a:rPr lang="en-US" sz="2000" b="0" dirty="0" smtClean="0">
                          <a:solidFill>
                            <a:schemeClr val="tx1"/>
                          </a:solidFill>
                          <a:effectLst/>
                          <a:latin typeface="Calibri" pitchFamily="34" charset="0"/>
                          <a:ea typeface="Calibri"/>
                          <a:cs typeface="Calibri" pitchFamily="34" charset="0"/>
                        </a:rPr>
                        <a:t>Deep integration of selected</a:t>
                      </a:r>
                      <a:r>
                        <a:rPr lang="en-US" sz="2000" b="0" baseline="0" dirty="0" smtClean="0">
                          <a:solidFill>
                            <a:schemeClr val="tx1"/>
                          </a:solidFill>
                          <a:effectLst/>
                          <a:latin typeface="Calibri" pitchFamily="34" charset="0"/>
                          <a:ea typeface="Calibri"/>
                          <a:cs typeface="Calibri" pitchFamily="34" charset="0"/>
                        </a:rPr>
                        <a:t> items – semantic indexing</a:t>
                      </a:r>
                      <a:endParaRPr lang="en-US" sz="2000" b="0" dirty="0">
                        <a:solidFill>
                          <a:schemeClr val="tx1"/>
                        </a:solidFill>
                        <a:effectLst/>
                        <a:latin typeface="Calibri" pitchFamily="34" charset="0"/>
                        <a:ea typeface="Calibri"/>
                        <a:cs typeface="Calibri" pitchFamily="34" charset="0"/>
                      </a:endParaRPr>
                    </a:p>
                  </a:txBody>
                  <a:tcPr marL="68580" marR="68580" marT="0" marB="0">
                    <a:lnL w="12700" cap="flat" cmpd="sng" algn="ctr">
                      <a:no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9525" cap="flat" cmpd="sng" algn="ctr">
                      <a:solidFill>
                        <a:schemeClr val="tx2">
                          <a:lumMod val="85000"/>
                        </a:schemeClr>
                      </a:solidFill>
                      <a:prstDash val="solid"/>
                      <a:round/>
                      <a:headEnd type="none" w="med" len="med"/>
                      <a:tailEnd type="none" w="med" len="med"/>
                    </a:lnT>
                    <a:lnB w="952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Y</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9525" cap="flat" cmpd="sng" algn="ctr">
                      <a:solidFill>
                        <a:schemeClr val="tx2">
                          <a:lumMod val="85000"/>
                        </a:schemeClr>
                      </a:solidFill>
                      <a:prstDash val="solid"/>
                      <a:round/>
                      <a:headEnd type="none" w="med" len="med"/>
                      <a:tailEnd type="none" w="med" len="med"/>
                    </a:lnT>
                    <a:lnB w="952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N</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9525" cap="flat" cmpd="sng" algn="ctr">
                      <a:solidFill>
                        <a:schemeClr val="tx2">
                          <a:lumMod val="85000"/>
                        </a:schemeClr>
                      </a:solidFill>
                      <a:prstDash val="solid"/>
                      <a:round/>
                      <a:headEnd type="none" w="med" len="med"/>
                      <a:tailEnd type="none" w="med" len="med"/>
                    </a:lnT>
                    <a:lnB w="952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000" b="0" dirty="0" smtClean="0">
                          <a:solidFill>
                            <a:schemeClr val="tx1"/>
                          </a:solidFill>
                          <a:effectLst/>
                          <a:latin typeface="Calibri" pitchFamily="34" charset="0"/>
                          <a:ea typeface="Calibri"/>
                          <a:cs typeface="Calibri" pitchFamily="34" charset="0"/>
                        </a:rPr>
                        <a:t>N</a:t>
                      </a:r>
                      <a:endParaRPr lang="en-US" sz="2000" b="0" dirty="0">
                        <a:solidFill>
                          <a:schemeClr val="tx1"/>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9525" cap="flat" cmpd="sng" algn="ctr">
                      <a:solidFill>
                        <a:schemeClr val="tx2">
                          <a:lumMod val="85000"/>
                        </a:schemeClr>
                      </a:solidFill>
                      <a:prstDash val="solid"/>
                      <a:round/>
                      <a:headEnd type="none" w="med" len="med"/>
                      <a:tailEnd type="none" w="med" len="med"/>
                    </a:lnT>
                    <a:lnB w="952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xmlns="" val="203494608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028" y="454482"/>
            <a:ext cx="7412771" cy="457200"/>
          </a:xfrm>
        </p:spPr>
        <p:txBody>
          <a:bodyPr/>
          <a:lstStyle/>
          <a:p>
            <a:r>
              <a:rPr lang="en-US" dirty="0" smtClean="0"/>
              <a:t>Adding discovery to Academic Video Online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xmlns="" val="645043714"/>
              </p:ext>
            </p:extLst>
          </p:nvPr>
        </p:nvGraphicFramePr>
        <p:xfrm>
          <a:off x="448568" y="3558727"/>
          <a:ext cx="8098970" cy="2194560"/>
        </p:xfrm>
        <a:graphic>
          <a:graphicData uri="http://schemas.openxmlformats.org/drawingml/2006/table">
            <a:tbl>
              <a:tblPr firstRow="1" firstCol="1" bandRow="1">
                <a:tableStyleId>{5C22544A-7EE6-4342-B048-85BDC9FD1C3A}</a:tableStyleId>
              </a:tblPr>
              <a:tblGrid>
                <a:gridCol w="2111800"/>
                <a:gridCol w="1392888"/>
                <a:gridCol w="2863453"/>
                <a:gridCol w="1730829"/>
              </a:tblGrid>
              <a:tr h="233914">
                <a:tc>
                  <a:txBody>
                    <a:bodyPr/>
                    <a:lstStyle/>
                    <a:p>
                      <a:pPr marL="0" marR="0">
                        <a:spcBef>
                          <a:spcPts val="0"/>
                        </a:spcBef>
                        <a:spcAft>
                          <a:spcPts val="0"/>
                        </a:spcAft>
                      </a:pPr>
                      <a:r>
                        <a:rPr lang="en-US" sz="1600" dirty="0" smtClean="0">
                          <a:solidFill>
                            <a:sysClr val="windowText" lastClr="000000"/>
                          </a:solidFill>
                          <a:effectLst/>
                          <a:latin typeface="Calibri" pitchFamily="34" charset="0"/>
                          <a:ea typeface="Calibri"/>
                          <a:cs typeface="Calibri" pitchFamily="34" charset="0"/>
                        </a:rPr>
                        <a:t>Source</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12700" cap="flat" cmpd="sng" algn="ctr">
                      <a:no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dirty="0" smtClean="0">
                          <a:solidFill>
                            <a:sysClr val="windowText" lastClr="000000"/>
                          </a:solidFill>
                          <a:effectLst/>
                          <a:latin typeface="Calibri" pitchFamily="34" charset="0"/>
                          <a:ea typeface="+mn-ea"/>
                          <a:cs typeface="Calibri" pitchFamily="34" charset="0"/>
                        </a:rPr>
                        <a:t>#</a:t>
                      </a:r>
                      <a:r>
                        <a:rPr lang="en-US" sz="1600" baseline="0" dirty="0" smtClean="0">
                          <a:solidFill>
                            <a:sysClr val="windowText" lastClr="000000"/>
                          </a:solidFill>
                          <a:effectLst/>
                          <a:latin typeface="Calibri" pitchFamily="34" charset="0"/>
                          <a:ea typeface="+mn-ea"/>
                          <a:cs typeface="Calibri" pitchFamily="34" charset="0"/>
                        </a:rPr>
                        <a:t> of Titles</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dirty="0" smtClean="0">
                          <a:solidFill>
                            <a:sysClr val="windowText" lastClr="000000"/>
                          </a:solidFill>
                          <a:effectLst/>
                          <a:latin typeface="Calibri" pitchFamily="34" charset="0"/>
                          <a:cs typeface="Calibri" pitchFamily="34" charset="0"/>
                        </a:rPr>
                        <a:t>What is it?</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dirty="0" smtClean="0">
                          <a:solidFill>
                            <a:sysClr val="windowText" lastClr="000000"/>
                          </a:solidFill>
                          <a:effectLst/>
                          <a:latin typeface="Calibri" pitchFamily="34" charset="0"/>
                          <a:ea typeface="+mn-ea"/>
                          <a:cs typeface="Calibri" pitchFamily="34" charset="0"/>
                        </a:rPr>
                        <a:t>Level</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33914">
                <a:tc>
                  <a:txBody>
                    <a:bodyPr/>
                    <a:lstStyle/>
                    <a:p>
                      <a:pPr marL="0" marR="0">
                        <a:spcBef>
                          <a:spcPts val="0"/>
                        </a:spcBef>
                        <a:spcAft>
                          <a:spcPts val="0"/>
                        </a:spcAft>
                      </a:pPr>
                      <a:r>
                        <a:rPr lang="en-US" sz="1600" b="0" dirty="0">
                          <a:solidFill>
                            <a:sysClr val="windowText" lastClr="000000"/>
                          </a:solidFill>
                          <a:effectLst/>
                          <a:latin typeface="Calibri" pitchFamily="34" charset="0"/>
                          <a:cs typeface="Calibri" pitchFamily="34" charset="0"/>
                        </a:rPr>
                        <a:t>C-Span</a:t>
                      </a:r>
                      <a:endParaRPr lang="en-US" sz="1600" b="0" dirty="0">
                        <a:solidFill>
                          <a:sysClr val="windowText" lastClr="000000"/>
                        </a:solidFill>
                        <a:effectLst/>
                        <a:latin typeface="Calibri" pitchFamily="34" charset="0"/>
                        <a:ea typeface="Calibri"/>
                        <a:cs typeface="Calibri" pitchFamily="34" charset="0"/>
                      </a:endParaRPr>
                    </a:p>
                  </a:txBody>
                  <a:tcPr marL="68580" marR="68580" marT="0" marB="0">
                    <a:lnL w="12700" cap="flat" cmpd="sng" algn="ctr">
                      <a:no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dirty="0">
                          <a:solidFill>
                            <a:sysClr val="windowText" lastClr="000000"/>
                          </a:solidFill>
                          <a:effectLst/>
                          <a:latin typeface="Calibri" pitchFamily="34" charset="0"/>
                          <a:cs typeface="Calibri" pitchFamily="34" charset="0"/>
                        </a:rPr>
                        <a:t>400,000</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a:solidFill>
                            <a:sysClr val="windowText" lastClr="000000"/>
                          </a:solidFill>
                          <a:effectLst/>
                          <a:latin typeface="Calibri" pitchFamily="34" charset="0"/>
                          <a:cs typeface="Calibri" pitchFamily="34" charset="0"/>
                        </a:rPr>
                        <a:t>News broadcasts since 1983.</a:t>
                      </a:r>
                      <a:endParaRPr lang="en-US" sz="160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dirty="0">
                          <a:solidFill>
                            <a:sysClr val="windowText" lastClr="000000"/>
                          </a:solidFill>
                          <a:effectLst/>
                          <a:latin typeface="Calibri" pitchFamily="34" charset="0"/>
                          <a:cs typeface="Calibri" pitchFamily="34" charset="0"/>
                        </a:rPr>
                        <a:t>Cross-searched</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00147">
                <a:tc>
                  <a:txBody>
                    <a:bodyPr/>
                    <a:lstStyle/>
                    <a:p>
                      <a:pPr marL="0" marR="0">
                        <a:spcBef>
                          <a:spcPts val="0"/>
                        </a:spcBef>
                        <a:spcAft>
                          <a:spcPts val="0"/>
                        </a:spcAft>
                      </a:pPr>
                      <a:r>
                        <a:rPr lang="en-US" sz="1600" b="0" dirty="0" smtClean="0">
                          <a:solidFill>
                            <a:sysClr val="windowText" lastClr="000000"/>
                          </a:solidFill>
                          <a:effectLst/>
                          <a:latin typeface="Calibri" pitchFamily="34" charset="0"/>
                          <a:ea typeface="Calibri"/>
                          <a:cs typeface="Calibri" pitchFamily="34" charset="0"/>
                        </a:rPr>
                        <a:t>TED Talks</a:t>
                      </a:r>
                      <a:endParaRPr lang="en-US" sz="1600" b="0" dirty="0">
                        <a:solidFill>
                          <a:sysClr val="windowText" lastClr="000000"/>
                        </a:solidFill>
                        <a:effectLst/>
                        <a:latin typeface="Calibri" pitchFamily="34" charset="0"/>
                        <a:ea typeface="Calibri"/>
                        <a:cs typeface="Calibri" pitchFamily="34" charset="0"/>
                      </a:endParaRPr>
                    </a:p>
                  </a:txBody>
                  <a:tcPr marL="68580" marR="68580" marT="0" marB="0">
                    <a:lnL w="12700" cap="flat" cmpd="sng" algn="ctr">
                      <a:no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dirty="0" smtClean="0">
                          <a:solidFill>
                            <a:sysClr val="windowText" lastClr="000000"/>
                          </a:solidFill>
                          <a:effectLst/>
                          <a:latin typeface="Calibri" pitchFamily="34" charset="0"/>
                          <a:ea typeface="Calibri"/>
                          <a:cs typeface="Calibri" pitchFamily="34" charset="0"/>
                        </a:rPr>
                        <a:t>700</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dirty="0" smtClean="0">
                          <a:solidFill>
                            <a:sysClr val="windowText" lastClr="000000"/>
                          </a:solidFill>
                          <a:effectLst/>
                          <a:latin typeface="Calibri" pitchFamily="34" charset="0"/>
                          <a:ea typeface="Calibri"/>
                          <a:cs typeface="Calibri" pitchFamily="34" charset="0"/>
                        </a:rPr>
                        <a:t>Unique lectures</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dirty="0" smtClean="0">
                          <a:solidFill>
                            <a:sysClr val="windowText" lastClr="000000"/>
                          </a:solidFill>
                          <a:effectLst/>
                          <a:latin typeface="Calibri" pitchFamily="34" charset="0"/>
                          <a:ea typeface="Calibri"/>
                          <a:cs typeface="Calibri" pitchFamily="34" charset="0"/>
                        </a:rPr>
                        <a:t>Cross-searched</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33914">
                <a:tc>
                  <a:txBody>
                    <a:bodyPr/>
                    <a:lstStyle/>
                    <a:p>
                      <a:pPr marL="0" marR="0">
                        <a:spcBef>
                          <a:spcPts val="0"/>
                        </a:spcBef>
                        <a:spcAft>
                          <a:spcPts val="0"/>
                        </a:spcAft>
                      </a:pPr>
                      <a:r>
                        <a:rPr lang="en-US" sz="1600" b="0" dirty="0">
                          <a:solidFill>
                            <a:sysClr val="windowText" lastClr="000000"/>
                          </a:solidFill>
                          <a:effectLst/>
                          <a:latin typeface="Calibri" pitchFamily="34" charset="0"/>
                          <a:cs typeface="Calibri" pitchFamily="34" charset="0"/>
                        </a:rPr>
                        <a:t>WGBH Open Vault</a:t>
                      </a:r>
                      <a:endParaRPr lang="en-US" sz="1600" b="0" dirty="0">
                        <a:solidFill>
                          <a:sysClr val="windowText" lastClr="000000"/>
                        </a:solidFill>
                        <a:effectLst/>
                        <a:latin typeface="Calibri" pitchFamily="34" charset="0"/>
                        <a:ea typeface="Calibri"/>
                        <a:cs typeface="Calibri" pitchFamily="34" charset="0"/>
                      </a:endParaRPr>
                    </a:p>
                  </a:txBody>
                  <a:tcPr marL="68580" marR="68580" marT="0" marB="0">
                    <a:lnL w="12700" cap="flat" cmpd="sng" algn="ctr">
                      <a:no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dirty="0">
                          <a:solidFill>
                            <a:sysClr val="windowText" lastClr="000000"/>
                          </a:solidFill>
                          <a:effectLst/>
                          <a:latin typeface="Calibri" pitchFamily="34" charset="0"/>
                          <a:cs typeface="Calibri" pitchFamily="34" charset="0"/>
                        </a:rPr>
                        <a:t>1,025</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dirty="0">
                          <a:solidFill>
                            <a:sysClr val="windowText" lastClr="000000"/>
                          </a:solidFill>
                          <a:effectLst/>
                          <a:latin typeface="Calibri" pitchFamily="34" charset="0"/>
                          <a:cs typeface="Calibri" pitchFamily="34" charset="0"/>
                        </a:rPr>
                        <a:t>Interviews with famous people</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a:solidFill>
                            <a:sysClr val="windowText" lastClr="000000"/>
                          </a:solidFill>
                          <a:effectLst/>
                          <a:latin typeface="Calibri" pitchFamily="34" charset="0"/>
                          <a:cs typeface="Calibri" pitchFamily="34" charset="0"/>
                        </a:rPr>
                        <a:t>Title by title</a:t>
                      </a:r>
                      <a:endParaRPr lang="en-US" sz="160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33914">
                <a:tc>
                  <a:txBody>
                    <a:bodyPr/>
                    <a:lstStyle/>
                    <a:p>
                      <a:pPr marL="0" marR="0">
                        <a:spcBef>
                          <a:spcPts val="0"/>
                        </a:spcBef>
                        <a:spcAft>
                          <a:spcPts val="0"/>
                        </a:spcAft>
                      </a:pPr>
                      <a:r>
                        <a:rPr lang="en-US" sz="1600" b="0" dirty="0">
                          <a:solidFill>
                            <a:sysClr val="windowText" lastClr="000000"/>
                          </a:solidFill>
                          <a:effectLst/>
                          <a:latin typeface="Calibri" pitchFamily="34" charset="0"/>
                          <a:cs typeface="Calibri" pitchFamily="34" charset="0"/>
                        </a:rPr>
                        <a:t>Annenberg Media</a:t>
                      </a:r>
                      <a:endParaRPr lang="en-US" sz="1600" b="0" dirty="0">
                        <a:solidFill>
                          <a:sysClr val="windowText" lastClr="000000"/>
                        </a:solidFill>
                        <a:effectLst/>
                        <a:latin typeface="Calibri" pitchFamily="34" charset="0"/>
                        <a:ea typeface="Calibri"/>
                        <a:cs typeface="Calibri" pitchFamily="34" charset="0"/>
                      </a:endParaRPr>
                    </a:p>
                  </a:txBody>
                  <a:tcPr marL="68580" marR="68580" marT="0" marB="0">
                    <a:lnL w="12700" cap="flat" cmpd="sng" algn="ctr">
                      <a:no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dirty="0">
                          <a:solidFill>
                            <a:sysClr val="windowText" lastClr="000000"/>
                          </a:solidFill>
                          <a:effectLst/>
                          <a:latin typeface="Calibri" pitchFamily="34" charset="0"/>
                          <a:cs typeface="Calibri" pitchFamily="34" charset="0"/>
                        </a:rPr>
                        <a:t>300</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dirty="0">
                          <a:solidFill>
                            <a:sysClr val="windowText" lastClr="000000"/>
                          </a:solidFill>
                          <a:effectLst/>
                          <a:latin typeface="Calibri" pitchFamily="34" charset="0"/>
                          <a:cs typeface="Calibri" pitchFamily="34" charset="0"/>
                        </a:rPr>
                        <a:t>Scientific Videos</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a:solidFill>
                            <a:sysClr val="windowText" lastClr="000000"/>
                          </a:solidFill>
                          <a:effectLst/>
                          <a:latin typeface="Calibri" pitchFamily="34" charset="0"/>
                          <a:cs typeface="Calibri" pitchFamily="34" charset="0"/>
                        </a:rPr>
                        <a:t>Title by title</a:t>
                      </a:r>
                      <a:endParaRPr lang="en-US" sz="160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33914">
                <a:tc>
                  <a:txBody>
                    <a:bodyPr/>
                    <a:lstStyle/>
                    <a:p>
                      <a:pPr marL="0" marR="0">
                        <a:spcBef>
                          <a:spcPts val="0"/>
                        </a:spcBef>
                        <a:spcAft>
                          <a:spcPts val="0"/>
                        </a:spcAft>
                      </a:pPr>
                      <a:r>
                        <a:rPr lang="en-US" sz="1600" b="0" dirty="0">
                          <a:solidFill>
                            <a:sysClr val="windowText" lastClr="000000"/>
                          </a:solidFill>
                          <a:effectLst/>
                          <a:latin typeface="Calibri" pitchFamily="34" charset="0"/>
                          <a:cs typeface="Calibri" pitchFamily="34" charset="0"/>
                        </a:rPr>
                        <a:t>Science Cinema</a:t>
                      </a:r>
                      <a:endParaRPr lang="en-US" sz="1600" b="0" dirty="0">
                        <a:solidFill>
                          <a:sysClr val="windowText" lastClr="000000"/>
                        </a:solidFill>
                        <a:effectLst/>
                        <a:latin typeface="Calibri" pitchFamily="34" charset="0"/>
                        <a:ea typeface="Calibri"/>
                        <a:cs typeface="Calibri" pitchFamily="34" charset="0"/>
                      </a:endParaRPr>
                    </a:p>
                  </a:txBody>
                  <a:tcPr marL="68580" marR="68580" marT="0" marB="0">
                    <a:lnL w="12700" cap="flat" cmpd="sng" algn="ctr">
                      <a:no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dirty="0">
                          <a:solidFill>
                            <a:sysClr val="windowText" lastClr="000000"/>
                          </a:solidFill>
                          <a:effectLst/>
                          <a:latin typeface="Calibri" pitchFamily="34" charset="0"/>
                          <a:cs typeface="Calibri" pitchFamily="34" charset="0"/>
                        </a:rPr>
                        <a:t>250</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dirty="0">
                          <a:solidFill>
                            <a:sysClr val="windowText" lastClr="000000"/>
                          </a:solidFill>
                          <a:effectLst/>
                          <a:latin typeface="Calibri" pitchFamily="34" charset="0"/>
                          <a:cs typeface="Calibri" pitchFamily="34" charset="0"/>
                        </a:rPr>
                        <a:t>Experimental Videos</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a:solidFill>
                            <a:sysClr val="windowText" lastClr="000000"/>
                          </a:solidFill>
                          <a:effectLst/>
                          <a:latin typeface="Calibri" pitchFamily="34" charset="0"/>
                          <a:cs typeface="Calibri" pitchFamily="34" charset="0"/>
                        </a:rPr>
                        <a:t>Title by title</a:t>
                      </a:r>
                      <a:endParaRPr lang="en-US" sz="160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02473">
                <a:tc>
                  <a:txBody>
                    <a:bodyPr/>
                    <a:lstStyle/>
                    <a:p>
                      <a:pPr marL="0" marR="0">
                        <a:spcBef>
                          <a:spcPts val="0"/>
                        </a:spcBef>
                        <a:spcAft>
                          <a:spcPts val="0"/>
                        </a:spcAft>
                      </a:pPr>
                      <a:r>
                        <a:rPr lang="en-US" sz="1600" b="0" dirty="0">
                          <a:solidFill>
                            <a:sysClr val="windowText" lastClr="000000"/>
                          </a:solidFill>
                          <a:effectLst/>
                          <a:latin typeface="Calibri" pitchFamily="34" charset="0"/>
                          <a:cs typeface="Calibri" pitchFamily="34" charset="0"/>
                        </a:rPr>
                        <a:t>Civil Rights Movement</a:t>
                      </a:r>
                      <a:endParaRPr lang="en-US" sz="1600" b="0" dirty="0">
                        <a:solidFill>
                          <a:sysClr val="windowText" lastClr="000000"/>
                        </a:solidFill>
                        <a:effectLst/>
                        <a:latin typeface="Calibri" pitchFamily="34" charset="0"/>
                        <a:ea typeface="Calibri"/>
                        <a:cs typeface="Calibri" pitchFamily="34" charset="0"/>
                      </a:endParaRPr>
                    </a:p>
                  </a:txBody>
                  <a:tcPr marL="68580" marR="68580" marT="0" marB="0">
                    <a:lnL w="12700" cap="flat" cmpd="sng" algn="ctr">
                      <a:no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952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dirty="0">
                          <a:solidFill>
                            <a:sysClr val="windowText" lastClr="000000"/>
                          </a:solidFill>
                          <a:effectLst/>
                          <a:latin typeface="Calibri" pitchFamily="34" charset="0"/>
                          <a:cs typeface="Calibri" pitchFamily="34" charset="0"/>
                        </a:rPr>
                        <a:t>125</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952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dirty="0">
                          <a:solidFill>
                            <a:sysClr val="windowText" lastClr="000000"/>
                          </a:solidFill>
                          <a:effectLst/>
                          <a:latin typeface="Calibri" pitchFamily="34" charset="0"/>
                          <a:cs typeface="Calibri" pitchFamily="34" charset="0"/>
                        </a:rPr>
                        <a:t>Oral Histories</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952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600" dirty="0">
                          <a:solidFill>
                            <a:sysClr val="windowText" lastClr="000000"/>
                          </a:solidFill>
                          <a:effectLst/>
                          <a:latin typeface="Calibri" pitchFamily="34" charset="0"/>
                          <a:cs typeface="Calibri" pitchFamily="34" charset="0"/>
                        </a:rPr>
                        <a:t>Title by title</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952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15833">
                <a:tc>
                  <a:txBody>
                    <a:bodyPr/>
                    <a:lstStyle/>
                    <a:p>
                      <a:pPr marL="0" marR="0">
                        <a:spcBef>
                          <a:spcPts val="0"/>
                        </a:spcBef>
                        <a:spcAft>
                          <a:spcPts val="0"/>
                        </a:spcAft>
                      </a:pPr>
                      <a:r>
                        <a:rPr lang="en-US" sz="1600" dirty="0" smtClean="0">
                          <a:solidFill>
                            <a:sysClr val="windowText" lastClr="000000"/>
                          </a:solidFill>
                          <a:effectLst/>
                          <a:latin typeface="Calibri" pitchFamily="34" charset="0"/>
                          <a:ea typeface="Calibri"/>
                          <a:cs typeface="Calibri" pitchFamily="34" charset="0"/>
                        </a:rPr>
                        <a:t/>
                      </a:r>
                      <a:br>
                        <a:rPr lang="en-US" sz="1600" dirty="0" smtClean="0">
                          <a:solidFill>
                            <a:sysClr val="windowText" lastClr="000000"/>
                          </a:solidFill>
                          <a:effectLst/>
                          <a:latin typeface="Calibri" pitchFamily="34" charset="0"/>
                          <a:ea typeface="Calibri"/>
                          <a:cs typeface="Calibri" pitchFamily="34" charset="0"/>
                        </a:rPr>
                      </a:br>
                      <a:r>
                        <a:rPr lang="en-US" sz="1600" dirty="0" smtClean="0">
                          <a:solidFill>
                            <a:sysClr val="windowText" lastClr="000000"/>
                          </a:solidFill>
                          <a:effectLst/>
                          <a:latin typeface="Calibri" pitchFamily="34" charset="0"/>
                          <a:ea typeface="Calibri"/>
                          <a:cs typeface="Calibri" pitchFamily="34" charset="0"/>
                        </a:rPr>
                        <a:t>Total</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12700" cap="flat" cmpd="sng" algn="ctr">
                      <a:noFill/>
                      <a:prstDash val="solid"/>
                      <a:round/>
                      <a:headEnd type="none" w="med" len="med"/>
                      <a:tailEnd type="none" w="med" len="med"/>
                    </a:lnL>
                    <a:lnR w="3175" cap="flat" cmpd="sng" algn="ctr">
                      <a:solidFill>
                        <a:schemeClr val="tx2">
                          <a:lumMod val="85000"/>
                        </a:schemeClr>
                      </a:solidFill>
                      <a:prstDash val="solid"/>
                      <a:round/>
                      <a:headEnd type="none" w="med" len="med"/>
                      <a:tailEnd type="none" w="med" len="med"/>
                    </a:lnR>
                    <a:lnT w="9525" cap="flat" cmpd="sng" algn="ctr">
                      <a:solidFill>
                        <a:schemeClr val="tx2">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a:spcBef>
                          <a:spcPts val="0"/>
                        </a:spcBef>
                        <a:spcAft>
                          <a:spcPts val="0"/>
                        </a:spcAft>
                      </a:pPr>
                      <a:r>
                        <a:rPr lang="en-US" sz="1600" dirty="0" smtClean="0">
                          <a:solidFill>
                            <a:sysClr val="windowText" lastClr="000000"/>
                          </a:solidFill>
                          <a:effectLst/>
                          <a:latin typeface="Calibri" pitchFamily="34" charset="0"/>
                          <a:ea typeface="Calibri"/>
                          <a:cs typeface="Calibri" pitchFamily="34" charset="0"/>
                        </a:rPr>
                        <a:t/>
                      </a:r>
                      <a:br>
                        <a:rPr lang="en-US" sz="1600" dirty="0" smtClean="0">
                          <a:solidFill>
                            <a:sysClr val="windowText" lastClr="000000"/>
                          </a:solidFill>
                          <a:effectLst/>
                          <a:latin typeface="Calibri" pitchFamily="34" charset="0"/>
                          <a:ea typeface="Calibri"/>
                          <a:cs typeface="Calibri" pitchFamily="34" charset="0"/>
                        </a:rPr>
                      </a:br>
                      <a:r>
                        <a:rPr lang="en-US" sz="1600" dirty="0" smtClean="0">
                          <a:solidFill>
                            <a:sysClr val="windowText" lastClr="000000"/>
                          </a:solidFill>
                          <a:effectLst/>
                          <a:latin typeface="Calibri" pitchFamily="34" charset="0"/>
                          <a:ea typeface="Calibri"/>
                          <a:cs typeface="Calibri" pitchFamily="34" charset="0"/>
                        </a:rPr>
                        <a:t>50 Sites,</a:t>
                      </a:r>
                      <a:r>
                        <a:rPr lang="en-US" sz="1600" baseline="0" dirty="0" smtClean="0">
                          <a:solidFill>
                            <a:sysClr val="windowText" lastClr="000000"/>
                          </a:solidFill>
                          <a:effectLst/>
                          <a:latin typeface="Calibri" pitchFamily="34" charset="0"/>
                          <a:ea typeface="Calibri"/>
                          <a:cs typeface="Calibri" pitchFamily="34" charset="0"/>
                        </a:rPr>
                        <a:t> over 500k titles</a:t>
                      </a: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3175" cap="flat" cmpd="sng" algn="ctr">
                      <a:solidFill>
                        <a:schemeClr val="tx2">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spcBef>
                          <a:spcPts val="0"/>
                        </a:spcBef>
                        <a:spcAft>
                          <a:spcPts val="0"/>
                        </a:spcAft>
                      </a:pP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spcBef>
                          <a:spcPts val="0"/>
                        </a:spcBef>
                        <a:spcAft>
                          <a:spcPts val="0"/>
                        </a:spcAft>
                      </a:pPr>
                      <a:endParaRPr lang="en-US" sz="1600" dirty="0">
                        <a:solidFill>
                          <a:sysClr val="windowText" lastClr="000000"/>
                        </a:solidFill>
                        <a:effectLst/>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 name="Picture 2"/>
          <p:cNvPicPr>
            <a:picLocks noChangeAspect="1" noChangeArrowheads="1"/>
          </p:cNvPicPr>
          <p:nvPr/>
        </p:nvPicPr>
        <p:blipFill>
          <a:blip r:embed="rId3" cstate="print"/>
          <a:srcRect/>
          <a:stretch>
            <a:fillRect/>
          </a:stretch>
        </p:blipFill>
        <p:spPr bwMode="auto">
          <a:xfrm>
            <a:off x="516325" y="1454935"/>
            <a:ext cx="1478818" cy="1903120"/>
          </a:xfrm>
          <a:prstGeom prst="rect">
            <a:avLst/>
          </a:prstGeom>
          <a:noFill/>
          <a:ln w="9525">
            <a:noFill/>
            <a:miter lim="800000"/>
            <a:headEnd/>
            <a:tailEnd/>
          </a:ln>
        </p:spPr>
      </p:pic>
      <p:sp>
        <p:nvSpPr>
          <p:cNvPr id="5" name="Rectangle 4"/>
          <p:cNvSpPr/>
          <p:nvPr/>
        </p:nvSpPr>
        <p:spPr>
          <a:xfrm>
            <a:off x="2425276" y="1527022"/>
            <a:ext cx="4634795" cy="523220"/>
          </a:xfrm>
          <a:prstGeom prst="rect">
            <a:avLst/>
          </a:prstGeom>
        </p:spPr>
        <p:txBody>
          <a:bodyPr wrap="none">
            <a:spAutoFit/>
          </a:bodyPr>
          <a:lstStyle/>
          <a:p>
            <a:r>
              <a:rPr lang="en-US" sz="2800" b="0" i="0" dirty="0" smtClean="0">
                <a:solidFill>
                  <a:srgbClr val="040410"/>
                </a:solidFill>
                <a:latin typeface="Arial"/>
                <a:ea typeface="+mj-ea"/>
                <a:cs typeface="+mj-cs"/>
              </a:rPr>
              <a:t> Target Sites for Connectors</a:t>
            </a:r>
            <a:endParaRPr lang="en-US" sz="2800" b="0" i="0" dirty="0">
              <a:solidFill>
                <a:srgbClr val="040410"/>
              </a:solidFill>
            </a:endParaRPr>
          </a:p>
        </p:txBody>
      </p:sp>
    </p:spTree>
    <p:extLst>
      <p:ext uri="{BB962C8B-B14F-4D97-AF65-F5344CB8AC3E}">
        <p14:creationId xmlns:p14="http://schemas.microsoft.com/office/powerpoint/2010/main" xmlns="" val="241116236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371600" y="161925"/>
            <a:ext cx="7772400"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endParaRPr lang="en-US" sz="3100" b="0" i="0" dirty="0"/>
          </a:p>
        </p:txBody>
      </p:sp>
      <p:sp>
        <p:nvSpPr>
          <p:cNvPr id="6" name="Title 1"/>
          <p:cNvSpPr txBox="1">
            <a:spLocks/>
          </p:cNvSpPr>
          <p:nvPr/>
        </p:nvSpPr>
        <p:spPr bwMode="auto">
          <a:xfrm>
            <a:off x="469075" y="3152285"/>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Are publishers and librarians making progress quickly enough?</a:t>
            </a:r>
            <a:endParaRPr lang="en-US" sz="3100" b="0" i="0" dirty="0"/>
          </a:p>
        </p:txBody>
      </p:sp>
    </p:spTree>
    <p:extLst>
      <p:ext uri="{BB962C8B-B14F-4D97-AF65-F5344CB8AC3E}">
        <p14:creationId xmlns:p14="http://schemas.microsoft.com/office/powerpoint/2010/main" xmlns="" val="224665997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great sites…</a:t>
            </a:r>
            <a:endParaRPr lang="en-US" dirty="0"/>
          </a:p>
        </p:txBody>
      </p:sp>
      <p:sp>
        <p:nvSpPr>
          <p:cNvPr id="3" name="Title 1"/>
          <p:cNvSpPr txBox="1">
            <a:spLocks/>
          </p:cNvSpPr>
          <p:nvPr/>
        </p:nvSpPr>
        <p:spPr bwMode="auto">
          <a:xfrm>
            <a:off x="1371600" y="670342"/>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endParaRPr lang="en-US" sz="3100" b="0" i="0" dirty="0"/>
          </a:p>
        </p:txBody>
      </p:sp>
      <p:pic>
        <p:nvPicPr>
          <p:cNvPr id="189443" name="Picture 3"/>
          <p:cNvPicPr>
            <a:picLocks noChangeAspect="1" noChangeArrowheads="1"/>
          </p:cNvPicPr>
          <p:nvPr/>
        </p:nvPicPr>
        <p:blipFill>
          <a:blip r:embed="rId2" cstate="print"/>
          <a:srcRect t="7655" b="3586"/>
          <a:stretch>
            <a:fillRect/>
          </a:stretch>
        </p:blipFill>
        <p:spPr bwMode="auto">
          <a:xfrm>
            <a:off x="441435" y="1450428"/>
            <a:ext cx="8128000" cy="4508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40" name="Picture 4" descr="http://static.ddmcdn.com/gif/5-web-mashups-2.jpg"/>
          <p:cNvPicPr>
            <a:picLocks noChangeAspect="1" noChangeArrowheads="1"/>
          </p:cNvPicPr>
          <p:nvPr/>
        </p:nvPicPr>
        <p:blipFill>
          <a:blip r:embed="rId2" cstate="print"/>
          <a:srcRect/>
          <a:stretch>
            <a:fillRect/>
          </a:stretch>
        </p:blipFill>
        <p:spPr bwMode="auto">
          <a:xfrm>
            <a:off x="4522622" y="1521372"/>
            <a:ext cx="3770585" cy="2262351"/>
          </a:xfrm>
          <a:prstGeom prst="rect">
            <a:avLst/>
          </a:prstGeom>
          <a:noFill/>
        </p:spPr>
      </p:pic>
      <p:pic>
        <p:nvPicPr>
          <p:cNvPr id="244742" name="Picture 6" descr="http://i.dailymail.co.uk/i/pix/2012/12/06/article-0-1660D143000005DC-55_964x529.jpg"/>
          <p:cNvPicPr>
            <a:picLocks noChangeAspect="1" noChangeArrowheads="1"/>
          </p:cNvPicPr>
          <p:nvPr/>
        </p:nvPicPr>
        <p:blipFill>
          <a:blip r:embed="rId3" cstate="print"/>
          <a:srcRect/>
          <a:stretch>
            <a:fillRect/>
          </a:stretch>
        </p:blipFill>
        <p:spPr bwMode="auto">
          <a:xfrm>
            <a:off x="423588" y="4278850"/>
            <a:ext cx="3833101" cy="2102846"/>
          </a:xfrm>
          <a:prstGeom prst="rect">
            <a:avLst/>
          </a:prstGeom>
          <a:noFill/>
        </p:spPr>
      </p:pic>
      <p:pic>
        <p:nvPicPr>
          <p:cNvPr id="244744" name="Picture 8" descr="http://library.du.edu/penrosepen/wp-content/uploads/2011/02/credoreference_coffeetopic1.png"/>
          <p:cNvPicPr>
            <a:picLocks noChangeAspect="1" noChangeArrowheads="1"/>
          </p:cNvPicPr>
          <p:nvPr/>
        </p:nvPicPr>
        <p:blipFill>
          <a:blip r:embed="rId4" cstate="print"/>
          <a:srcRect/>
          <a:stretch>
            <a:fillRect/>
          </a:stretch>
        </p:blipFill>
        <p:spPr bwMode="auto">
          <a:xfrm>
            <a:off x="4475327" y="3859175"/>
            <a:ext cx="3785804" cy="2746578"/>
          </a:xfrm>
          <a:prstGeom prst="rect">
            <a:avLst/>
          </a:prstGeom>
          <a:noFill/>
        </p:spPr>
      </p:pic>
      <p:sp>
        <p:nvSpPr>
          <p:cNvPr id="6" name="Title 1"/>
          <p:cNvSpPr txBox="1">
            <a:spLocks/>
          </p:cNvSpPr>
          <p:nvPr/>
        </p:nvSpPr>
        <p:spPr>
          <a:xfrm>
            <a:off x="1579880" y="612140"/>
            <a:ext cx="6705600" cy="457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3200" b="0" i="0" kern="0" noProof="0" dirty="0" smtClean="0">
                <a:solidFill>
                  <a:srgbClr val="008080"/>
                </a:solidFill>
                <a:latin typeface="+mj-lt"/>
                <a:ea typeface="+mj-ea"/>
                <a:cs typeface="+mj-cs"/>
              </a:rPr>
              <a:t>Too many Mash-ups to mention…</a:t>
            </a:r>
            <a:endParaRPr kumimoji="0" lang="en-US" sz="3200" b="0" i="0" u="none" strike="noStrike" kern="0" cap="none" spc="0" normalizeH="0" baseline="0" noProof="0" dirty="0">
              <a:ln>
                <a:noFill/>
              </a:ln>
              <a:solidFill>
                <a:srgbClr val="008080"/>
              </a:solidFill>
              <a:effectLst/>
              <a:uLnTx/>
              <a:uFillTx/>
              <a:latin typeface="+mj-lt"/>
              <a:ea typeface="+mj-ea"/>
              <a:cs typeface="+mj-cs"/>
            </a:endParaRPr>
          </a:p>
        </p:txBody>
      </p:sp>
      <p:pic>
        <p:nvPicPr>
          <p:cNvPr id="244746" name="Picture 10" descr="http://mashupawards.com/img/mashups/amazon-windowshop.jpg"/>
          <p:cNvPicPr>
            <a:picLocks noChangeAspect="1" noChangeArrowheads="1"/>
          </p:cNvPicPr>
          <p:nvPr/>
        </p:nvPicPr>
        <p:blipFill>
          <a:blip r:embed="rId5" cstate="print"/>
          <a:srcRect/>
          <a:stretch>
            <a:fillRect/>
          </a:stretch>
        </p:blipFill>
        <p:spPr bwMode="auto">
          <a:xfrm>
            <a:off x="533947" y="1479441"/>
            <a:ext cx="3155183" cy="2366387"/>
          </a:xfrm>
          <a:prstGeom prst="rect">
            <a:avLst/>
          </a:prstGeom>
          <a:noFill/>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Growing number of targets…</a:t>
            </a:r>
            <a:endParaRPr lang="en-IE" dirty="0"/>
          </a:p>
        </p:txBody>
      </p:sp>
      <p:pic>
        <p:nvPicPr>
          <p:cNvPr id="4" name="Content Placeholder 3" descr="chart.png"/>
          <p:cNvPicPr>
            <a:picLocks noGrp="1" noChangeAspect="1"/>
          </p:cNvPicPr>
          <p:nvPr>
            <p:ph idx="1"/>
          </p:nvPr>
        </p:nvPicPr>
        <p:blipFill>
          <a:blip r:embed="rId3" cstate="print"/>
          <a:stretch>
            <a:fillRect/>
          </a:stretch>
        </p:blipFill>
        <p:spPr>
          <a:xfrm>
            <a:off x="2483768" y="1268760"/>
            <a:ext cx="5832648" cy="2187243"/>
          </a:xfrm>
        </p:spPr>
      </p:pic>
      <p:pic>
        <p:nvPicPr>
          <p:cNvPr id="5" name="Picture 4" descr="chart2.png"/>
          <p:cNvPicPr>
            <a:picLocks noChangeAspect="1"/>
          </p:cNvPicPr>
          <p:nvPr/>
        </p:nvPicPr>
        <p:blipFill>
          <a:blip r:embed="rId4" cstate="print"/>
          <a:stretch>
            <a:fillRect/>
          </a:stretch>
        </p:blipFill>
        <p:spPr>
          <a:xfrm>
            <a:off x="2339752" y="3663025"/>
            <a:ext cx="6055096" cy="2270661"/>
          </a:xfrm>
          <a:prstGeom prst="rect">
            <a:avLst/>
          </a:prstGeom>
          <a:ln>
            <a:noFill/>
          </a:ln>
        </p:spPr>
      </p:pic>
      <p:cxnSp>
        <p:nvCxnSpPr>
          <p:cNvPr id="7" name="Straight Connector 6"/>
          <p:cNvCxnSpPr/>
          <p:nvPr/>
        </p:nvCxnSpPr>
        <p:spPr bwMode="auto">
          <a:xfrm>
            <a:off x="5652120" y="2348880"/>
            <a:ext cx="0" cy="2664296"/>
          </a:xfrm>
          <a:prstGeom prst="line">
            <a:avLst/>
          </a:prstGeom>
          <a:noFill/>
          <a:ln w="9525" cap="flat" cmpd="sng" algn="ctr">
            <a:noFill/>
            <a:prstDash val="solid"/>
            <a:round/>
            <a:headEnd type="none" w="med" len="med"/>
            <a:tailEnd type="none" w="med" len="med"/>
          </a:ln>
          <a:effectLst/>
        </p:spPr>
      </p:cxnSp>
      <p:sp>
        <p:nvSpPr>
          <p:cNvPr id="12" name="TextBox 11"/>
          <p:cNvSpPr txBox="1"/>
          <p:nvPr/>
        </p:nvSpPr>
        <p:spPr>
          <a:xfrm>
            <a:off x="323528" y="5713511"/>
            <a:ext cx="2499402" cy="307777"/>
          </a:xfrm>
          <a:prstGeom prst="rect">
            <a:avLst/>
          </a:prstGeom>
          <a:noFill/>
        </p:spPr>
        <p:txBody>
          <a:bodyPr wrap="none" rtlCol="0">
            <a:spAutoFit/>
          </a:bodyPr>
          <a:lstStyle/>
          <a:p>
            <a:r>
              <a:rPr lang="en-IE" sz="1400" dirty="0" smtClean="0">
                <a:hlinkClick r:id="rId5"/>
              </a:rPr>
              <a:t>http://lod-cloud.net/state</a:t>
            </a:r>
            <a:endParaRPr lang="en-IE" sz="1400" dirty="0"/>
          </a:p>
        </p:txBody>
      </p:sp>
      <p:sp>
        <p:nvSpPr>
          <p:cNvPr id="13" name="TextBox 12"/>
          <p:cNvSpPr txBox="1"/>
          <p:nvPr/>
        </p:nvSpPr>
        <p:spPr>
          <a:xfrm>
            <a:off x="323528" y="3720514"/>
            <a:ext cx="2664296" cy="707886"/>
          </a:xfrm>
          <a:prstGeom prst="rect">
            <a:avLst/>
          </a:prstGeom>
          <a:noFill/>
        </p:spPr>
        <p:txBody>
          <a:bodyPr wrap="square" rtlCol="0">
            <a:spAutoFit/>
          </a:bodyPr>
          <a:lstStyle/>
          <a:p>
            <a:r>
              <a:rPr lang="en-IE" sz="2000" dirty="0" smtClean="0">
                <a:solidFill>
                  <a:srgbClr val="008000"/>
                </a:solidFill>
              </a:rPr>
              <a:t>Distribution of links by domain</a:t>
            </a:r>
          </a:p>
        </p:txBody>
      </p:sp>
      <p:sp>
        <p:nvSpPr>
          <p:cNvPr id="14" name="TextBox 13"/>
          <p:cNvSpPr txBox="1"/>
          <p:nvPr/>
        </p:nvSpPr>
        <p:spPr>
          <a:xfrm>
            <a:off x="323528" y="1807949"/>
            <a:ext cx="2952328" cy="707886"/>
          </a:xfrm>
          <a:prstGeom prst="rect">
            <a:avLst/>
          </a:prstGeom>
          <a:noFill/>
        </p:spPr>
        <p:txBody>
          <a:bodyPr wrap="square" rtlCol="0">
            <a:spAutoFit/>
          </a:bodyPr>
          <a:lstStyle/>
          <a:p>
            <a:r>
              <a:rPr lang="en-IE" sz="2000" dirty="0" smtClean="0">
                <a:solidFill>
                  <a:srgbClr val="008000"/>
                </a:solidFill>
              </a:rPr>
              <a:t>Distribution of triples by domain</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2" cstate="print"/>
          <a:srcRect/>
          <a:stretch>
            <a:fillRect/>
          </a:stretch>
        </p:blipFill>
        <p:spPr bwMode="auto">
          <a:xfrm>
            <a:off x="520262" y="1371600"/>
            <a:ext cx="8182303" cy="5113939"/>
          </a:xfrm>
          <a:prstGeom prst="rect">
            <a:avLst/>
          </a:prstGeom>
          <a:noFill/>
          <a:ln w="9525">
            <a:noFill/>
            <a:miter lim="800000"/>
            <a:headEnd/>
            <a:tailEnd/>
          </a:ln>
        </p:spPr>
      </p:pic>
      <p:sp>
        <p:nvSpPr>
          <p:cNvPr id="3" name="Title 1"/>
          <p:cNvSpPr txBox="1">
            <a:spLocks/>
          </p:cNvSpPr>
          <p:nvPr/>
        </p:nvSpPr>
        <p:spPr bwMode="auto">
          <a:xfrm>
            <a:off x="1371600" y="599090"/>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Freebase – entity definitions</a:t>
            </a:r>
            <a:endParaRPr lang="en-US" sz="3100" b="0" i="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of our publications</a:t>
            </a:r>
            <a:endParaRPr lang="en-US" dirty="0"/>
          </a:p>
        </p:txBody>
      </p:sp>
      <p:pic>
        <p:nvPicPr>
          <p:cNvPr id="4" name="Picture 2"/>
          <p:cNvPicPr>
            <a:picLocks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2719385" y="1294232"/>
            <a:ext cx="1907206" cy="2486197"/>
          </a:xfrm>
          <a:prstGeom prst="rect">
            <a:avLst/>
          </a:prstGeom>
          <a:noFill/>
          <a:ln w="9525">
            <a:noFill/>
            <a:miter lim="800000"/>
            <a:headEnd/>
            <a:tailEnd/>
          </a:ln>
        </p:spPr>
      </p:pic>
      <p:pic>
        <p:nvPicPr>
          <p:cNvPr id="5" name="Picture 2"/>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14584" y="1228352"/>
            <a:ext cx="1960926" cy="25247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68979" y="1257665"/>
            <a:ext cx="1918423" cy="24818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3"/>
          <p:cNvPicPr>
            <a:picLocks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6076" y="1337145"/>
            <a:ext cx="1924169" cy="25115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5"/>
          <p:cNvPicPr>
            <a:picLocks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723460" y="3998460"/>
            <a:ext cx="1963942" cy="24705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6"/>
          <p:cNvPicPr>
            <a:picLocks noChangeAspect="1" noChangeArrowheads="1"/>
          </p:cNvPicPr>
          <p:nvPr/>
        </p:nvPicPr>
        <p:blipFill>
          <a:blip r:embed="rId8" cstate="print">
            <a:extLst>
              <a:ext uri="{28A0092B-C50C-407E-A947-70E740481C1C}">
                <a14:useLocalDpi xmlns:a14="http://schemas.microsoft.com/office/drawing/2010/main" xmlns="" val="0"/>
              </a:ext>
            </a:extLst>
          </a:blip>
          <a:stretch>
            <a:fillRect/>
          </a:stretch>
        </p:blipFill>
        <p:spPr bwMode="auto">
          <a:xfrm>
            <a:off x="2669729" y="3977467"/>
            <a:ext cx="1956862" cy="25324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19629" y="3975993"/>
            <a:ext cx="1943092" cy="25229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824895" y="3989685"/>
            <a:ext cx="1954582" cy="25301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6" name="Rectangle 2"/>
          <p:cNvSpPr>
            <a:spLocks noGrp="1" noChangeArrowheads="1"/>
          </p:cNvSpPr>
          <p:nvPr>
            <p:ph type="title"/>
          </p:nvPr>
        </p:nvSpPr>
        <p:spPr>
          <a:xfrm>
            <a:off x="1274092" y="389322"/>
            <a:ext cx="6313487" cy="457200"/>
          </a:xfrm>
        </p:spPr>
        <p:txBody>
          <a:bodyPr/>
          <a:lstStyle/>
          <a:p>
            <a:r>
              <a:rPr lang="en-US" dirty="0" smtClean="0"/>
              <a:t>Knowledge Graph</a:t>
            </a:r>
            <a:br>
              <a:rPr lang="en-US" dirty="0" smtClean="0"/>
            </a:br>
            <a:r>
              <a:rPr lang="en-US" dirty="0" smtClean="0"/>
              <a:t>Search for Singapore…</a:t>
            </a:r>
            <a:endParaRPr lang="en-US" dirty="0"/>
          </a:p>
        </p:txBody>
      </p:sp>
      <p:sp>
        <p:nvSpPr>
          <p:cNvPr id="984067" name="Rectangle 3"/>
          <p:cNvSpPr>
            <a:spLocks noGrp="1" noChangeArrowheads="1"/>
          </p:cNvSpPr>
          <p:nvPr>
            <p:ph type="body" idx="1"/>
          </p:nvPr>
        </p:nvSpPr>
        <p:spPr>
          <a:xfrm>
            <a:off x="549275" y="1271588"/>
            <a:ext cx="8594725" cy="3835400"/>
          </a:xfrm>
        </p:spPr>
        <p:txBody>
          <a:bodyPr/>
          <a:lstStyle/>
          <a:p>
            <a:pPr>
              <a:buFontTx/>
              <a:buNone/>
            </a:pPr>
            <a:r>
              <a:rPr lang="en-US" sz="800" dirty="0"/>
              <a:t> </a:t>
            </a:r>
          </a:p>
        </p:txBody>
      </p:sp>
      <p:sp>
        <p:nvSpPr>
          <p:cNvPr id="984068" name="Text Box 4"/>
          <p:cNvSpPr txBox="1">
            <a:spLocks noChangeArrowheads="1"/>
          </p:cNvSpPr>
          <p:nvPr/>
        </p:nvSpPr>
        <p:spPr bwMode="auto">
          <a:xfrm>
            <a:off x="604838" y="1331913"/>
            <a:ext cx="1098550" cy="2501900"/>
          </a:xfrm>
          <a:prstGeom prst="rect">
            <a:avLst/>
          </a:prstGeom>
          <a:noFill/>
          <a:ln w="9525">
            <a:noFill/>
            <a:miter lim="800000"/>
            <a:headEnd/>
            <a:tailEnd/>
          </a:ln>
          <a:effectLst/>
        </p:spPr>
        <p:txBody>
          <a:bodyPr wrap="none">
            <a:spAutoFit/>
          </a:bodyPr>
          <a:lstStyle/>
          <a:p>
            <a:pPr marL="457200" indent="-457200">
              <a:lnSpc>
                <a:spcPct val="110000"/>
              </a:lnSpc>
            </a:pPr>
            <a:endParaRPr lang="en-US" sz="2400" b="0" i="0"/>
          </a:p>
          <a:p>
            <a:pPr marL="914400" lvl="1" indent="-457200">
              <a:lnSpc>
                <a:spcPct val="110000"/>
              </a:lnSpc>
            </a:pPr>
            <a:endParaRPr lang="en-US" sz="2400" b="0" i="0"/>
          </a:p>
          <a:p>
            <a:pPr marL="914400" lvl="1" indent="-457200">
              <a:lnSpc>
                <a:spcPct val="110000"/>
              </a:lnSpc>
              <a:buFontTx/>
              <a:buChar char="•"/>
            </a:pPr>
            <a:endParaRPr lang="en-US" sz="2400" b="0" i="0"/>
          </a:p>
          <a:p>
            <a:pPr marL="914400" lvl="1" indent="-457200">
              <a:lnSpc>
                <a:spcPct val="110000"/>
              </a:lnSpc>
              <a:buFontTx/>
              <a:buChar char="•"/>
            </a:pPr>
            <a:endParaRPr lang="en-US" sz="2400" b="0" i="0"/>
          </a:p>
          <a:p>
            <a:pPr marL="914400" lvl="1" indent="-457200">
              <a:lnSpc>
                <a:spcPct val="110000"/>
              </a:lnSpc>
              <a:buFontTx/>
              <a:buChar char="•"/>
            </a:pPr>
            <a:endParaRPr lang="en-US" sz="2400" b="0" i="0"/>
          </a:p>
          <a:p>
            <a:pPr marL="457200" indent="-457200">
              <a:lnSpc>
                <a:spcPct val="110000"/>
              </a:lnSpc>
            </a:pPr>
            <a:endParaRPr lang="en-US" sz="2400" b="0" i="0"/>
          </a:p>
        </p:txBody>
      </p:sp>
      <p:sp>
        <p:nvSpPr>
          <p:cNvPr id="984069" name="Text Box 5"/>
          <p:cNvSpPr txBox="1">
            <a:spLocks noChangeArrowheads="1"/>
          </p:cNvSpPr>
          <p:nvPr/>
        </p:nvSpPr>
        <p:spPr bwMode="auto">
          <a:xfrm>
            <a:off x="444500" y="1422400"/>
            <a:ext cx="8115300" cy="457200"/>
          </a:xfrm>
          <a:prstGeom prst="rect">
            <a:avLst/>
          </a:prstGeom>
          <a:noFill/>
          <a:ln w="9525">
            <a:noFill/>
            <a:miter lim="800000"/>
            <a:headEnd/>
            <a:tailEnd/>
          </a:ln>
          <a:effectLst/>
        </p:spPr>
        <p:txBody>
          <a:bodyPr>
            <a:spAutoFit/>
          </a:bodyPr>
          <a:lstStyle/>
          <a:p>
            <a:pPr>
              <a:spcBef>
                <a:spcPct val="50000"/>
              </a:spcBef>
            </a:pPr>
            <a:endParaRPr lang="en-US" sz="2400" b="0" i="0"/>
          </a:p>
        </p:txBody>
      </p:sp>
      <p:sp>
        <p:nvSpPr>
          <p:cNvPr id="984070" name="Text Box 6"/>
          <p:cNvSpPr txBox="1">
            <a:spLocks noChangeArrowheads="1"/>
          </p:cNvSpPr>
          <p:nvPr/>
        </p:nvSpPr>
        <p:spPr bwMode="auto">
          <a:xfrm>
            <a:off x="444500" y="1422400"/>
            <a:ext cx="8115300" cy="457200"/>
          </a:xfrm>
          <a:prstGeom prst="rect">
            <a:avLst/>
          </a:prstGeom>
          <a:noFill/>
          <a:ln w="9525">
            <a:noFill/>
            <a:miter lim="800000"/>
            <a:headEnd/>
            <a:tailEnd/>
          </a:ln>
          <a:effectLst/>
        </p:spPr>
        <p:txBody>
          <a:bodyPr>
            <a:spAutoFit/>
          </a:bodyPr>
          <a:lstStyle/>
          <a:p>
            <a:pPr>
              <a:spcBef>
                <a:spcPct val="50000"/>
              </a:spcBef>
            </a:pPr>
            <a:endParaRPr lang="en-US" sz="2400" b="0" i="0"/>
          </a:p>
        </p:txBody>
      </p:sp>
      <p:sp>
        <p:nvSpPr>
          <p:cNvPr id="984071" name="Text Box 7"/>
          <p:cNvSpPr txBox="1">
            <a:spLocks noChangeArrowheads="1"/>
          </p:cNvSpPr>
          <p:nvPr/>
        </p:nvSpPr>
        <p:spPr bwMode="auto">
          <a:xfrm>
            <a:off x="444500" y="1422400"/>
            <a:ext cx="8115300" cy="1015663"/>
          </a:xfrm>
          <a:prstGeom prst="rect">
            <a:avLst/>
          </a:prstGeom>
          <a:noFill/>
          <a:ln w="9525">
            <a:noFill/>
            <a:miter lim="800000"/>
            <a:headEnd/>
            <a:tailEnd/>
          </a:ln>
          <a:effectLst/>
        </p:spPr>
        <p:txBody>
          <a:bodyPr>
            <a:spAutoFit/>
          </a:bodyPr>
          <a:lstStyle/>
          <a:p>
            <a:pPr>
              <a:spcBef>
                <a:spcPct val="50000"/>
              </a:spcBef>
            </a:pPr>
            <a:r>
              <a:rPr lang="en-US" sz="2400" b="0" i="0" dirty="0" smtClean="0"/>
              <a:t>Google</a:t>
            </a:r>
            <a:r>
              <a:rPr lang="en-US" sz="2400" b="0" i="0" dirty="0"/>
              <a:t>:– </a:t>
            </a:r>
            <a:r>
              <a:rPr lang="en-US" b="0" i="0" dirty="0" smtClean="0"/>
              <a:t>715 million hits</a:t>
            </a:r>
          </a:p>
          <a:p>
            <a:pPr>
              <a:spcBef>
                <a:spcPct val="50000"/>
              </a:spcBef>
            </a:pPr>
            <a:endParaRPr lang="en-US" sz="2400" b="0" i="0" dirty="0"/>
          </a:p>
        </p:txBody>
      </p:sp>
      <p:pic>
        <p:nvPicPr>
          <p:cNvPr id="1026" name="Picture 2"/>
          <p:cNvPicPr>
            <a:picLocks noChangeAspect="1" noChangeArrowheads="1"/>
          </p:cNvPicPr>
          <p:nvPr/>
        </p:nvPicPr>
        <p:blipFill>
          <a:blip r:embed="rId3" cstate="print"/>
          <a:srcRect l="9030" t="19241" r="8190" b="3793"/>
          <a:stretch>
            <a:fillRect/>
          </a:stretch>
        </p:blipFill>
        <p:spPr bwMode="auto">
          <a:xfrm>
            <a:off x="315309" y="1876096"/>
            <a:ext cx="7949296" cy="461929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bwMode="auto">
          <a:xfrm flipV="1">
            <a:off x="445530" y="1989937"/>
            <a:ext cx="6828312" cy="3384467"/>
          </a:xfrm>
          <a:prstGeom prst="straightConnector1">
            <a:avLst/>
          </a:prstGeom>
          <a:noFill/>
          <a:ln w="9525" cap="flat" cmpd="sng" algn="ctr">
            <a:solidFill>
              <a:schemeClr val="tx1"/>
            </a:solidFill>
            <a:prstDash val="solid"/>
            <a:round/>
            <a:headEnd type="none" w="med" len="med"/>
            <a:tailEnd type="arrow"/>
          </a:ln>
          <a:effectLst/>
        </p:spPr>
      </p:cxnSp>
      <p:sp>
        <p:nvSpPr>
          <p:cNvPr id="9" name="TextBox 8"/>
          <p:cNvSpPr txBox="1"/>
          <p:nvPr/>
        </p:nvSpPr>
        <p:spPr>
          <a:xfrm>
            <a:off x="365235" y="5728795"/>
            <a:ext cx="1537600" cy="461665"/>
          </a:xfrm>
          <a:prstGeom prst="rect">
            <a:avLst/>
          </a:prstGeom>
          <a:noFill/>
        </p:spPr>
        <p:txBody>
          <a:bodyPr wrap="none" rtlCol="0">
            <a:spAutoFit/>
          </a:bodyPr>
          <a:lstStyle/>
          <a:p>
            <a:r>
              <a:rPr lang="en-US" b="0" i="0" dirty="0" smtClean="0"/>
              <a:t>Discovery</a:t>
            </a:r>
            <a:endParaRPr lang="en-US" b="0" i="0" dirty="0"/>
          </a:p>
        </p:txBody>
      </p:sp>
      <p:sp>
        <p:nvSpPr>
          <p:cNvPr id="10" name="TextBox 9"/>
          <p:cNvSpPr txBox="1"/>
          <p:nvPr/>
        </p:nvSpPr>
        <p:spPr>
          <a:xfrm>
            <a:off x="6794938" y="2201260"/>
            <a:ext cx="2349062" cy="461665"/>
          </a:xfrm>
          <a:prstGeom prst="rect">
            <a:avLst/>
          </a:prstGeom>
          <a:noFill/>
        </p:spPr>
        <p:txBody>
          <a:bodyPr wrap="square" rtlCol="0">
            <a:spAutoFit/>
          </a:bodyPr>
          <a:lstStyle/>
          <a:p>
            <a:pPr algn="r"/>
            <a:r>
              <a:rPr lang="en-US" b="0" i="0" dirty="0" smtClean="0"/>
              <a:t>Semantic Web</a:t>
            </a:r>
            <a:endParaRPr lang="en-US" b="0" i="0" dirty="0"/>
          </a:p>
        </p:txBody>
      </p:sp>
      <p:sp>
        <p:nvSpPr>
          <p:cNvPr id="11" name="TextBox 10"/>
          <p:cNvSpPr txBox="1"/>
          <p:nvPr/>
        </p:nvSpPr>
        <p:spPr>
          <a:xfrm>
            <a:off x="3944664" y="3936124"/>
            <a:ext cx="3302507" cy="461665"/>
          </a:xfrm>
          <a:prstGeom prst="rect">
            <a:avLst/>
          </a:prstGeom>
          <a:noFill/>
        </p:spPr>
        <p:txBody>
          <a:bodyPr wrap="none" rtlCol="0">
            <a:spAutoFit/>
          </a:bodyPr>
          <a:lstStyle/>
          <a:p>
            <a:r>
              <a:rPr lang="en-US" b="0" i="0" dirty="0" smtClean="0"/>
              <a:t>Meaning based search</a:t>
            </a:r>
            <a:endParaRPr lang="en-US" b="0" i="0" dirty="0"/>
          </a:p>
        </p:txBody>
      </p:sp>
      <p:sp>
        <p:nvSpPr>
          <p:cNvPr id="12" name="TextBox 11"/>
          <p:cNvSpPr txBox="1"/>
          <p:nvPr/>
        </p:nvSpPr>
        <p:spPr>
          <a:xfrm>
            <a:off x="5635844" y="3051941"/>
            <a:ext cx="3156633" cy="461665"/>
          </a:xfrm>
          <a:prstGeom prst="rect">
            <a:avLst/>
          </a:prstGeom>
          <a:noFill/>
        </p:spPr>
        <p:txBody>
          <a:bodyPr wrap="none" rtlCol="0">
            <a:spAutoFit/>
          </a:bodyPr>
          <a:lstStyle/>
          <a:p>
            <a:r>
              <a:rPr lang="en-US" b="0" i="0" dirty="0" smtClean="0"/>
              <a:t>Inference ‘knowledge’</a:t>
            </a:r>
            <a:endParaRPr lang="en-US" b="0" i="0" dirty="0"/>
          </a:p>
        </p:txBody>
      </p:sp>
      <p:sp>
        <p:nvSpPr>
          <p:cNvPr id="13" name="TextBox 12"/>
          <p:cNvSpPr txBox="1"/>
          <p:nvPr/>
        </p:nvSpPr>
        <p:spPr>
          <a:xfrm>
            <a:off x="2307678" y="4806505"/>
            <a:ext cx="5508239" cy="461665"/>
          </a:xfrm>
          <a:prstGeom prst="rect">
            <a:avLst/>
          </a:prstGeom>
          <a:noFill/>
        </p:spPr>
        <p:txBody>
          <a:bodyPr wrap="none" rtlCol="0">
            <a:spAutoFit/>
          </a:bodyPr>
          <a:lstStyle/>
          <a:p>
            <a:r>
              <a:rPr lang="en-US" b="0" i="0" dirty="0" smtClean="0"/>
              <a:t>Automated Data interactions/Mash-ups</a:t>
            </a:r>
            <a:endParaRPr lang="en-US" b="0" i="0" dirty="0"/>
          </a:p>
        </p:txBody>
      </p:sp>
      <p:sp>
        <p:nvSpPr>
          <p:cNvPr id="14" name="Title 1"/>
          <p:cNvSpPr txBox="1">
            <a:spLocks/>
          </p:cNvSpPr>
          <p:nvPr/>
        </p:nvSpPr>
        <p:spPr>
          <a:xfrm>
            <a:off x="1447451" y="470250"/>
            <a:ext cx="6705600" cy="457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E" sz="3200" b="0" i="0" u="none" strike="noStrike" kern="0" cap="none" spc="0" normalizeH="0" baseline="0" noProof="0" dirty="0" smtClean="0">
                <a:ln>
                  <a:noFill/>
                </a:ln>
                <a:solidFill>
                  <a:srgbClr val="008080"/>
                </a:solidFill>
                <a:effectLst/>
                <a:uLnTx/>
                <a:uFillTx/>
                <a:latin typeface="+mj-lt"/>
                <a:ea typeface="+mj-ea"/>
                <a:cs typeface="+mj-cs"/>
              </a:rPr>
              <a:t>Progress could be faster…</a:t>
            </a:r>
            <a:endParaRPr kumimoji="0" lang="en-IE" sz="3200" b="0" i="0" u="none" strike="noStrike" kern="0" cap="none" spc="0" normalizeH="0" baseline="0" noProof="0" dirty="0">
              <a:ln>
                <a:noFill/>
              </a:ln>
              <a:solidFill>
                <a:srgbClr val="008080"/>
              </a:solidFill>
              <a:effectLst/>
              <a:uLnTx/>
              <a:uFillTx/>
              <a:latin typeface="+mj-lt"/>
              <a:ea typeface="+mj-ea"/>
              <a:cs typeface="+mj-cs"/>
            </a:endParaRPr>
          </a:p>
        </p:txBody>
      </p:sp>
    </p:spTree>
    <p:extLst>
      <p:ext uri="{BB962C8B-B14F-4D97-AF65-F5344CB8AC3E}">
        <p14:creationId xmlns:p14="http://schemas.microsoft.com/office/powerpoint/2010/main" xmlns="" val="224665997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966" y="1545022"/>
            <a:ext cx="8671034" cy="6740307"/>
          </a:xfrm>
          <a:prstGeom prst="rect">
            <a:avLst/>
          </a:prstGeom>
          <a:noFill/>
        </p:spPr>
        <p:txBody>
          <a:bodyPr wrap="square" rtlCol="0">
            <a:spAutoFit/>
          </a:bodyPr>
          <a:lstStyle/>
          <a:p>
            <a:pPr>
              <a:buFont typeface="Arial" pitchFamily="34" charset="0"/>
              <a:buChar char="•"/>
            </a:pPr>
            <a:r>
              <a:rPr lang="en-US" b="0" i="0" dirty="0" smtClean="0"/>
              <a:t> Ted Nelson outlined Hypertext in 1963.</a:t>
            </a:r>
          </a:p>
          <a:p>
            <a:endParaRPr lang="en-US" b="0" i="0" dirty="0" smtClean="0"/>
          </a:p>
          <a:p>
            <a:pPr>
              <a:buFont typeface="Arial" pitchFamily="34" charset="0"/>
              <a:buChar char="•"/>
            </a:pPr>
            <a:r>
              <a:rPr lang="en-US" b="0" i="0" dirty="0" smtClean="0"/>
              <a:t> Berners-Lee wrote/published on a Hypertext project - The </a:t>
            </a:r>
            <a:br>
              <a:rPr lang="en-US" b="0" i="0" dirty="0" smtClean="0"/>
            </a:br>
            <a:r>
              <a:rPr lang="en-US" b="0" i="0" dirty="0" smtClean="0"/>
              <a:t>  World Wide Web - in 1989/1990.  </a:t>
            </a:r>
            <a:br>
              <a:rPr lang="en-US" b="0" i="0" dirty="0" smtClean="0"/>
            </a:br>
            <a:endParaRPr lang="en-US" b="0" i="0" dirty="0" smtClean="0"/>
          </a:p>
          <a:p>
            <a:pPr>
              <a:buFont typeface="Arial" pitchFamily="34" charset="0"/>
              <a:buChar char="•"/>
            </a:pPr>
            <a:r>
              <a:rPr lang="en-US" b="0" i="0" dirty="0" smtClean="0"/>
              <a:t> In 1999 Ted Nelson opined </a:t>
            </a:r>
            <a:br>
              <a:rPr lang="en-US" b="0" i="0" dirty="0" smtClean="0"/>
            </a:br>
            <a:endParaRPr lang="en-US" b="0" i="0" dirty="0" smtClean="0"/>
          </a:p>
          <a:p>
            <a:r>
              <a:rPr lang="en-US" b="0" i="0" dirty="0" smtClean="0"/>
              <a:t>“</a:t>
            </a:r>
            <a:r>
              <a:rPr lang="en-US" b="0" dirty="0" smtClean="0"/>
              <a:t>HTML is precisely what we were trying to PREVENT— ever-breaking links, links going outward only, quotes you can't follow to their origins, no version management, no rights management</a:t>
            </a:r>
            <a:r>
              <a:rPr lang="en-US" b="0" i="0" dirty="0" smtClean="0"/>
              <a:t>”</a:t>
            </a:r>
            <a:br>
              <a:rPr lang="en-US" b="0" i="0" dirty="0" smtClean="0"/>
            </a:br>
            <a:endParaRPr lang="en-US" b="0" i="0" dirty="0" smtClean="0"/>
          </a:p>
          <a:p>
            <a:endParaRPr lang="en-US" b="0" i="0" dirty="0" smtClean="0"/>
          </a:p>
          <a:p>
            <a:endParaRPr lang="en-US" b="0" i="0" dirty="0" smtClean="0"/>
          </a:p>
          <a:p>
            <a:pPr>
              <a:buFont typeface="Arial" pitchFamily="34" charset="0"/>
              <a:buChar char="•"/>
            </a:pPr>
            <a:endParaRPr lang="en-US" b="0" i="0" dirty="0" smtClean="0"/>
          </a:p>
          <a:p>
            <a:pPr>
              <a:buFontTx/>
              <a:buChar char="-"/>
            </a:pPr>
            <a:endParaRPr lang="en-US" b="0" i="0" dirty="0" smtClean="0"/>
          </a:p>
          <a:p>
            <a:endParaRPr lang="en-US" b="0" dirty="0" smtClean="0"/>
          </a:p>
          <a:p>
            <a:endParaRPr lang="en-US" dirty="0"/>
          </a:p>
        </p:txBody>
      </p:sp>
      <p:sp>
        <p:nvSpPr>
          <p:cNvPr id="3" name="Title 1"/>
          <p:cNvSpPr txBox="1">
            <a:spLocks/>
          </p:cNvSpPr>
          <p:nvPr/>
        </p:nvSpPr>
        <p:spPr>
          <a:xfrm>
            <a:off x="1305560" y="612140"/>
            <a:ext cx="6705600" cy="457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E" sz="3200" b="0" i="0" u="none" strike="noStrike" kern="0" cap="none" spc="0" normalizeH="0" baseline="0" noProof="0" dirty="0" smtClean="0">
                <a:ln>
                  <a:noFill/>
                </a:ln>
                <a:solidFill>
                  <a:srgbClr val="008080"/>
                </a:solidFill>
                <a:effectLst/>
                <a:uLnTx/>
                <a:uFillTx/>
                <a:latin typeface="+mj-lt"/>
                <a:ea typeface="+mj-ea"/>
                <a:cs typeface="+mj-cs"/>
              </a:rPr>
              <a:t>Goes slower than you</a:t>
            </a:r>
            <a:r>
              <a:rPr kumimoji="0" lang="en-IE" sz="3200" b="0" i="0" u="none" strike="noStrike" kern="0" cap="none" spc="0" normalizeH="0" noProof="0" dirty="0" smtClean="0">
                <a:ln>
                  <a:noFill/>
                </a:ln>
                <a:solidFill>
                  <a:srgbClr val="008080"/>
                </a:solidFill>
                <a:effectLst/>
                <a:uLnTx/>
                <a:uFillTx/>
                <a:latin typeface="+mj-lt"/>
                <a:ea typeface="+mj-ea"/>
                <a:cs typeface="+mj-cs"/>
              </a:rPr>
              <a:t> think…</a:t>
            </a:r>
            <a:endParaRPr kumimoji="0" lang="en-IE" sz="3200" b="0" i="0" u="none" strike="noStrike" kern="0" cap="none" spc="0" normalizeH="0" baseline="0" noProof="0" dirty="0">
              <a:ln>
                <a:noFill/>
              </a:ln>
              <a:solidFill>
                <a:srgbClr val="008080"/>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p:cNvSpPr>
            <a:spLocks noGrp="1" noChangeArrowheads="1"/>
          </p:cNvSpPr>
          <p:nvPr>
            <p:ph type="title"/>
          </p:nvPr>
        </p:nvSpPr>
        <p:spPr>
          <a:xfrm>
            <a:off x="1585913" y="530225"/>
            <a:ext cx="6724650" cy="820738"/>
          </a:xfrm>
        </p:spPr>
        <p:txBody>
          <a:bodyPr/>
          <a:lstStyle/>
          <a:p>
            <a:r>
              <a:rPr lang="en-US"/>
              <a:t>Where we’re headed </a:t>
            </a:r>
            <a:endParaRPr lang="en-US" sz="2000">
              <a:cs typeface="Times New Roman" pitchFamily="18" charset="0"/>
            </a:endParaRPr>
          </a:p>
        </p:txBody>
      </p:sp>
      <p:pic>
        <p:nvPicPr>
          <p:cNvPr id="831501" name="Picture 13" descr="dikw1"/>
          <p:cNvPicPr>
            <a:picLocks noChangeAspect="1" noChangeArrowheads="1"/>
          </p:cNvPicPr>
          <p:nvPr/>
        </p:nvPicPr>
        <p:blipFill>
          <a:blip r:embed="rId3" cstate="print"/>
          <a:srcRect/>
          <a:stretch>
            <a:fillRect/>
          </a:stretch>
        </p:blipFill>
        <p:spPr bwMode="auto">
          <a:xfrm>
            <a:off x="720725" y="1474788"/>
            <a:ext cx="7556500" cy="4111625"/>
          </a:xfrm>
          <a:prstGeom prst="rect">
            <a:avLst/>
          </a:prstGeom>
          <a:solidFill>
            <a:schemeClr val="bg1"/>
          </a:solidFill>
        </p:spPr>
      </p:pic>
      <p:sp>
        <p:nvSpPr>
          <p:cNvPr id="831502" name="Rectangle 14"/>
          <p:cNvSpPr>
            <a:spLocks noChangeArrowheads="1"/>
          </p:cNvSpPr>
          <p:nvPr/>
        </p:nvSpPr>
        <p:spPr bwMode="auto">
          <a:xfrm>
            <a:off x="904875" y="5853668"/>
            <a:ext cx="7731125" cy="738664"/>
          </a:xfrm>
          <a:prstGeom prst="rect">
            <a:avLst/>
          </a:prstGeom>
          <a:noFill/>
          <a:ln w="9525">
            <a:noFill/>
            <a:miter lim="800000"/>
            <a:headEnd/>
            <a:tailEnd/>
          </a:ln>
          <a:effectLst/>
        </p:spPr>
        <p:txBody>
          <a:bodyPr anchor="ctr">
            <a:spAutoFit/>
          </a:bodyPr>
          <a:lstStyle/>
          <a:p>
            <a:r>
              <a:rPr lang="en-US" sz="1800" b="0" i="0" dirty="0"/>
              <a:t>After </a:t>
            </a:r>
            <a:r>
              <a:rPr lang="en-US" sz="1800" b="0" dirty="0"/>
              <a:t>Data, Information, Knowledge, and Wisdom</a:t>
            </a:r>
            <a:r>
              <a:rPr lang="en-US" sz="1800" b="0" i="0" dirty="0"/>
              <a:t>,</a:t>
            </a:r>
            <a:r>
              <a:rPr lang="en-US" sz="1800" i="0" dirty="0"/>
              <a:t> </a:t>
            </a:r>
            <a:r>
              <a:rPr lang="en-US" sz="1800" b="0" i="0" dirty="0"/>
              <a:t>Gene </a:t>
            </a:r>
            <a:r>
              <a:rPr lang="en-US" sz="1800" b="0" i="0" dirty="0" err="1"/>
              <a:t>Bellinger</a:t>
            </a:r>
            <a:r>
              <a:rPr lang="en-US" sz="1800" b="0" i="0" dirty="0"/>
              <a:t>, </a:t>
            </a:r>
            <a:r>
              <a:rPr lang="en-US" sz="1800" b="0" i="0" dirty="0" err="1"/>
              <a:t>Durval</a:t>
            </a:r>
            <a:r>
              <a:rPr lang="en-US" sz="1800" b="0" i="0" dirty="0"/>
              <a:t> Castro, Anthony Mills. http://www.systems-thinking.org</a:t>
            </a:r>
            <a:r>
              <a:rPr lang="en-US" b="0" i="0" dirty="0"/>
              <a:t>/</a:t>
            </a:r>
            <a:endParaRPr lang="en-US" sz="2400" b="0" i="0" dirty="0"/>
          </a:p>
        </p:txBody>
      </p:sp>
      <p:sp>
        <p:nvSpPr>
          <p:cNvPr id="831503" name="Rectangle 15"/>
          <p:cNvSpPr>
            <a:spLocks noChangeArrowheads="1"/>
          </p:cNvSpPr>
          <p:nvPr/>
        </p:nvSpPr>
        <p:spPr bwMode="auto">
          <a:xfrm>
            <a:off x="4203700" y="3352800"/>
            <a:ext cx="1879600" cy="698500"/>
          </a:xfrm>
          <a:prstGeom prst="rect">
            <a:avLst/>
          </a:prstGeom>
          <a:solidFill>
            <a:schemeClr val="bg1"/>
          </a:solidFill>
          <a:ln w="9525">
            <a:noFill/>
            <a:miter lim="800000"/>
            <a:headEnd/>
            <a:tailEnd/>
          </a:ln>
          <a:effectLst/>
        </p:spPr>
        <p:txBody>
          <a:bodyPr wrap="none" anchor="ctr"/>
          <a:lstStyle/>
          <a:p>
            <a:endParaRPr lang="en-US"/>
          </a:p>
        </p:txBody>
      </p:sp>
      <p:sp>
        <p:nvSpPr>
          <p:cNvPr id="831504" name="Rectangle 16"/>
          <p:cNvSpPr>
            <a:spLocks noChangeArrowheads="1"/>
          </p:cNvSpPr>
          <p:nvPr/>
        </p:nvSpPr>
        <p:spPr bwMode="auto">
          <a:xfrm>
            <a:off x="5753100" y="2197100"/>
            <a:ext cx="1879600" cy="698500"/>
          </a:xfrm>
          <a:prstGeom prst="rect">
            <a:avLst/>
          </a:prstGeom>
          <a:solidFill>
            <a:schemeClr val="bg1"/>
          </a:solidFill>
          <a:ln w="9525">
            <a:noFill/>
            <a:miter lim="800000"/>
            <a:headEnd/>
            <a:tailEnd/>
          </a:ln>
          <a:effectLst/>
        </p:spPr>
        <p:txBody>
          <a:bodyPr wrap="none" anchor="ctr"/>
          <a:lstStyle/>
          <a:p>
            <a:endParaRPr lang="en-US"/>
          </a:p>
        </p:txBody>
      </p:sp>
      <p:sp>
        <p:nvSpPr>
          <p:cNvPr id="831505" name="Rectangle 17"/>
          <p:cNvSpPr>
            <a:spLocks noChangeArrowheads="1"/>
          </p:cNvSpPr>
          <p:nvPr/>
        </p:nvSpPr>
        <p:spPr bwMode="auto">
          <a:xfrm>
            <a:off x="2730500" y="4572000"/>
            <a:ext cx="1879600" cy="698500"/>
          </a:xfrm>
          <a:prstGeom prst="rect">
            <a:avLst/>
          </a:prstGeom>
          <a:solidFill>
            <a:schemeClr val="bg1"/>
          </a:solidFill>
          <a:ln w="9525">
            <a:noFill/>
            <a:miter lim="800000"/>
            <a:headEnd/>
            <a:tailEnd/>
          </a:ln>
          <a:effectLst/>
        </p:spPr>
        <p:txBody>
          <a:bodyPr wrap="none" anchor="ctr"/>
          <a:lstStyle/>
          <a:p>
            <a:endParaRPr lang="en-US"/>
          </a:p>
        </p:txBody>
      </p:sp>
      <p:sp>
        <p:nvSpPr>
          <p:cNvPr id="831506" name="Text Box 18"/>
          <p:cNvSpPr txBox="1">
            <a:spLocks noChangeArrowheads="1"/>
          </p:cNvSpPr>
          <p:nvPr/>
        </p:nvSpPr>
        <p:spPr bwMode="auto">
          <a:xfrm>
            <a:off x="3235325" y="4421188"/>
            <a:ext cx="3060700" cy="396875"/>
          </a:xfrm>
          <a:prstGeom prst="rect">
            <a:avLst/>
          </a:prstGeom>
          <a:noFill/>
          <a:ln w="9525">
            <a:noFill/>
            <a:miter lim="800000"/>
            <a:headEnd/>
            <a:tailEnd/>
          </a:ln>
          <a:effectLst/>
        </p:spPr>
        <p:txBody>
          <a:bodyPr wrap="none">
            <a:spAutoFit/>
          </a:bodyPr>
          <a:lstStyle/>
          <a:p>
            <a:r>
              <a:rPr lang="en-US">
                <a:solidFill>
                  <a:schemeClr val="accent2"/>
                </a:solidFill>
              </a:rPr>
              <a:t>Who, What, When, Where?</a:t>
            </a:r>
          </a:p>
        </p:txBody>
      </p:sp>
      <p:sp>
        <p:nvSpPr>
          <p:cNvPr id="831507" name="Text Box 19"/>
          <p:cNvSpPr txBox="1">
            <a:spLocks noChangeArrowheads="1"/>
          </p:cNvSpPr>
          <p:nvPr/>
        </p:nvSpPr>
        <p:spPr bwMode="auto">
          <a:xfrm>
            <a:off x="4797425" y="3024188"/>
            <a:ext cx="1227138" cy="396875"/>
          </a:xfrm>
          <a:prstGeom prst="rect">
            <a:avLst/>
          </a:prstGeom>
          <a:noFill/>
          <a:ln w="9525">
            <a:noFill/>
            <a:miter lim="800000"/>
            <a:headEnd/>
            <a:tailEnd/>
          </a:ln>
          <a:effectLst/>
        </p:spPr>
        <p:txBody>
          <a:bodyPr wrap="none">
            <a:spAutoFit/>
          </a:bodyPr>
          <a:lstStyle/>
          <a:p>
            <a:r>
              <a:rPr lang="en-US">
                <a:solidFill>
                  <a:schemeClr val="accent2"/>
                </a:solidFill>
              </a:rPr>
              <a:t>Therefore</a:t>
            </a:r>
          </a:p>
        </p:txBody>
      </p:sp>
      <p:sp>
        <p:nvSpPr>
          <p:cNvPr id="831508" name="Text Box 20"/>
          <p:cNvSpPr txBox="1">
            <a:spLocks noChangeArrowheads="1"/>
          </p:cNvSpPr>
          <p:nvPr/>
        </p:nvSpPr>
        <p:spPr bwMode="auto">
          <a:xfrm>
            <a:off x="6257925" y="1843088"/>
            <a:ext cx="790575" cy="396875"/>
          </a:xfrm>
          <a:prstGeom prst="rect">
            <a:avLst/>
          </a:prstGeom>
          <a:noFill/>
          <a:ln w="9525">
            <a:noFill/>
            <a:miter lim="800000"/>
            <a:headEnd/>
            <a:tailEnd/>
          </a:ln>
          <a:effectLst/>
        </p:spPr>
        <p:txBody>
          <a:bodyPr wrap="none">
            <a:spAutoFit/>
          </a:bodyPr>
          <a:lstStyle/>
          <a:p>
            <a:r>
              <a:rPr lang="en-US">
                <a:solidFill>
                  <a:schemeClr val="accent2"/>
                </a:solidFill>
              </a:rPr>
              <a:t>Why?</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wall graphic"/>
          <p:cNvPicPr>
            <a:picLocks noChangeAspect="1" noChangeArrowheads="1"/>
          </p:cNvPicPr>
          <p:nvPr/>
        </p:nvPicPr>
        <p:blipFill>
          <a:blip r:embed="rId3" cstate="print"/>
          <a:srcRect t="7660"/>
          <a:stretch>
            <a:fillRect/>
          </a:stretch>
        </p:blipFill>
        <p:spPr bwMode="auto">
          <a:xfrm>
            <a:off x="0" y="0"/>
            <a:ext cx="9144000" cy="6889750"/>
          </a:xfrm>
          <a:prstGeom prst="rect">
            <a:avLst/>
          </a:prstGeom>
          <a:noFill/>
          <a:ln w="9525">
            <a:noFill/>
            <a:miter lim="800000"/>
            <a:headEnd/>
            <a:tailEnd/>
          </a:ln>
        </p:spPr>
      </p:pic>
      <p:sp>
        <p:nvSpPr>
          <p:cNvPr id="44035" name="Rectangle 3"/>
          <p:cNvSpPr>
            <a:spLocks noChangeArrowheads="1"/>
          </p:cNvSpPr>
          <p:nvPr/>
        </p:nvSpPr>
        <p:spPr bwMode="auto">
          <a:xfrm>
            <a:off x="381000" y="6172200"/>
            <a:ext cx="1905000" cy="457200"/>
          </a:xfrm>
          <a:prstGeom prst="rect">
            <a:avLst/>
          </a:prstGeom>
          <a:noFill/>
          <a:ln w="12700">
            <a:noFill/>
            <a:miter lim="800000"/>
            <a:headEnd/>
            <a:tailEnd/>
          </a:ln>
        </p:spPr>
        <p:txBody>
          <a:bodyPr wrap="none" anchor="ctr"/>
          <a:lstStyle/>
          <a:p>
            <a:endParaRPr lang="en-US"/>
          </a:p>
        </p:txBody>
      </p:sp>
      <p:sp>
        <p:nvSpPr>
          <p:cNvPr id="44036" name="Rectangle 4"/>
          <p:cNvSpPr>
            <a:spLocks noChangeArrowheads="1"/>
          </p:cNvSpPr>
          <p:nvPr/>
        </p:nvSpPr>
        <p:spPr bwMode="auto">
          <a:xfrm>
            <a:off x="3124200" y="6172200"/>
            <a:ext cx="2895600" cy="457200"/>
          </a:xfrm>
          <a:prstGeom prst="rect">
            <a:avLst/>
          </a:prstGeom>
          <a:noFill/>
          <a:ln w="12700">
            <a:noFill/>
            <a:miter lim="800000"/>
            <a:headEnd/>
            <a:tailEnd/>
          </a:ln>
        </p:spPr>
        <p:txBody>
          <a:bodyPr wrap="none" anchor="ctr"/>
          <a:lstStyle/>
          <a:p>
            <a:endParaRPr lang="en-US"/>
          </a:p>
        </p:txBody>
      </p:sp>
      <p:sp>
        <p:nvSpPr>
          <p:cNvPr id="44037" name="Text Box 5"/>
          <p:cNvSpPr txBox="1">
            <a:spLocks noChangeArrowheads="1"/>
          </p:cNvSpPr>
          <p:nvPr/>
        </p:nvSpPr>
        <p:spPr bwMode="auto">
          <a:xfrm>
            <a:off x="1727200" y="190500"/>
            <a:ext cx="6477000" cy="701675"/>
          </a:xfrm>
          <a:prstGeom prst="rect">
            <a:avLst/>
          </a:prstGeom>
          <a:noFill/>
          <a:ln w="9525">
            <a:noFill/>
            <a:miter lim="800000"/>
            <a:headEnd/>
            <a:tailEnd/>
          </a:ln>
        </p:spPr>
        <p:txBody>
          <a:bodyPr>
            <a:spAutoFit/>
          </a:bodyPr>
          <a:lstStyle/>
          <a:p>
            <a:pPr>
              <a:spcBef>
                <a:spcPct val="50000"/>
              </a:spcBef>
            </a:pPr>
            <a:r>
              <a:rPr lang="en-US" sz="4000" i="0">
                <a:solidFill>
                  <a:srgbClr val="E4E476"/>
                </a:solidFill>
                <a:latin typeface="Calibri" pitchFamily="34" charset="0"/>
              </a:rPr>
              <a:t>www.alexanderstreet.com</a:t>
            </a:r>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t="18979"/>
          <a:stretch>
            <a:fillRect/>
          </a:stretch>
        </p:blipFill>
        <p:spPr>
          <a:xfrm>
            <a:off x="1120828" y="2017986"/>
            <a:ext cx="6714633" cy="4414345"/>
          </a:xfrm>
          <a:prstGeom prst="rect">
            <a:avLst/>
          </a:prstGeom>
        </p:spPr>
      </p:pic>
      <p:sp>
        <p:nvSpPr>
          <p:cNvPr id="3" name="Title 1"/>
          <p:cNvSpPr txBox="1">
            <a:spLocks/>
          </p:cNvSpPr>
          <p:nvPr/>
        </p:nvSpPr>
        <p:spPr>
          <a:xfrm>
            <a:off x="343863" y="1400415"/>
            <a:ext cx="6705600" cy="457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E" sz="3200" b="0" i="0" u="none" strike="noStrike" kern="0" cap="none" spc="0" normalizeH="0" baseline="0" noProof="0" dirty="0" err="1" smtClean="0">
                <a:ln>
                  <a:noFill/>
                </a:ln>
                <a:solidFill>
                  <a:srgbClr val="040410"/>
                </a:solidFill>
                <a:effectLst/>
                <a:uLnTx/>
                <a:uFillTx/>
                <a:latin typeface="+mj-lt"/>
                <a:ea typeface="+mj-ea"/>
                <a:cs typeface="+mj-cs"/>
              </a:rPr>
              <a:t>Nano-publi</a:t>
            </a:r>
            <a:r>
              <a:rPr lang="en-IE" sz="3200" b="0" i="0" kern="0" dirty="0" err="1" smtClean="0">
                <a:solidFill>
                  <a:srgbClr val="040410"/>
                </a:solidFill>
                <a:latin typeface="+mj-lt"/>
                <a:ea typeface="+mj-ea"/>
                <a:cs typeface="+mj-cs"/>
              </a:rPr>
              <a:t>cation</a:t>
            </a:r>
            <a:r>
              <a:rPr kumimoji="0" lang="en-IE" sz="3200" b="0" i="0" u="none" strike="noStrike" kern="0" cap="none" spc="0" normalizeH="0" noProof="0" dirty="0" smtClean="0">
                <a:ln>
                  <a:noFill/>
                </a:ln>
                <a:solidFill>
                  <a:srgbClr val="040410"/>
                </a:solidFill>
                <a:effectLst/>
                <a:uLnTx/>
                <a:uFillTx/>
                <a:latin typeface="+mj-lt"/>
                <a:ea typeface="+mj-ea"/>
                <a:cs typeface="+mj-cs"/>
              </a:rPr>
              <a:t>…</a:t>
            </a:r>
            <a:endParaRPr kumimoji="0" lang="en-IE" sz="3200" b="0" i="0" u="none" strike="noStrike" kern="0" cap="none" spc="0" normalizeH="0" baseline="0" noProof="0" dirty="0">
              <a:ln>
                <a:noFill/>
              </a:ln>
              <a:solidFill>
                <a:srgbClr val="040410"/>
              </a:solidFill>
              <a:effectLst/>
              <a:uLnTx/>
              <a:uFillTx/>
              <a:latin typeface="+mj-lt"/>
              <a:ea typeface="+mj-ea"/>
              <a:cs typeface="+mj-cs"/>
            </a:endParaRPr>
          </a:p>
        </p:txBody>
      </p:sp>
      <p:sp>
        <p:nvSpPr>
          <p:cNvPr id="4" name="Title 1"/>
          <p:cNvSpPr txBox="1">
            <a:spLocks/>
          </p:cNvSpPr>
          <p:nvPr/>
        </p:nvSpPr>
        <p:spPr>
          <a:xfrm>
            <a:off x="1305560" y="612140"/>
            <a:ext cx="6705600" cy="457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E" sz="3200" b="0" i="0" u="none" strike="noStrike" kern="0" cap="none" spc="0" normalizeH="0" baseline="0" noProof="0" dirty="0" smtClean="0">
                <a:ln>
                  <a:noFill/>
                </a:ln>
                <a:solidFill>
                  <a:srgbClr val="008080"/>
                </a:solidFill>
                <a:effectLst/>
                <a:uLnTx/>
                <a:uFillTx/>
                <a:latin typeface="+mj-lt"/>
                <a:ea typeface="+mj-ea"/>
                <a:cs typeface="+mj-cs"/>
              </a:rPr>
              <a:t>New ideas…</a:t>
            </a:r>
            <a:endParaRPr kumimoji="0" lang="en-IE" sz="3200" b="0" i="0" u="none" strike="noStrike" kern="0" cap="none" spc="0" normalizeH="0" baseline="0" noProof="0" dirty="0">
              <a:ln>
                <a:noFill/>
              </a:ln>
              <a:solidFill>
                <a:srgbClr val="008080"/>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966" y="1545022"/>
            <a:ext cx="8166537" cy="1569660"/>
          </a:xfrm>
          <a:prstGeom prst="rect">
            <a:avLst/>
          </a:prstGeom>
          <a:noFill/>
        </p:spPr>
        <p:txBody>
          <a:bodyPr wrap="square" rtlCol="0">
            <a:spAutoFit/>
          </a:bodyPr>
          <a:lstStyle/>
          <a:p>
            <a:pPr>
              <a:buFontTx/>
              <a:buChar char="-"/>
            </a:pPr>
            <a:endParaRPr lang="en-US" b="0" i="0" dirty="0" smtClean="0"/>
          </a:p>
          <a:p>
            <a:pPr>
              <a:buFontTx/>
              <a:buChar char="-"/>
            </a:pPr>
            <a:endParaRPr lang="en-US" b="0" i="0" dirty="0" smtClean="0"/>
          </a:p>
          <a:p>
            <a:endParaRPr lang="en-US" b="0" dirty="0" smtClean="0"/>
          </a:p>
          <a:p>
            <a:endParaRPr lang="en-US" dirty="0"/>
          </a:p>
        </p:txBody>
      </p:sp>
      <p:pic>
        <p:nvPicPr>
          <p:cNvPr id="48130" name="Picture 2"/>
          <p:cNvPicPr>
            <a:picLocks noChangeAspect="1" noChangeArrowheads="1"/>
          </p:cNvPicPr>
          <p:nvPr/>
        </p:nvPicPr>
        <p:blipFill>
          <a:blip r:embed="rId3" cstate="print"/>
          <a:srcRect/>
          <a:stretch>
            <a:fillRect/>
          </a:stretch>
        </p:blipFill>
        <p:spPr bwMode="auto">
          <a:xfrm>
            <a:off x="47625" y="1862138"/>
            <a:ext cx="9048750" cy="3133725"/>
          </a:xfrm>
          <a:prstGeom prst="rect">
            <a:avLst/>
          </a:prstGeom>
          <a:noFill/>
          <a:ln w="9525">
            <a:noFill/>
            <a:miter lim="800000"/>
            <a:headEnd/>
            <a:tailEnd/>
          </a:ln>
        </p:spPr>
      </p:pic>
      <p:sp>
        <p:nvSpPr>
          <p:cNvPr id="4" name="Title 1"/>
          <p:cNvSpPr txBox="1">
            <a:spLocks/>
          </p:cNvSpPr>
          <p:nvPr/>
        </p:nvSpPr>
        <p:spPr>
          <a:xfrm>
            <a:off x="1305560" y="612140"/>
            <a:ext cx="6705600" cy="457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E" sz="3200" b="0" i="0" u="none" strike="noStrike" kern="0" cap="none" spc="0" normalizeH="0" baseline="0" noProof="0" dirty="0" err="1" smtClean="0">
                <a:ln>
                  <a:noFill/>
                </a:ln>
                <a:solidFill>
                  <a:srgbClr val="008080"/>
                </a:solidFill>
                <a:effectLst/>
                <a:uLnTx/>
                <a:uFillTx/>
                <a:latin typeface="+mj-lt"/>
                <a:ea typeface="+mj-ea"/>
                <a:cs typeface="+mj-cs"/>
              </a:rPr>
              <a:t>Nano-publi</a:t>
            </a:r>
            <a:r>
              <a:rPr lang="en-IE" sz="3200" b="0" i="0" kern="0" dirty="0" err="1" smtClean="0">
                <a:solidFill>
                  <a:srgbClr val="008080"/>
                </a:solidFill>
                <a:latin typeface="+mj-lt"/>
                <a:ea typeface="+mj-ea"/>
                <a:cs typeface="+mj-cs"/>
              </a:rPr>
              <a:t>cation</a:t>
            </a:r>
            <a:r>
              <a:rPr kumimoji="0" lang="en-IE" sz="3200" b="0" i="0" u="none" strike="noStrike" kern="0" cap="none" spc="0" normalizeH="0" noProof="0" dirty="0" smtClean="0">
                <a:ln>
                  <a:noFill/>
                </a:ln>
                <a:solidFill>
                  <a:srgbClr val="008080"/>
                </a:solidFill>
                <a:effectLst/>
                <a:uLnTx/>
                <a:uFillTx/>
                <a:latin typeface="+mj-lt"/>
                <a:ea typeface="+mj-ea"/>
                <a:cs typeface="+mj-cs"/>
              </a:rPr>
              <a:t>…</a:t>
            </a:r>
            <a:endParaRPr kumimoji="0" lang="en-IE" sz="3200" b="0" i="0" u="none" strike="noStrike" kern="0" cap="none" spc="0" normalizeH="0" baseline="0" noProof="0" dirty="0">
              <a:ln>
                <a:noFill/>
              </a:ln>
              <a:solidFill>
                <a:srgbClr val="008080"/>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335" y="1248139"/>
            <a:ext cx="8896665" cy="3662541"/>
          </a:xfrm>
          <a:prstGeom prst="rect">
            <a:avLst/>
          </a:prstGeom>
          <a:noFill/>
        </p:spPr>
        <p:txBody>
          <a:bodyPr wrap="square" rtlCol="0">
            <a:spAutoFit/>
          </a:bodyPr>
          <a:lstStyle/>
          <a:p>
            <a:pPr>
              <a:buFont typeface="Arial" pitchFamily="34" charset="0"/>
              <a:buChar char="•"/>
            </a:pPr>
            <a:r>
              <a:rPr lang="en-US" b="0" i="0" dirty="0" smtClean="0"/>
              <a:t> Equations, tables and graphs interactive so reviewers, readers and machines can check, manipulate and explore the result space</a:t>
            </a:r>
          </a:p>
          <a:p>
            <a:pPr>
              <a:buFont typeface="Arial" pitchFamily="34" charset="0"/>
              <a:buChar char="•"/>
            </a:pPr>
            <a:r>
              <a:rPr lang="en-US" b="0" i="0" dirty="0" smtClean="0"/>
              <a:t> Long term technical compatibility </a:t>
            </a:r>
          </a:p>
          <a:p>
            <a:pPr>
              <a:buFont typeface="Arial" pitchFamily="34" charset="0"/>
              <a:buChar char="•"/>
            </a:pPr>
            <a:r>
              <a:rPr lang="en-US" b="0" i="0" dirty="0" smtClean="0"/>
              <a:t> Data and code validated easily and automatically</a:t>
            </a:r>
          </a:p>
          <a:p>
            <a:pPr>
              <a:buFont typeface="Arial" pitchFamily="34" charset="0"/>
              <a:buChar char="•"/>
            </a:pPr>
            <a:r>
              <a:rPr lang="en-US" b="0" i="0" dirty="0" smtClean="0"/>
              <a:t> Balances author rights, institutional rights, and open access.</a:t>
            </a:r>
          </a:p>
          <a:p>
            <a:pPr>
              <a:buFont typeface="Arial" pitchFamily="34" charset="0"/>
              <a:buChar char="•"/>
            </a:pPr>
            <a:r>
              <a:rPr lang="en-US" b="0" i="0" dirty="0" smtClean="0"/>
              <a:t> Registration and tracking of actions for provenance</a:t>
            </a:r>
          </a:p>
          <a:p>
            <a:pPr>
              <a:buFont typeface="Arial" pitchFamily="34" charset="0"/>
              <a:buChar char="•"/>
            </a:pPr>
            <a:r>
              <a:rPr lang="en-US" b="0" i="0" dirty="0" smtClean="0"/>
              <a:t> Viruses and code contamination, plagiarism proof</a:t>
            </a:r>
          </a:p>
          <a:p>
            <a:pPr>
              <a:buFont typeface="Arial" pitchFamily="34" charset="0"/>
              <a:buChar char="•"/>
            </a:pPr>
            <a:r>
              <a:rPr lang="en-US" b="0" i="0" dirty="0" smtClean="0"/>
              <a:t> Open API to enable automated queries by outsiders</a:t>
            </a:r>
          </a:p>
          <a:p>
            <a:pPr>
              <a:buFont typeface="Arial" pitchFamily="34" charset="0"/>
              <a:buChar char="•"/>
            </a:pPr>
            <a:endParaRPr lang="en-US" sz="1600" b="0" i="0" dirty="0" smtClean="0"/>
          </a:p>
        </p:txBody>
      </p:sp>
      <p:sp>
        <p:nvSpPr>
          <p:cNvPr id="3" name="Title 1"/>
          <p:cNvSpPr txBox="1">
            <a:spLocks/>
          </p:cNvSpPr>
          <p:nvPr/>
        </p:nvSpPr>
        <p:spPr bwMode="auto">
          <a:xfrm>
            <a:off x="1371600" y="670342"/>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Elsevier’s Executable Article Challenge</a:t>
            </a:r>
            <a:endParaRPr lang="en-US" sz="3100" b="0" i="0" dirty="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cstate="print"/>
          <a:srcRect l="861" t="4187" r="5240" b="35186"/>
          <a:stretch>
            <a:fillRect/>
          </a:stretch>
        </p:blipFill>
        <p:spPr>
          <a:xfrm>
            <a:off x="1087821" y="2081048"/>
            <a:ext cx="6763408" cy="3941380"/>
          </a:xfrm>
          <a:prstGeom prst="rect">
            <a:avLst/>
          </a:prstGeom>
        </p:spPr>
      </p:pic>
      <p:sp>
        <p:nvSpPr>
          <p:cNvPr id="6" name="TextBox 5"/>
          <p:cNvSpPr txBox="1"/>
          <p:nvPr/>
        </p:nvSpPr>
        <p:spPr>
          <a:xfrm>
            <a:off x="315309" y="1592320"/>
            <a:ext cx="1245854" cy="830997"/>
          </a:xfrm>
          <a:prstGeom prst="rect">
            <a:avLst/>
          </a:prstGeom>
          <a:noFill/>
        </p:spPr>
        <p:txBody>
          <a:bodyPr wrap="none" rtlCol="0">
            <a:spAutoFit/>
          </a:bodyPr>
          <a:lstStyle/>
          <a:p>
            <a:r>
              <a:rPr lang="en-US" b="0" i="0" dirty="0" smtClean="0"/>
              <a:t>Search </a:t>
            </a:r>
            <a:br>
              <a:rPr lang="en-US" b="0" i="0" dirty="0" smtClean="0"/>
            </a:br>
            <a:r>
              <a:rPr lang="en-US" b="0" i="0" dirty="0" smtClean="0"/>
              <a:t>Tool</a:t>
            </a:r>
          </a:p>
        </p:txBody>
      </p:sp>
      <p:sp>
        <p:nvSpPr>
          <p:cNvPr id="7" name="TextBox 6"/>
          <p:cNvSpPr txBox="1"/>
          <p:nvPr/>
        </p:nvSpPr>
        <p:spPr>
          <a:xfrm>
            <a:off x="2186152" y="6143297"/>
            <a:ext cx="4004622" cy="461665"/>
          </a:xfrm>
          <a:prstGeom prst="rect">
            <a:avLst/>
          </a:prstGeom>
          <a:noFill/>
        </p:spPr>
        <p:txBody>
          <a:bodyPr wrap="none" rtlCol="0">
            <a:spAutoFit/>
          </a:bodyPr>
          <a:lstStyle/>
          <a:p>
            <a:r>
              <a:rPr lang="en-US" b="0" i="0" dirty="0" smtClean="0"/>
              <a:t>Sequences alignment editor</a:t>
            </a:r>
          </a:p>
        </p:txBody>
      </p:sp>
      <p:sp>
        <p:nvSpPr>
          <p:cNvPr id="8" name="TextBox 7"/>
          <p:cNvSpPr txBox="1"/>
          <p:nvPr/>
        </p:nvSpPr>
        <p:spPr>
          <a:xfrm>
            <a:off x="7693573" y="2874580"/>
            <a:ext cx="1450428" cy="1200329"/>
          </a:xfrm>
          <a:prstGeom prst="rect">
            <a:avLst/>
          </a:prstGeom>
          <a:noFill/>
        </p:spPr>
        <p:txBody>
          <a:bodyPr wrap="square" rtlCol="0">
            <a:spAutoFit/>
          </a:bodyPr>
          <a:lstStyle/>
          <a:p>
            <a:r>
              <a:rPr lang="en-US" b="0" i="0" dirty="0" smtClean="0"/>
              <a:t>3D Structure Tool </a:t>
            </a:r>
          </a:p>
        </p:txBody>
      </p:sp>
      <p:sp>
        <p:nvSpPr>
          <p:cNvPr id="9" name="TextBox 8"/>
          <p:cNvSpPr txBox="1"/>
          <p:nvPr/>
        </p:nvSpPr>
        <p:spPr>
          <a:xfrm>
            <a:off x="4778129" y="1513489"/>
            <a:ext cx="4171335" cy="461665"/>
          </a:xfrm>
          <a:prstGeom prst="rect">
            <a:avLst/>
          </a:prstGeom>
          <a:noFill/>
        </p:spPr>
        <p:txBody>
          <a:bodyPr wrap="none" rtlCol="0">
            <a:spAutoFit/>
          </a:bodyPr>
          <a:lstStyle/>
          <a:p>
            <a:r>
              <a:rPr lang="en-US" b="0" i="0" dirty="0" smtClean="0"/>
              <a:t>PRECIS results with citations</a:t>
            </a:r>
          </a:p>
        </p:txBody>
      </p:sp>
      <p:sp>
        <p:nvSpPr>
          <p:cNvPr id="10" name="Title 1"/>
          <p:cNvSpPr txBox="1">
            <a:spLocks/>
          </p:cNvSpPr>
          <p:nvPr/>
        </p:nvSpPr>
        <p:spPr bwMode="auto">
          <a:xfrm>
            <a:off x="1371600" y="670342"/>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Utopia Suite – selected tools</a:t>
            </a:r>
            <a:endParaRPr lang="en-US" sz="3100" b="0" i="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371600" y="161925"/>
            <a:ext cx="7772400"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endParaRPr lang="en-US" sz="3100" b="0" i="0" dirty="0"/>
          </a:p>
        </p:txBody>
      </p:sp>
      <p:sp>
        <p:nvSpPr>
          <p:cNvPr id="6" name="Title 1"/>
          <p:cNvSpPr txBox="1">
            <a:spLocks/>
          </p:cNvSpPr>
          <p:nvPr/>
        </p:nvSpPr>
        <p:spPr bwMode="auto">
          <a:xfrm>
            <a:off x="469075" y="3152285"/>
            <a:ext cx="7772400" cy="37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8080"/>
                </a:solidFill>
                <a:latin typeface="+mj-lt"/>
                <a:ea typeface="+mj-ea"/>
                <a:cs typeface="+mj-cs"/>
              </a:defRPr>
            </a:lvl1pPr>
            <a:lvl2pPr algn="l" rtl="0" eaLnBrk="0" fontAlgn="base" hangingPunct="0">
              <a:spcBef>
                <a:spcPct val="0"/>
              </a:spcBef>
              <a:spcAft>
                <a:spcPct val="0"/>
              </a:spcAft>
              <a:defRPr sz="3200">
                <a:solidFill>
                  <a:srgbClr val="008080"/>
                </a:solidFill>
                <a:latin typeface="Arial Unicode MS" pitchFamily="34" charset="-128"/>
              </a:defRPr>
            </a:lvl2pPr>
            <a:lvl3pPr algn="l" rtl="0" eaLnBrk="0" fontAlgn="base" hangingPunct="0">
              <a:spcBef>
                <a:spcPct val="0"/>
              </a:spcBef>
              <a:spcAft>
                <a:spcPct val="0"/>
              </a:spcAft>
              <a:defRPr sz="3200">
                <a:solidFill>
                  <a:srgbClr val="008080"/>
                </a:solidFill>
                <a:latin typeface="Arial Unicode MS" pitchFamily="34" charset="-128"/>
              </a:defRPr>
            </a:lvl3pPr>
            <a:lvl4pPr algn="l" rtl="0" eaLnBrk="0" fontAlgn="base" hangingPunct="0">
              <a:spcBef>
                <a:spcPct val="0"/>
              </a:spcBef>
              <a:spcAft>
                <a:spcPct val="0"/>
              </a:spcAft>
              <a:defRPr sz="3200">
                <a:solidFill>
                  <a:srgbClr val="008080"/>
                </a:solidFill>
                <a:latin typeface="Arial Unicode MS" pitchFamily="34" charset="-128"/>
              </a:defRPr>
            </a:lvl4pPr>
            <a:lvl5pPr algn="l" rtl="0" eaLnBrk="0" fontAlgn="base" hangingPunct="0">
              <a:spcBef>
                <a:spcPct val="0"/>
              </a:spcBef>
              <a:spcAft>
                <a:spcPct val="0"/>
              </a:spcAft>
              <a:defRPr sz="3200">
                <a:solidFill>
                  <a:srgbClr val="008080"/>
                </a:solidFill>
                <a:latin typeface="Arial Unicode MS" pitchFamily="34" charset="-128"/>
              </a:defRPr>
            </a:lvl5pPr>
            <a:lvl6pPr marL="457200" algn="l" rtl="0" fontAlgn="base">
              <a:spcBef>
                <a:spcPct val="0"/>
              </a:spcBef>
              <a:spcAft>
                <a:spcPct val="0"/>
              </a:spcAft>
              <a:defRPr sz="3200">
                <a:solidFill>
                  <a:srgbClr val="008080"/>
                </a:solidFill>
                <a:latin typeface="Arial Unicode MS" pitchFamily="34" charset="-128"/>
              </a:defRPr>
            </a:lvl6pPr>
            <a:lvl7pPr marL="914400" algn="l" rtl="0" fontAlgn="base">
              <a:spcBef>
                <a:spcPct val="0"/>
              </a:spcBef>
              <a:spcAft>
                <a:spcPct val="0"/>
              </a:spcAft>
              <a:defRPr sz="3200">
                <a:solidFill>
                  <a:srgbClr val="008080"/>
                </a:solidFill>
                <a:latin typeface="Arial Unicode MS" pitchFamily="34" charset="-128"/>
              </a:defRPr>
            </a:lvl7pPr>
            <a:lvl8pPr marL="1371600" algn="l" rtl="0" fontAlgn="base">
              <a:spcBef>
                <a:spcPct val="0"/>
              </a:spcBef>
              <a:spcAft>
                <a:spcPct val="0"/>
              </a:spcAft>
              <a:defRPr sz="3200">
                <a:solidFill>
                  <a:srgbClr val="008080"/>
                </a:solidFill>
                <a:latin typeface="Arial Unicode MS" pitchFamily="34" charset="-128"/>
              </a:defRPr>
            </a:lvl8pPr>
            <a:lvl9pPr marL="1828800" algn="l" rtl="0" fontAlgn="base">
              <a:spcBef>
                <a:spcPct val="0"/>
              </a:spcBef>
              <a:spcAft>
                <a:spcPct val="0"/>
              </a:spcAft>
              <a:defRPr sz="3200">
                <a:solidFill>
                  <a:srgbClr val="008080"/>
                </a:solidFill>
                <a:latin typeface="Arial Unicode MS" pitchFamily="34" charset="-128"/>
              </a:defRPr>
            </a:lvl9pPr>
          </a:lstStyle>
          <a:p>
            <a:r>
              <a:rPr lang="en-US" sz="3100" b="0" i="0" dirty="0" smtClean="0"/>
              <a:t>The Landscape….</a:t>
            </a:r>
            <a:r>
              <a:rPr lang="en-US" sz="3100" b="0" i="0" smtClean="0"/>
              <a:t>challenges facing us</a:t>
            </a:r>
            <a:endParaRPr lang="en-US" sz="3100" b="0" i="0" dirty="0"/>
          </a:p>
        </p:txBody>
      </p:sp>
    </p:spTree>
    <p:extLst>
      <p:ext uri="{BB962C8B-B14F-4D97-AF65-F5344CB8AC3E}">
        <p14:creationId xmlns:p14="http://schemas.microsoft.com/office/powerpoint/2010/main" xmlns="" val="224665997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2"/>
          <p:cNvSpPr>
            <a:spLocks noGrp="1" noChangeArrowheads="1"/>
          </p:cNvSpPr>
          <p:nvPr>
            <p:ph type="title"/>
          </p:nvPr>
        </p:nvSpPr>
        <p:spPr>
          <a:xfrm>
            <a:off x="1636713" y="673100"/>
            <a:ext cx="6313487" cy="457200"/>
          </a:xfrm>
        </p:spPr>
        <p:txBody>
          <a:bodyPr/>
          <a:lstStyle/>
          <a:p>
            <a:r>
              <a:rPr lang="en-US" dirty="0" smtClean="0"/>
              <a:t>By 2020 the web will contain…?</a:t>
            </a:r>
            <a:endParaRPr lang="en-US" dirty="0"/>
          </a:p>
        </p:txBody>
      </p:sp>
      <p:sp>
        <p:nvSpPr>
          <p:cNvPr id="979972" name="Text Box 4"/>
          <p:cNvSpPr txBox="1">
            <a:spLocks noChangeArrowheads="1"/>
          </p:cNvSpPr>
          <p:nvPr/>
        </p:nvSpPr>
        <p:spPr bwMode="auto">
          <a:xfrm>
            <a:off x="604838" y="1331913"/>
            <a:ext cx="1098550" cy="2501900"/>
          </a:xfrm>
          <a:prstGeom prst="rect">
            <a:avLst/>
          </a:prstGeom>
          <a:noFill/>
          <a:ln w="9525">
            <a:noFill/>
            <a:miter lim="800000"/>
            <a:headEnd/>
            <a:tailEnd/>
          </a:ln>
          <a:effectLst/>
        </p:spPr>
        <p:txBody>
          <a:bodyPr wrap="none">
            <a:spAutoFit/>
          </a:bodyPr>
          <a:lstStyle/>
          <a:p>
            <a:pPr marL="457200" indent="-457200">
              <a:lnSpc>
                <a:spcPct val="110000"/>
              </a:lnSpc>
            </a:pPr>
            <a:endParaRPr lang="en-US" sz="2400" b="0" i="0"/>
          </a:p>
          <a:p>
            <a:pPr marL="914400" lvl="1" indent="-457200">
              <a:lnSpc>
                <a:spcPct val="110000"/>
              </a:lnSpc>
            </a:pPr>
            <a:endParaRPr lang="en-US" sz="2400" b="0" i="0"/>
          </a:p>
          <a:p>
            <a:pPr marL="914400" lvl="1" indent="-457200">
              <a:lnSpc>
                <a:spcPct val="110000"/>
              </a:lnSpc>
              <a:buFontTx/>
              <a:buChar char="•"/>
            </a:pPr>
            <a:endParaRPr lang="en-US" sz="2400" b="0" i="0"/>
          </a:p>
          <a:p>
            <a:pPr marL="914400" lvl="1" indent="-457200">
              <a:lnSpc>
                <a:spcPct val="110000"/>
              </a:lnSpc>
              <a:buFontTx/>
              <a:buChar char="•"/>
            </a:pPr>
            <a:endParaRPr lang="en-US" sz="2400" b="0" i="0"/>
          </a:p>
          <a:p>
            <a:pPr marL="914400" lvl="1" indent="-457200">
              <a:lnSpc>
                <a:spcPct val="110000"/>
              </a:lnSpc>
              <a:buFontTx/>
              <a:buChar char="•"/>
            </a:pPr>
            <a:endParaRPr lang="en-US" sz="2400" b="0" i="0"/>
          </a:p>
          <a:p>
            <a:pPr marL="457200" indent="-457200">
              <a:lnSpc>
                <a:spcPct val="110000"/>
              </a:lnSpc>
            </a:pPr>
            <a:endParaRPr lang="en-US" sz="2400" b="0" i="0"/>
          </a:p>
        </p:txBody>
      </p:sp>
      <p:sp>
        <p:nvSpPr>
          <p:cNvPr id="979973" name="Text Box 5"/>
          <p:cNvSpPr txBox="1">
            <a:spLocks noChangeArrowheads="1"/>
          </p:cNvSpPr>
          <p:nvPr/>
        </p:nvSpPr>
        <p:spPr bwMode="auto">
          <a:xfrm>
            <a:off x="444500" y="1422400"/>
            <a:ext cx="8115300" cy="4893647"/>
          </a:xfrm>
          <a:prstGeom prst="rect">
            <a:avLst/>
          </a:prstGeom>
          <a:noFill/>
          <a:ln w="9525">
            <a:noFill/>
            <a:miter lim="800000"/>
            <a:headEnd/>
            <a:tailEnd/>
          </a:ln>
          <a:effectLst/>
        </p:spPr>
        <p:txBody>
          <a:bodyPr>
            <a:spAutoFit/>
          </a:bodyPr>
          <a:lstStyle/>
          <a:p>
            <a:pPr>
              <a:spcBef>
                <a:spcPct val="50000"/>
              </a:spcBef>
              <a:buFont typeface="Arial" pitchFamily="34" charset="0"/>
              <a:buChar char="•"/>
            </a:pPr>
            <a:r>
              <a:rPr lang="en-US" sz="2400" b="0" i="0" dirty="0" smtClean="0"/>
              <a:t> 90</a:t>
            </a:r>
            <a:r>
              <a:rPr lang="en-US" sz="2400" b="0" i="0" dirty="0"/>
              <a:t>% of published works prior to 1923</a:t>
            </a:r>
          </a:p>
          <a:p>
            <a:pPr>
              <a:spcBef>
                <a:spcPct val="50000"/>
              </a:spcBef>
              <a:buFontTx/>
              <a:buChar char="•"/>
            </a:pPr>
            <a:r>
              <a:rPr lang="en-US" sz="2400" b="0" i="0" dirty="0"/>
              <a:t> Majority of works published to </a:t>
            </a:r>
            <a:r>
              <a:rPr lang="en-US" sz="2400" b="0" i="0" dirty="0" smtClean="0"/>
              <a:t>2020</a:t>
            </a:r>
            <a:endParaRPr lang="en-US" sz="2400" b="0" i="0" dirty="0"/>
          </a:p>
          <a:p>
            <a:pPr>
              <a:spcBef>
                <a:spcPct val="50000"/>
              </a:spcBef>
              <a:buFontTx/>
              <a:buChar char="•"/>
            </a:pPr>
            <a:r>
              <a:rPr lang="en-US" sz="2400" b="0" i="0" dirty="0"/>
              <a:t> &gt; </a:t>
            </a:r>
            <a:r>
              <a:rPr lang="en-US" b="0" i="0" dirty="0" smtClean="0"/>
              <a:t>100</a:t>
            </a:r>
            <a:r>
              <a:rPr lang="en-US" sz="2400" b="0" i="0" dirty="0" smtClean="0"/>
              <a:t> </a:t>
            </a:r>
            <a:r>
              <a:rPr lang="en-US" sz="2400" b="0" i="0" dirty="0"/>
              <a:t>billion pages of e-mail, phone logs, databases, blogs, </a:t>
            </a:r>
            <a:r>
              <a:rPr lang="en-US" sz="2400" b="0" i="0" dirty="0" smtClean="0"/>
              <a:t>and </a:t>
            </a:r>
            <a:r>
              <a:rPr lang="en-US" sz="2400" b="0" i="0" dirty="0"/>
              <a:t>Web sites </a:t>
            </a:r>
            <a:r>
              <a:rPr lang="en-US" sz="1600" b="0" i="0" dirty="0"/>
              <a:t>(currently </a:t>
            </a:r>
            <a:r>
              <a:rPr lang="en-US" sz="1600" b="0" i="0" dirty="0" smtClean="0"/>
              <a:t>45 </a:t>
            </a:r>
            <a:r>
              <a:rPr lang="en-US" sz="1600" b="0" i="0" dirty="0"/>
              <a:t>billion)</a:t>
            </a:r>
            <a:endParaRPr lang="en-US" sz="2400" b="0" i="0" dirty="0"/>
          </a:p>
          <a:p>
            <a:pPr>
              <a:spcBef>
                <a:spcPct val="50000"/>
              </a:spcBef>
              <a:buFontTx/>
              <a:buChar char="•"/>
            </a:pPr>
            <a:r>
              <a:rPr lang="en-US" sz="2400" b="0" i="0" dirty="0"/>
              <a:t> &gt; </a:t>
            </a:r>
            <a:r>
              <a:rPr lang="en-US" sz="2400" b="0" i="0" dirty="0" smtClean="0"/>
              <a:t>1 Trillion Photos </a:t>
            </a:r>
            <a:br>
              <a:rPr lang="en-US" sz="2400" b="0" i="0" dirty="0" smtClean="0"/>
            </a:br>
            <a:r>
              <a:rPr lang="en-US" sz="1800" b="0" i="0" dirty="0" smtClean="0"/>
              <a:t>(</a:t>
            </a:r>
            <a:r>
              <a:rPr lang="en-US" sz="1600" b="0" i="0" dirty="0" smtClean="0"/>
              <a:t>As of 1/13 </a:t>
            </a:r>
            <a:r>
              <a:rPr lang="en-US" sz="1600" b="0" i="0" dirty="0" err="1" smtClean="0"/>
              <a:t>Facebook</a:t>
            </a:r>
            <a:r>
              <a:rPr lang="en-US" sz="1600" b="0" i="0" dirty="0" smtClean="0"/>
              <a:t> had 240 </a:t>
            </a:r>
            <a:r>
              <a:rPr lang="en-US" sz="1600" b="0" i="0" dirty="0" err="1" smtClean="0"/>
              <a:t>Bn</a:t>
            </a:r>
            <a:r>
              <a:rPr lang="en-US" sz="1600" b="0" i="0" dirty="0" smtClean="0"/>
              <a:t> photos. 1.1 </a:t>
            </a:r>
            <a:r>
              <a:rPr lang="en-US" sz="1600" b="0" i="0" dirty="0" err="1" smtClean="0"/>
              <a:t>Bn</a:t>
            </a:r>
            <a:r>
              <a:rPr lang="en-US" sz="1600" b="0" i="0" dirty="0" smtClean="0"/>
              <a:t> uploaded over New Years alone)</a:t>
            </a:r>
            <a:endParaRPr lang="en-US" b="0" i="0" dirty="0" smtClean="0"/>
          </a:p>
          <a:p>
            <a:pPr>
              <a:spcBef>
                <a:spcPct val="50000"/>
              </a:spcBef>
              <a:buFontTx/>
              <a:buChar char="•"/>
            </a:pPr>
            <a:r>
              <a:rPr lang="en-US" sz="2400" b="0" i="0" dirty="0" smtClean="0"/>
              <a:t> </a:t>
            </a:r>
            <a:r>
              <a:rPr lang="en-US" sz="2400" b="0" i="0" dirty="0"/>
              <a:t>&gt; </a:t>
            </a:r>
            <a:r>
              <a:rPr lang="en-US" sz="2400" b="0" i="0" dirty="0" smtClean="0"/>
              <a:t>100 </a:t>
            </a:r>
            <a:r>
              <a:rPr lang="en-US" sz="2400" b="0" i="0" dirty="0"/>
              <a:t>million facsimile pages of manuscripts </a:t>
            </a:r>
          </a:p>
          <a:p>
            <a:pPr>
              <a:spcBef>
                <a:spcPct val="50000"/>
              </a:spcBef>
              <a:buFontTx/>
              <a:buChar char="•"/>
            </a:pPr>
            <a:r>
              <a:rPr lang="en-US" sz="2400" b="0" i="0" dirty="0"/>
              <a:t> &gt; </a:t>
            </a:r>
            <a:r>
              <a:rPr lang="en-US" b="0" i="0" dirty="0" smtClean="0"/>
              <a:t>30</a:t>
            </a:r>
            <a:r>
              <a:rPr lang="en-US" sz="2400" b="0" i="0" dirty="0" smtClean="0"/>
              <a:t> </a:t>
            </a:r>
            <a:r>
              <a:rPr lang="en-US" sz="2400" b="0" i="0" dirty="0"/>
              <a:t>million </a:t>
            </a:r>
            <a:r>
              <a:rPr lang="en-US" sz="2400" b="0" i="0" dirty="0" smtClean="0"/>
              <a:t>published audio </a:t>
            </a:r>
            <a:r>
              <a:rPr lang="en-US" sz="2400" b="0" i="0" dirty="0"/>
              <a:t>files</a:t>
            </a:r>
          </a:p>
          <a:p>
            <a:pPr>
              <a:spcBef>
                <a:spcPct val="50000"/>
              </a:spcBef>
              <a:buFontTx/>
              <a:buChar char="•"/>
            </a:pPr>
            <a:r>
              <a:rPr lang="en-US" sz="2400" b="0" i="0" dirty="0"/>
              <a:t> &gt; </a:t>
            </a:r>
            <a:r>
              <a:rPr lang="en-US" sz="2400" b="0" i="0" dirty="0" smtClean="0"/>
              <a:t>2.4 </a:t>
            </a:r>
            <a:r>
              <a:rPr lang="en-US" sz="2400" b="0" i="0" dirty="0" err="1" smtClean="0"/>
              <a:t>Bn</a:t>
            </a:r>
            <a:r>
              <a:rPr lang="en-US" sz="2400" b="0" i="0" dirty="0" smtClean="0"/>
              <a:t> video files on YouTube (1 </a:t>
            </a:r>
            <a:r>
              <a:rPr lang="en-US" sz="2400" b="0" i="0" dirty="0" err="1" smtClean="0"/>
              <a:t>Bn</a:t>
            </a:r>
            <a:r>
              <a:rPr lang="en-US" sz="2400" b="0" i="0" dirty="0" smtClean="0"/>
              <a:t> unique users per month)</a:t>
            </a:r>
            <a:endParaRPr lang="en-US" sz="2400" b="0" i="0"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304924" y="612775"/>
            <a:ext cx="7839076" cy="457200"/>
          </a:xfrm>
        </p:spPr>
        <p:txBody>
          <a:bodyPr/>
          <a:lstStyle/>
          <a:p>
            <a:r>
              <a:rPr lang="en-US" dirty="0" smtClean="0"/>
              <a:t>Exponentially more use…</a:t>
            </a:r>
          </a:p>
        </p:txBody>
      </p:sp>
      <p:sp>
        <p:nvSpPr>
          <p:cNvPr id="11267" name="Content Placeholder 2"/>
          <p:cNvSpPr>
            <a:spLocks noGrp="1"/>
          </p:cNvSpPr>
          <p:nvPr>
            <p:ph idx="1"/>
          </p:nvPr>
        </p:nvSpPr>
        <p:spPr>
          <a:xfrm>
            <a:off x="501979" y="2286000"/>
            <a:ext cx="7908925" cy="4572000"/>
          </a:xfrm>
        </p:spPr>
        <p:txBody>
          <a:bodyPr/>
          <a:lstStyle/>
          <a:p>
            <a:r>
              <a:rPr lang="en-US" dirty="0" smtClean="0"/>
              <a:t>&gt;1 billion unique users monthly</a:t>
            </a:r>
          </a:p>
          <a:p>
            <a:r>
              <a:rPr lang="en-US" dirty="0" smtClean="0"/>
              <a:t>&gt;4 billion hours watched monthly</a:t>
            </a:r>
          </a:p>
          <a:p>
            <a:r>
              <a:rPr lang="en-US" dirty="0" smtClean="0"/>
              <a:t>72 hours of video are uploaded every minute</a:t>
            </a:r>
          </a:p>
          <a:p>
            <a:r>
              <a:rPr lang="en-US" dirty="0" smtClean="0"/>
              <a:t>70% of YouTube traffic comes from outside the US</a:t>
            </a:r>
          </a:p>
          <a:p>
            <a:r>
              <a:rPr lang="en-US" dirty="0" smtClean="0"/>
              <a:t>In 2011, YouTube had more than 1 trillion views or around 140 views for every person on Earth</a:t>
            </a:r>
          </a:p>
        </p:txBody>
      </p:sp>
      <p:sp>
        <p:nvSpPr>
          <p:cNvPr id="11268" name="Rectangle 1"/>
          <p:cNvSpPr>
            <a:spLocks noChangeArrowheads="1"/>
          </p:cNvSpPr>
          <p:nvPr/>
        </p:nvSpPr>
        <p:spPr bwMode="auto">
          <a:xfrm>
            <a:off x="2946400" y="5738813"/>
            <a:ext cx="5664200" cy="338137"/>
          </a:xfrm>
          <a:prstGeom prst="rect">
            <a:avLst/>
          </a:prstGeom>
          <a:noFill/>
          <a:ln w="9525">
            <a:noFill/>
            <a:miter lim="800000"/>
            <a:headEnd/>
            <a:tailEnd/>
          </a:ln>
        </p:spPr>
        <p:txBody>
          <a:bodyPr>
            <a:spAutoFit/>
          </a:bodyPr>
          <a:lstStyle/>
          <a:p>
            <a:r>
              <a:rPr lang="en-US" sz="1600" b="0"/>
              <a:t>http://www.youtube.com/yt/press/statistics.html  4/3/2013</a:t>
            </a:r>
          </a:p>
        </p:txBody>
      </p:sp>
      <p:pic>
        <p:nvPicPr>
          <p:cNvPr id="5" name="Picture 15"/>
          <p:cNvPicPr>
            <a:picLocks noChangeAspect="1" noChangeArrowheads="1"/>
          </p:cNvPicPr>
          <p:nvPr/>
        </p:nvPicPr>
        <p:blipFill>
          <a:blip r:embed="rId3" cstate="print"/>
          <a:srcRect/>
          <a:stretch>
            <a:fillRect/>
          </a:stretch>
        </p:blipFill>
        <p:spPr bwMode="auto">
          <a:xfrm>
            <a:off x="520756" y="1347513"/>
            <a:ext cx="1642443" cy="922721"/>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Custom EL">
      <a:dk1>
        <a:srgbClr val="0A0A2E"/>
      </a:dk1>
      <a:lt1>
        <a:srgbClr val="FFFFFF"/>
      </a:lt1>
      <a:dk2>
        <a:srgbClr val="FFFFFF"/>
      </a:dk2>
      <a:lt2>
        <a:srgbClr val="FFFFFF"/>
      </a:lt2>
      <a:accent1>
        <a:srgbClr val="002060"/>
      </a:accent1>
      <a:accent2>
        <a:srgbClr val="002060"/>
      </a:accent2>
      <a:accent3>
        <a:srgbClr val="16165C"/>
      </a:accent3>
      <a:accent4>
        <a:srgbClr val="16165C"/>
      </a:accent4>
      <a:accent5>
        <a:srgbClr val="16165C"/>
      </a:accent5>
      <a:accent6>
        <a:srgbClr val="16165C"/>
      </a:accent6>
      <a:hlink>
        <a:srgbClr val="CCCCFF"/>
      </a:hlink>
      <a:folHlink>
        <a:srgbClr val="B2B2B2"/>
      </a:folHlink>
    </a:clrScheme>
    <a:fontScheme name="Custom 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1"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98317</TotalTime>
  <Words>2641</Words>
  <Application>Microsoft Office PowerPoint</Application>
  <PresentationFormat>On-screen Show (4:3)</PresentationFormat>
  <Paragraphs>605</Paragraphs>
  <Slides>68</Slides>
  <Notes>63</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Default Design</vt:lpstr>
      <vt:lpstr>Slide 1</vt:lpstr>
      <vt:lpstr>Slide 2</vt:lpstr>
      <vt:lpstr>Slide 3</vt:lpstr>
      <vt:lpstr>Slide 4</vt:lpstr>
      <vt:lpstr>Slide 5</vt:lpstr>
      <vt:lpstr>Some of our publications</vt:lpstr>
      <vt:lpstr>Slide 7</vt:lpstr>
      <vt:lpstr>By 2020 the web will contain…?</vt:lpstr>
      <vt:lpstr>Exponentially more use…</vt:lpstr>
      <vt:lpstr>What does this have to do with academic publishing?</vt:lpstr>
      <vt:lpstr>Watch out…</vt:lpstr>
      <vt:lpstr>We are going to need bigger boats</vt:lpstr>
      <vt:lpstr>Slide 13</vt:lpstr>
      <vt:lpstr>Evolution of publisher tasks</vt:lpstr>
      <vt:lpstr>Slide 15</vt:lpstr>
      <vt:lpstr>It’s the next hurdle</vt:lpstr>
      <vt:lpstr>It’s the nature of  the Web</vt:lpstr>
      <vt:lpstr>Slide 18</vt:lpstr>
      <vt:lpstr>It’s the future of academic publishing… </vt:lpstr>
      <vt:lpstr>Where we’re headed </vt:lpstr>
      <vt:lpstr>Slide 21</vt:lpstr>
      <vt:lpstr>Building The American Civil War Online</vt:lpstr>
      <vt:lpstr>Began with…</vt:lpstr>
      <vt:lpstr>Slide 24</vt:lpstr>
      <vt:lpstr>Built a structure to capture it…</vt:lpstr>
      <vt:lpstr>Slide 26</vt:lpstr>
      <vt:lpstr>Slide 27</vt:lpstr>
      <vt:lpstr>User wants to cross search and cross link</vt:lpstr>
      <vt:lpstr>Slide 29</vt:lpstr>
      <vt:lpstr>Reconcile the semantic entities</vt:lpstr>
      <vt:lpstr>Slide 31</vt:lpstr>
      <vt:lpstr>Add lots more dbs and content</vt:lpstr>
      <vt:lpstr>Slide 33</vt:lpstr>
      <vt:lpstr>Make relationships linkable (in process)</vt:lpstr>
      <vt:lpstr>Slide 35</vt:lpstr>
      <vt:lpstr>Slide 36</vt:lpstr>
      <vt:lpstr>Slide 37</vt:lpstr>
      <vt:lpstr>Slide 38</vt:lpstr>
      <vt:lpstr>Slide 39</vt:lpstr>
      <vt:lpstr>Slide 40</vt:lpstr>
      <vt:lpstr>If the data isn’t there  Not that useful  Unhappy Students…</vt:lpstr>
      <vt:lpstr>If the data is there…</vt:lpstr>
      <vt:lpstr>Slide 43</vt:lpstr>
      <vt:lpstr>Slide 44</vt:lpstr>
      <vt:lpstr>Slide 45</vt:lpstr>
      <vt:lpstr>Browsing value…</vt:lpstr>
      <vt:lpstr>Search Power</vt:lpstr>
      <vt:lpstr>Context for results</vt:lpstr>
      <vt:lpstr>Done by linking alone</vt:lpstr>
      <vt:lpstr>Challenge - Linking behaviors </vt:lpstr>
      <vt:lpstr>Slide 51</vt:lpstr>
      <vt:lpstr>Slide 52</vt:lpstr>
      <vt:lpstr>Room for improvement?</vt:lpstr>
      <vt:lpstr>Adding discovery to Academic Video Online</vt:lpstr>
      <vt:lpstr>Slide 55</vt:lpstr>
      <vt:lpstr>Some great sites…</vt:lpstr>
      <vt:lpstr>Slide 57</vt:lpstr>
      <vt:lpstr>Growing number of targets…</vt:lpstr>
      <vt:lpstr>Slide 59</vt:lpstr>
      <vt:lpstr>Knowledge Graph Search for Singapore…</vt:lpstr>
      <vt:lpstr>Slide 61</vt:lpstr>
      <vt:lpstr>Slide 62</vt:lpstr>
      <vt:lpstr>Where we’re headed </vt:lpstr>
      <vt:lpstr>Slide 64</vt:lpstr>
      <vt:lpstr>Slide 65</vt:lpstr>
      <vt:lpstr>Slide 66</vt:lpstr>
      <vt:lpstr>Slide 67</vt:lpstr>
      <vt:lpstr>Slide 68</vt:lpstr>
    </vt:vector>
  </TitlesOfParts>
  <Company>Rhind-Tutt Publishers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Stephen Rhind-Tutt</dc:creator>
  <cp:lastModifiedBy>user</cp:lastModifiedBy>
  <cp:revision>1642</cp:revision>
  <dcterms:created xsi:type="dcterms:W3CDTF">2000-08-21T19:06:15Z</dcterms:created>
  <dcterms:modified xsi:type="dcterms:W3CDTF">2013-08-12T03:57:57Z</dcterms:modified>
</cp:coreProperties>
</file>