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3" r:id="rId2"/>
  </p:sldMasterIdLst>
  <p:notesMasterIdLst>
    <p:notesMasterId r:id="rId27"/>
  </p:notesMasterIdLst>
  <p:sldIdLst>
    <p:sldId id="333" r:id="rId3"/>
    <p:sldId id="306" r:id="rId4"/>
    <p:sldId id="332" r:id="rId5"/>
    <p:sldId id="291" r:id="rId6"/>
    <p:sldId id="311" r:id="rId7"/>
    <p:sldId id="312" r:id="rId8"/>
    <p:sldId id="272" r:id="rId9"/>
    <p:sldId id="273" r:id="rId10"/>
    <p:sldId id="265" r:id="rId11"/>
    <p:sldId id="271" r:id="rId12"/>
    <p:sldId id="307" r:id="rId13"/>
    <p:sldId id="298" r:id="rId14"/>
    <p:sldId id="314" r:id="rId15"/>
    <p:sldId id="331" r:id="rId16"/>
    <p:sldId id="318" r:id="rId17"/>
    <p:sldId id="320" r:id="rId18"/>
    <p:sldId id="322" r:id="rId19"/>
    <p:sldId id="323" r:id="rId20"/>
    <p:sldId id="325" r:id="rId21"/>
    <p:sldId id="328" r:id="rId22"/>
    <p:sldId id="329" r:id="rId23"/>
    <p:sldId id="313" r:id="rId24"/>
    <p:sldId id="308" r:id="rId25"/>
    <p:sldId id="286" r:id="rId26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CC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68" d="100"/>
          <a:sy n="68" d="100"/>
        </p:scale>
        <p:origin x="-1224" y="-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notesMaster" Target="notesMasters/notesMaster1.xml"/><Relationship Id="rId28" Type="http://schemas.openxmlformats.org/officeDocument/2006/relationships/printerSettings" Target="printerSettings/printerSettings1.bin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3912C3E-0496-47F5-8486-32D7FC7960F5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F6D237A-47AA-40CE-845E-23637CA70D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27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98525" fontAlgn="base">
              <a:spcBef>
                <a:spcPct val="0"/>
              </a:spcBef>
              <a:spcAft>
                <a:spcPct val="0"/>
              </a:spcAft>
            </a:pPr>
            <a:fld id="{A591769A-58A4-4A39-BE92-D17C31F9CAAE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ＭＳ Ｐゴシック"/>
                <a:cs typeface="ＭＳ Ｐゴシック"/>
              </a:rPr>
              <a:pPr defTabSz="898525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3174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98525" fontAlgn="base">
              <a:spcBef>
                <a:spcPct val="0"/>
              </a:spcBef>
              <a:spcAft>
                <a:spcPct val="0"/>
              </a:spcAft>
            </a:pPr>
            <a:fld id="{845DC3AC-F837-4825-BADA-E9758F642F59}" type="slidenum">
              <a:rPr lang="en-US" smtClean="0">
                <a:solidFill>
                  <a:srgbClr val="000000"/>
                </a:solidFill>
                <a:latin typeface="Times New Roman" pitchFamily="18" charset="0"/>
                <a:ea typeface="ＭＳ Ｐゴシック"/>
                <a:cs typeface="ＭＳ Ｐゴシック"/>
              </a:rPr>
              <a:pPr defTabSz="898525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smtClean="0">
              <a:solidFill>
                <a:srgbClr val="000000"/>
              </a:solidFill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3379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98525" fontAlgn="base">
              <a:spcBef>
                <a:spcPct val="0"/>
              </a:spcBef>
              <a:spcAft>
                <a:spcPct val="0"/>
              </a:spcAft>
            </a:pPr>
            <a:fld id="{DE075C48-7F48-497C-A719-2BAC712B8561}" type="slidenum">
              <a:rPr lang="en-US" smtClean="0">
                <a:solidFill>
                  <a:srgbClr val="FFFFFF"/>
                </a:solidFill>
                <a:latin typeface="Times New Roman" pitchFamily="18" charset="0"/>
                <a:ea typeface="ＭＳ Ｐゴシック"/>
                <a:cs typeface="ＭＳ Ｐゴシック"/>
              </a:rPr>
              <a:pPr defTabSz="898525"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smtClean="0">
              <a:solidFill>
                <a:srgbClr val="FFFFFF"/>
              </a:solidFill>
              <a:latin typeface="Times New Roman" pitchFamily="18" charset="0"/>
              <a:ea typeface="ＭＳ Ｐゴシック"/>
              <a:cs typeface="ＭＳ Ｐゴシック"/>
            </a:endParaRPr>
          </a:p>
        </p:txBody>
      </p:sp>
      <p:sp>
        <p:nvSpPr>
          <p:cNvPr id="3584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43A8C-37BA-4C31-8280-8955F2EE4BE6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3B87E-D5B4-4D13-B284-5350D6E869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0BC4A-E56A-441B-9811-1F85026270F9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50DD7-1149-47A9-9EFA-D483D4BAA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332FB3-338A-4C23-89F8-2C78847E9D7D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7E0648-EE11-44FB-B43E-DA5CB5C00C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61"/>
            <a:ext cx="7772400" cy="1470025"/>
          </a:xfr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9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187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58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978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37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77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166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A72AB6-15EF-4FD9-8B7F-66683AE7EE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1BA42-5B0C-4A9E-B2E0-33ED3D4B2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4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3957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7915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1872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7583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1978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63745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0770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5166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F3952-E6C5-414C-ACDF-AD7561C02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0D3E68-6D76-4472-8500-12AE778DA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7"/>
            <a:ext cx="4040188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9576" indent="0">
              <a:buNone/>
              <a:defRPr sz="1900" b="1"/>
            </a:lvl2pPr>
            <a:lvl3pPr marL="879152" indent="0">
              <a:buNone/>
              <a:defRPr sz="1700" b="1"/>
            </a:lvl3pPr>
            <a:lvl4pPr marL="1318728" indent="0">
              <a:buNone/>
              <a:defRPr sz="1600" b="1"/>
            </a:lvl4pPr>
            <a:lvl5pPr marL="1758303" indent="0">
              <a:buNone/>
              <a:defRPr sz="1600" b="1"/>
            </a:lvl5pPr>
            <a:lvl6pPr marL="2197879" indent="0">
              <a:buNone/>
              <a:defRPr sz="1600" b="1"/>
            </a:lvl6pPr>
            <a:lvl7pPr marL="2637455" indent="0">
              <a:buNone/>
              <a:defRPr sz="1600" b="1"/>
            </a:lvl7pPr>
            <a:lvl8pPr marL="3077031" indent="0">
              <a:buNone/>
              <a:defRPr sz="1600" b="1"/>
            </a:lvl8pPr>
            <a:lvl9pPr marL="3516607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7"/>
            <a:ext cx="4041775" cy="639763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39576" indent="0">
              <a:buNone/>
              <a:defRPr sz="1900" b="1"/>
            </a:lvl2pPr>
            <a:lvl3pPr marL="879152" indent="0">
              <a:buNone/>
              <a:defRPr sz="1700" b="1"/>
            </a:lvl3pPr>
            <a:lvl4pPr marL="1318728" indent="0">
              <a:buNone/>
              <a:defRPr sz="1600" b="1"/>
            </a:lvl4pPr>
            <a:lvl5pPr marL="1758303" indent="0">
              <a:buNone/>
              <a:defRPr sz="1600" b="1"/>
            </a:lvl5pPr>
            <a:lvl6pPr marL="2197879" indent="0">
              <a:buNone/>
              <a:defRPr sz="1600" b="1"/>
            </a:lvl6pPr>
            <a:lvl7pPr marL="2637455" indent="0">
              <a:buNone/>
              <a:defRPr sz="1600" b="1"/>
            </a:lvl7pPr>
            <a:lvl8pPr marL="3077031" indent="0">
              <a:buNone/>
              <a:defRPr sz="1600" b="1"/>
            </a:lvl8pPr>
            <a:lvl9pPr marL="3516607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9A81D-DD0B-457C-BDA0-5A02284BD7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BD0A1-1079-4668-AC25-7C488CD1A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31F96-9C3B-47D6-8614-6005F2442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8" y="273082"/>
            <a:ext cx="3008313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86"/>
            <a:ext cx="5111750" cy="5853113"/>
          </a:xfr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8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39576" indent="0">
              <a:buNone/>
              <a:defRPr sz="1100"/>
            </a:lvl2pPr>
            <a:lvl3pPr marL="879152" indent="0">
              <a:buNone/>
              <a:defRPr sz="1000"/>
            </a:lvl3pPr>
            <a:lvl4pPr marL="1318728" indent="0">
              <a:buNone/>
              <a:defRPr sz="900"/>
            </a:lvl4pPr>
            <a:lvl5pPr marL="1758303" indent="0">
              <a:buNone/>
              <a:defRPr sz="900"/>
            </a:lvl5pPr>
            <a:lvl6pPr marL="2197879" indent="0">
              <a:buNone/>
              <a:defRPr sz="900"/>
            </a:lvl6pPr>
            <a:lvl7pPr marL="2637455" indent="0">
              <a:buNone/>
              <a:defRPr sz="900"/>
            </a:lvl7pPr>
            <a:lvl8pPr marL="3077031" indent="0">
              <a:buNone/>
              <a:defRPr sz="900"/>
            </a:lvl8pPr>
            <a:lvl9pPr marL="3516607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04870-4536-473A-8CFF-AF3FCE5041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27E5D-C14D-44C9-8CE0-EC994FE98F24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307A5-DA17-488B-B5DA-62B50020FE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000"/>
            </a:lvl1pPr>
            <a:lvl2pPr marL="439576" indent="0">
              <a:buNone/>
              <a:defRPr sz="2700"/>
            </a:lvl2pPr>
            <a:lvl3pPr marL="879152" indent="0">
              <a:buNone/>
              <a:defRPr sz="2300"/>
            </a:lvl3pPr>
            <a:lvl4pPr marL="1318728" indent="0">
              <a:buNone/>
              <a:defRPr sz="1900"/>
            </a:lvl4pPr>
            <a:lvl5pPr marL="1758303" indent="0">
              <a:buNone/>
              <a:defRPr sz="1900"/>
            </a:lvl5pPr>
            <a:lvl6pPr marL="2197879" indent="0">
              <a:buNone/>
              <a:defRPr sz="1900"/>
            </a:lvl6pPr>
            <a:lvl7pPr marL="2637455" indent="0">
              <a:buNone/>
              <a:defRPr sz="1900"/>
            </a:lvl7pPr>
            <a:lvl8pPr marL="3077031" indent="0">
              <a:buNone/>
              <a:defRPr sz="1900"/>
            </a:lvl8pPr>
            <a:lvl9pPr marL="3516607" indent="0">
              <a:buNone/>
              <a:defRPr sz="1900"/>
            </a:lvl9pPr>
          </a:lstStyle>
          <a:p>
            <a:pPr lvl="0"/>
            <a:r>
              <a:rPr lang="x-none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72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39576" indent="0">
              <a:buNone/>
              <a:defRPr sz="1100"/>
            </a:lvl2pPr>
            <a:lvl3pPr marL="879152" indent="0">
              <a:buNone/>
              <a:defRPr sz="1000"/>
            </a:lvl3pPr>
            <a:lvl4pPr marL="1318728" indent="0">
              <a:buNone/>
              <a:defRPr sz="900"/>
            </a:lvl4pPr>
            <a:lvl5pPr marL="1758303" indent="0">
              <a:buNone/>
              <a:defRPr sz="900"/>
            </a:lvl5pPr>
            <a:lvl6pPr marL="2197879" indent="0">
              <a:buNone/>
              <a:defRPr sz="900"/>
            </a:lvl6pPr>
            <a:lvl7pPr marL="2637455" indent="0">
              <a:buNone/>
              <a:defRPr sz="900"/>
            </a:lvl7pPr>
            <a:lvl8pPr marL="3077031" indent="0">
              <a:buNone/>
              <a:defRPr sz="900"/>
            </a:lvl8pPr>
            <a:lvl9pPr marL="3516607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625AB-5D5E-47A0-80E5-7F72672B33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87992-5770-47F4-9358-701EF59528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74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74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758F1-6089-4FD0-9ECA-5F2EEB63FD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412DF-A359-4FAF-9E54-C8C83E5C9E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4B5BE-F5FE-46F1-9205-3F9222C7906E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2C9F8-0081-45EB-A658-386B21827E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E81F25-A212-42A6-B9AC-AAFE86A982D3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AAB0F-5BD1-4D6A-BD78-74B7C3C4B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DBAAC-EFA8-4346-8222-963AEAC07210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86DCE-ADC8-4E08-BA43-088979423B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6B947-9CB6-4483-BCB1-A489BFE57322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2DE66-03BB-49EF-961F-EB171CB87F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C79593-8A06-4A23-BC63-B8EB5D9A9063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03A9-3E5C-4D5A-9108-917FF16071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1962C-E499-480A-A9A8-5F3FB58B6EA0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49489-78CB-4DA0-9EAA-63F270F12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2F1A-31F6-4376-8759-9CFCD619AACC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337AB-6445-4A6D-8C36-F7820783E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05D265-C48B-4F1F-BED3-8ADE4637DCEB}" type="datetimeFigureOut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CF6741-0C32-418F-9492-5BC60497D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15" tIns="43958" rIns="87915" bIns="439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915" tIns="43958" rIns="87915" bIns="439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87915" tIns="43958" rIns="87915" bIns="43958" numCol="1" anchor="ctr" anchorCtr="0" compatLnSpc="1">
            <a:prstTxWarp prst="textNoShape">
              <a:avLst/>
            </a:prstTxWarp>
          </a:bodyPr>
          <a:lstStyle>
            <a:lvl1pPr>
              <a:defRPr sz="1100">
                <a:solidFill>
                  <a:srgbClr val="898989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9696205C-5042-4A3B-9050-00C439E44B81}" type="datetime1">
              <a:rPr lang="en-US"/>
              <a:pPr>
                <a:defRPr/>
              </a:pPr>
              <a:t>8/13/13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87915" tIns="43958" rIns="87915" bIns="43958" numCol="1" anchor="ctr" anchorCtr="0" compatLnSpc="1">
            <a:prstTxWarp prst="textNoShape">
              <a:avLst/>
            </a:prstTxWarp>
          </a:bodyPr>
          <a:lstStyle>
            <a:lvl1pPr algn="ctr">
              <a:defRPr sz="11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87915" tIns="43958" rIns="87915" bIns="43958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98989"/>
                </a:solidFill>
                <a:latin typeface="Calibri" pitchFamily="34" charset="0"/>
                <a:ea typeface="ＭＳ Ｐゴシック"/>
                <a:cs typeface="ＭＳ Ｐゴシック"/>
              </a:defRPr>
            </a:lvl1pPr>
          </a:lstStyle>
          <a:p>
            <a:pPr>
              <a:defRPr/>
            </a:pPr>
            <a:fld id="{CB91CAA1-47A1-42BF-92E3-62E740699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5" r:id="rId2"/>
    <p:sldLayoutId id="2147483694" r:id="rId3"/>
    <p:sldLayoutId id="2147483693" r:id="rId4"/>
    <p:sldLayoutId id="2147483692" r:id="rId5"/>
    <p:sldLayoutId id="2147483691" r:id="rId6"/>
    <p:sldLayoutId id="2147483690" r:id="rId7"/>
    <p:sldLayoutId id="2147483689" r:id="rId8"/>
    <p:sldLayoutId id="2147483688" r:id="rId9"/>
    <p:sldLayoutId id="2147483687" r:id="rId10"/>
    <p:sldLayoutId id="2147483686" r:id="rId11"/>
    <p:sldLayoutId id="2147483685" r:id="rId12"/>
  </p:sldLayoutIdLst>
  <p:txStyles>
    <p:titleStyle>
      <a:lvl1pPr algn="ctr" defTabSz="438150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3815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3815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3815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38150" rtl="0" eaLnBrk="0" fontAlgn="base" hangingPunct="0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39576" algn="ctr" defTabSz="439576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879152" algn="ctr" defTabSz="439576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18728" algn="ctr" defTabSz="439576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758303" algn="ctr" defTabSz="439576" rtl="0" fontAlgn="base"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28613" indent="-328613" algn="l" defTabSz="4381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0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12788" indent="-274638" algn="l" defTabSz="4381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098550" indent="-219075" algn="l" defTabSz="43815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3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538288" indent="-219075" algn="l" defTabSz="43815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978025" indent="-219075" algn="l" defTabSz="43815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417667" indent="-219788" algn="l" defTabSz="439576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243" indent="-219788" algn="l" defTabSz="439576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96819" indent="-219788" algn="l" defTabSz="439576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736395" indent="-219788" algn="l" defTabSz="439576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defTabSz="43957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pV-6s5PRP24/TaVDbMCMtiI/AAAAAAAAACs/utJKmD2Xgyg/s1600/logo4.png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v.uk/government/publications/g8-science-ministers-statement-london-12-june-2013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3.bp.blogspot.com/-pV-6s5PRP24/TaVDbMCMtiI/AAAAAAAAACs/utJKmD2Xgyg/s1600/logo4.png" TargetMode="Externa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hyperlink" Target="http://3.bp.blogspot.com/-pV-6s5PRP24/TaVDbMCMtiI/AAAAAAAAACs/utJKmD2Xgyg/s1600/logo4.png" TargetMode="External"/><Relationship Id="rId5" Type="http://schemas.openxmlformats.org/officeDocument/2006/relationships/image" Target="../media/image1.png"/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pV-6s5PRP24/TaVDbMCMtiI/AAAAAAAAACs/utJKmD2Xgyg/s1600/logo4.png" TargetMode="Externa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4" Type="http://schemas.openxmlformats.org/officeDocument/2006/relationships/hyperlink" Target="http://3.bp.blogspot.com/-pV-6s5PRP24/TaVDbMCMtiI/AAAAAAAAACs/utJKmD2Xgyg/s1600/logo4.png" TargetMode="External"/><Relationship Id="rId5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/>
          </p:cNvSpPr>
          <p:nvPr>
            <p:ph type="ctrTitle"/>
          </p:nvPr>
        </p:nvSpPr>
        <p:spPr>
          <a:xfrm>
            <a:off x="685800" y="935567"/>
            <a:ext cx="7772400" cy="2194983"/>
          </a:xfrm>
        </p:spPr>
        <p:txBody>
          <a:bodyPr/>
          <a:lstStyle/>
          <a:p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dirty="0" smtClean="0"/>
              <a:t>Living with the </a:t>
            </a:r>
            <a:br>
              <a:rPr lang="en-US" dirty="0" smtClean="0"/>
            </a:br>
            <a:r>
              <a:rPr lang="en-US" b="1" i="1" dirty="0" smtClean="0"/>
              <a:t>Sponsoring Consortium for Open Access Publishing in Particle Physics</a:t>
            </a:r>
            <a:endParaRPr lang="en-US" sz="3600" b="1" i="1" dirty="0" smtClean="0"/>
          </a:p>
        </p:txBody>
      </p:sp>
      <p:sp>
        <p:nvSpPr>
          <p:cNvPr id="27650" name="Rectangle 5"/>
          <p:cNvSpPr>
            <a:spLocks noGrp="1"/>
          </p:cNvSpPr>
          <p:nvPr>
            <p:ph type="subTitle" idx="1"/>
          </p:nvPr>
        </p:nvSpPr>
        <p:spPr>
          <a:xfrm>
            <a:off x="1371600" y="4530725"/>
            <a:ext cx="6400800" cy="1108075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1200"/>
              </a:spcBef>
            </a:pPr>
            <a:endParaRPr lang="en-US" sz="2400" dirty="0" smtClean="0">
              <a:solidFill>
                <a:srgbClr val="6600CC"/>
              </a:solidFill>
            </a:endParaRPr>
          </a:p>
        </p:txBody>
      </p:sp>
      <p:pic>
        <p:nvPicPr>
          <p:cNvPr id="27651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685800" y="1498599"/>
            <a:ext cx="7772400" cy="2548467"/>
          </a:xfrm>
          <a:prstGeom prst="rect">
            <a:avLst/>
          </a:prstGeom>
          <a:noFill/>
          <a:ln w="31750">
            <a:solidFill>
              <a:srgbClr val="0099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432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extBox 1"/>
          <p:cNvSpPr txBox="1">
            <a:spLocks noChangeArrowheads="1"/>
          </p:cNvSpPr>
          <p:nvPr/>
        </p:nvSpPr>
        <p:spPr bwMode="auto">
          <a:xfrm>
            <a:off x="1630363" y="149225"/>
            <a:ext cx="72405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SCOAP</a:t>
            </a:r>
            <a:r>
              <a:rPr lang="en-US" sz="4000" baseline="30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3</a:t>
            </a:r>
            <a:r>
              <a:rPr lang="en-US" sz="4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 </a:t>
            </a:r>
            <a:r>
              <a:rPr lang="en-US" sz="4000" dirty="0" smtClean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Timeline - the long view</a:t>
            </a:r>
            <a:endParaRPr lang="en-US" sz="4000" dirty="0">
              <a:solidFill>
                <a:srgbClr val="404040"/>
              </a:solidFill>
              <a:latin typeface="Calibri" pitchFamily="34" charset="0"/>
              <a:ea typeface="Gill Sans"/>
              <a:cs typeface="Gill Sans"/>
            </a:endParaRPr>
          </a:p>
        </p:txBody>
      </p:sp>
      <p:sp>
        <p:nvSpPr>
          <p:cNvPr id="36866" name="TextBox 3"/>
          <p:cNvSpPr txBox="1">
            <a:spLocks noChangeAspect="1" noChangeArrowheads="1"/>
          </p:cNvSpPr>
          <p:nvPr/>
        </p:nvSpPr>
        <p:spPr bwMode="auto">
          <a:xfrm>
            <a:off x="261938" y="1432455"/>
            <a:ext cx="8796337" cy="51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2005-2006 - Consultation within HEP research community and </a:t>
            </a: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internal consensus </a:t>
            </a: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on the SCOAP</a:t>
            </a:r>
            <a:r>
              <a:rPr lang="en-US" sz="2400" baseline="300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3</a:t>
            </a: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 idea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2007 - Initial rough design of the business model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2008-2010 - Worldwide outreach and collect “expressions of interest”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2011 - Go-ahead decision from DG, start operationalizing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2012 - Publisher tender concluded; results </a:t>
            </a: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published</a:t>
            </a:r>
            <a:endParaRPr lang="en-US" sz="2400" dirty="0">
              <a:solidFill>
                <a:srgbClr val="0D0D0D"/>
              </a:solidFill>
              <a:latin typeface="Calibri" pitchFamily="34" charset="0"/>
              <a:ea typeface="Gill Sans"/>
              <a:cs typeface="Gill Sans"/>
            </a:endParaRPr>
          </a:p>
          <a:p>
            <a:pPr marL="342900" indent="-342900">
              <a:lnSpc>
                <a:spcPct val="125000"/>
              </a:lnSpc>
            </a:pP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Oct 1, 2012 - Launch meeting with NCPs &amp; outreach </a:t>
            </a: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begins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2013 – Calculations, reconciliations, CERN to sign contracts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2014 – Start operations</a:t>
            </a:r>
          </a:p>
          <a:p>
            <a:pPr marL="342900" indent="-342900">
              <a:lnSpc>
                <a:spcPct val="125000"/>
              </a:lnSpc>
            </a:pP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2015 – Design next tender process to go-live 2017</a:t>
            </a:r>
          </a:p>
        </p:txBody>
      </p:sp>
      <p:pic>
        <p:nvPicPr>
          <p:cNvPr id="36867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Box 1"/>
          <p:cNvSpPr txBox="1">
            <a:spLocks noChangeArrowheads="1"/>
          </p:cNvSpPr>
          <p:nvPr/>
        </p:nvSpPr>
        <p:spPr bwMode="auto">
          <a:xfrm>
            <a:off x="1630363" y="149225"/>
            <a:ext cx="72405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4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SCOAP</a:t>
            </a:r>
            <a:r>
              <a:rPr lang="en-US" sz="4000" baseline="30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3</a:t>
            </a:r>
            <a:r>
              <a:rPr lang="en-US" sz="40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 Tender Results</a:t>
            </a:r>
          </a:p>
          <a:p>
            <a:pPr algn="ctr"/>
            <a:r>
              <a:rPr lang="en-US" sz="2400" dirty="0">
                <a:solidFill>
                  <a:srgbClr val="404040"/>
                </a:solidFill>
                <a:latin typeface="Calibri" pitchFamily="34" charset="0"/>
                <a:ea typeface="Gill Sans"/>
                <a:cs typeface="Gill Sans"/>
              </a:rPr>
              <a:t>(alphabetical order)</a:t>
            </a:r>
          </a:p>
        </p:txBody>
      </p:sp>
      <p:sp>
        <p:nvSpPr>
          <p:cNvPr id="38914" name="TextBox 3"/>
          <p:cNvSpPr txBox="1">
            <a:spLocks noChangeArrowheads="1"/>
          </p:cNvSpPr>
          <p:nvPr/>
        </p:nvSpPr>
        <p:spPr bwMode="auto">
          <a:xfrm>
            <a:off x="261938" y="1487488"/>
            <a:ext cx="8796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endParaRPr lang="en-US">
              <a:solidFill>
                <a:srgbClr val="000000"/>
              </a:solidFill>
            </a:endParaRPr>
          </a:p>
        </p:txBody>
      </p:sp>
      <p:pic>
        <p:nvPicPr>
          <p:cNvPr id="38915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6258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1855314"/>
              </p:ext>
            </p:extLst>
          </p:nvPr>
        </p:nvGraphicFramePr>
        <p:xfrm>
          <a:off x="220663" y="1350963"/>
          <a:ext cx="8621712" cy="5413612"/>
        </p:xfrm>
        <a:graphic>
          <a:graphicData uri="http://schemas.openxmlformats.org/drawingml/2006/table">
            <a:tbl>
              <a:tblPr/>
              <a:tblGrid>
                <a:gridCol w="1663700"/>
                <a:gridCol w="2560637"/>
                <a:gridCol w="1811338"/>
                <a:gridCol w="1344612"/>
                <a:gridCol w="1241425"/>
              </a:tblGrid>
              <a:tr h="896938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Publisher</a:t>
                      </a:r>
                    </a:p>
                  </a:txBody>
                  <a:tcPr marL="12612" marR="12612" marT="1261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Journal</a:t>
                      </a:r>
                    </a:p>
                  </a:txBody>
                  <a:tcPr marL="12612" marR="12612" marT="1261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SCOAP</a:t>
                      </a:r>
                      <a:r>
                        <a:rPr kumimoji="0" 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 Articles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(2011)</a:t>
                      </a:r>
                    </a:p>
                  </a:txBody>
                  <a:tcPr marL="12612" marR="12612" marT="1261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SCOAP</a:t>
                      </a:r>
                      <a:r>
                        <a:rPr kumimoji="0" 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 Percentage</a:t>
                      </a:r>
                    </a:p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(2011)</a:t>
                      </a:r>
                    </a:p>
                  </a:txBody>
                  <a:tcPr marL="12612" marR="12612" marT="1261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APC</a:t>
                      </a:r>
                    </a:p>
                  </a:txBody>
                  <a:tcPr marL="12612" marR="12612" marT="12615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Elsevier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Nuclear Physics B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284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ALL 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1800 USD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Elsevier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Physics Letters B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1010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ALL 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2000 USD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504D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Hindawi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AHEP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28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ALL 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1000 USD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BBB59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IOPp/DPG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New Journal of Physics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20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2.7%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1000 GBP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1"/>
                    </a:solidFill>
                  </a:tcPr>
                </a:tc>
              </a:tr>
              <a:tr h="396875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IOPp/SISSA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JCAP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138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30.9%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1200 GBP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CCE4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IOPp/CAS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Chinese Physics C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16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7.2%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1400 GBP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B3D7"/>
                    </a:solidFill>
                  </a:tcPr>
                </a:tc>
              </a:tr>
              <a:tr h="42386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Jagellonian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Acta physica polonica B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23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22.1%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500 EUR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79646"/>
                    </a:solidFill>
                  </a:tcPr>
                </a:tc>
              </a:tr>
              <a:tr h="361950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Springer/SISSA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JHEP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1652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ALL 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1000 GBP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64A2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Springer/SIF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EPJC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326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ALL 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1500 EUR</a:t>
                      </a: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1A0C7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OUP/PSP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PTP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46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36.2%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ＭＳ 明朝"/>
                          <a:cs typeface="Gill Sans"/>
                        </a:rPr>
                        <a:t>1200 EUR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Gill Sans"/>
                        <a:cs typeface="Gill Sans"/>
                      </a:endParaRP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TOTAL ARTICLES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3554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Gill Sans"/>
                        <a:cs typeface="Gill Sans"/>
                      </a:endParaRP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Times New Roman" pitchFamily="18" charset="0"/>
                        <a:cs typeface="Gill Sans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Gill Sans"/>
                        <a:cs typeface="Gill Sans"/>
                      </a:endParaRP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Gill Sans"/>
                          <a:cs typeface="Gill Sans"/>
                        </a:rPr>
                        <a:t>AVG SCOAP3 CONTRACTS</a:t>
                      </a: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Gill Sans"/>
                        <a:cs typeface="Gill Sans"/>
                      </a:endParaRP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Gill Sans"/>
                        <a:ea typeface="Gill Sans"/>
                        <a:cs typeface="Gill Sans"/>
                      </a:endParaRPr>
                    </a:p>
                  </a:txBody>
                  <a:tcPr marL="12612" marR="12612" marT="12615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7200" algn="l"/>
                          <a:tab pos="1530350" algn="l"/>
                        </a:tabLst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ill Sans"/>
                          <a:ea typeface="Times New Roman" pitchFamily="18" charset="0"/>
                          <a:cs typeface="Gill Sans"/>
                        </a:rPr>
                        <a:t>1160 EUR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ABF8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What‘s</a:t>
            </a:r>
            <a:r>
              <a:rPr lang="de-DE" sz="4000" dirty="0" smtClean="0"/>
              <a:t> </a:t>
            </a:r>
            <a:r>
              <a:rPr lang="de-DE" sz="4000" dirty="0" err="1" smtClean="0"/>
              <a:t>happening</a:t>
            </a:r>
            <a:r>
              <a:rPr lang="de-DE" sz="4000" dirty="0" smtClean="0"/>
              <a:t> </a:t>
            </a:r>
            <a:r>
              <a:rPr lang="de-DE" sz="4000" dirty="0" err="1" smtClean="0"/>
              <a:t>now</a:t>
            </a:r>
            <a:r>
              <a:rPr lang="de-DE" sz="4000" dirty="0" smtClean="0"/>
              <a:t>?</a:t>
            </a:r>
          </a:p>
        </p:txBody>
      </p:sp>
      <p:sp>
        <p:nvSpPr>
          <p:cNvPr id="40962" name="Inhaltsplatzhalter 2"/>
          <p:cNvSpPr>
            <a:spLocks noGrp="1"/>
          </p:cNvSpPr>
          <p:nvPr>
            <p:ph idx="4294967295"/>
          </p:nvPr>
        </p:nvSpPr>
        <p:spPr>
          <a:xfrm>
            <a:off x="265113" y="1612900"/>
            <a:ext cx="8421687" cy="4787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System of NCPs was created (national contact persons</a:t>
            </a:r>
            <a:r>
              <a:rPr lang="en-US" sz="2600" dirty="0" smtClean="0"/>
              <a:t>)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Libraries are working through their designated contacts to calculate &amp; upload the calculated $$ to a “reconciliation facility” at CERN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So are publishers</a:t>
            </a:r>
            <a:endParaRPr lang="en-US" sz="2600" dirty="0"/>
          </a:p>
          <a:p>
            <a:pPr>
              <a:lnSpc>
                <a:spcPct val="90000"/>
              </a:lnSpc>
            </a:pPr>
            <a:r>
              <a:rPr lang="en-US" sz="2600" dirty="0" smtClean="0"/>
              <a:t>Cost reductions calculated by libraries and publishers being reviewed as part of a reconciliation process, to determine final amount – this has just begun</a:t>
            </a:r>
          </a:p>
          <a:p>
            <a:pPr>
              <a:lnSpc>
                <a:spcPct val="90000"/>
              </a:lnSpc>
            </a:pPr>
            <a:r>
              <a:rPr lang="en-US" sz="2600" dirty="0" smtClean="0"/>
              <a:t>Outreach to library partners with new </a:t>
            </a:r>
            <a:r>
              <a:rPr lang="en-US" sz="2600" dirty="0" err="1" smtClean="0"/>
              <a:t>MoU</a:t>
            </a:r>
            <a:endParaRPr lang="en-US" sz="2600" dirty="0" smtClean="0"/>
          </a:p>
          <a:p>
            <a:pPr lvl="1">
              <a:lnSpc>
                <a:spcPct val="90000"/>
              </a:lnSpc>
            </a:pPr>
            <a:r>
              <a:rPr lang="en-US" sz="2200" dirty="0"/>
              <a:t>O</a:t>
            </a:r>
            <a:r>
              <a:rPr lang="en-US" sz="2200" dirty="0" smtClean="0"/>
              <a:t>ngoing operation of the consortium will be overseen by a governance organization comprising representatives of the SCOAP</a:t>
            </a:r>
            <a:r>
              <a:rPr lang="en-US" sz="2200" baseline="30000" dirty="0" smtClean="0"/>
              <a:t>3</a:t>
            </a:r>
            <a:r>
              <a:rPr lang="en-US" sz="2200" dirty="0" smtClean="0"/>
              <a:t> partners in the respective countries</a:t>
            </a:r>
            <a:endParaRPr lang="de-DE" sz="2200" dirty="0" smtClean="0"/>
          </a:p>
        </p:txBody>
      </p:sp>
      <p:pic>
        <p:nvPicPr>
          <p:cNvPr id="40963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Challenges</a:t>
            </a:r>
            <a:r>
              <a:rPr lang="de-DE" sz="4000" dirty="0" smtClean="0"/>
              <a:t> </a:t>
            </a:r>
            <a:r>
              <a:rPr lang="de-DE" sz="4000" dirty="0" err="1" smtClean="0"/>
              <a:t>along</a:t>
            </a:r>
            <a:r>
              <a:rPr lang="de-DE" sz="4000" dirty="0" smtClean="0"/>
              <a:t> </a:t>
            </a:r>
            <a:r>
              <a:rPr lang="de-DE" sz="4000" dirty="0" err="1" smtClean="0"/>
              <a:t>the</a:t>
            </a:r>
            <a:r>
              <a:rPr lang="de-DE" sz="4000" dirty="0" smtClean="0"/>
              <a:t> </a:t>
            </a:r>
            <a:r>
              <a:rPr lang="de-DE" sz="4000" dirty="0" err="1" smtClean="0"/>
              <a:t>way</a:t>
            </a:r>
            <a:r>
              <a:rPr lang="de-DE" sz="4000" dirty="0" smtClean="0"/>
              <a:t>?</a:t>
            </a:r>
          </a:p>
        </p:txBody>
      </p:sp>
      <p:sp>
        <p:nvSpPr>
          <p:cNvPr id="40962" name="Inhaltsplatzhalter 2"/>
          <p:cNvSpPr>
            <a:spLocks noGrp="1"/>
          </p:cNvSpPr>
          <p:nvPr>
            <p:ph idx="4294967295"/>
          </p:nvPr>
        </p:nvSpPr>
        <p:spPr>
          <a:xfrm>
            <a:off x="265113" y="1612900"/>
            <a:ext cx="8421687" cy="47879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de-DE" sz="3000" dirty="0" err="1" smtClean="0"/>
              <a:t>Biggest</a:t>
            </a:r>
            <a:r>
              <a:rPr lang="de-DE" sz="3000" dirty="0" smtClean="0"/>
              <a:t> </a:t>
            </a:r>
            <a:r>
              <a:rPr lang="de-DE" sz="3000" dirty="0" err="1" smtClean="0"/>
              <a:t>one</a:t>
            </a:r>
            <a:r>
              <a:rPr lang="de-DE" sz="3000" dirty="0" smtClean="0"/>
              <a:t>:  </a:t>
            </a:r>
            <a:r>
              <a:rPr lang="de-DE" sz="3000" dirty="0" err="1" smtClean="0"/>
              <a:t>Untangling</a:t>
            </a:r>
            <a:r>
              <a:rPr lang="de-DE" sz="3000" dirty="0" smtClean="0"/>
              <a:t> </a:t>
            </a:r>
            <a:r>
              <a:rPr lang="de-DE" sz="3000" dirty="0" err="1" smtClean="0"/>
              <a:t>the</a:t>
            </a:r>
            <a:r>
              <a:rPr lang="de-DE" sz="3000" dirty="0" smtClean="0"/>
              <a:t> Package </a:t>
            </a:r>
            <a:r>
              <a:rPr lang="de-DE" sz="3000" dirty="0" err="1" smtClean="0"/>
              <a:t>or</a:t>
            </a:r>
            <a:r>
              <a:rPr lang="de-DE" sz="3000" dirty="0" smtClean="0"/>
              <a:t> Big Deal</a:t>
            </a:r>
          </a:p>
          <a:p>
            <a:pPr>
              <a:lnSpc>
                <a:spcPct val="90000"/>
              </a:lnSpc>
            </a:pPr>
            <a:r>
              <a:rPr lang="de-DE" sz="3000" dirty="0" smtClean="0"/>
              <a:t>Publishers </a:t>
            </a:r>
            <a:r>
              <a:rPr lang="de-DE" sz="3000" dirty="0" err="1" smtClean="0"/>
              <a:t>agreed</a:t>
            </a:r>
            <a:r>
              <a:rPr lang="de-DE" sz="3000" dirty="0" smtClean="0"/>
              <a:t> </a:t>
            </a:r>
            <a:r>
              <a:rPr lang="de-DE" sz="3000" dirty="0" err="1" smtClean="0"/>
              <a:t>to</a:t>
            </a:r>
            <a:r>
              <a:rPr lang="de-DE" sz="3000" dirty="0" smtClean="0"/>
              <a:t> </a:t>
            </a:r>
            <a:r>
              <a:rPr lang="de-DE" sz="3000" dirty="0" err="1" smtClean="0"/>
              <a:t>this</a:t>
            </a:r>
            <a:r>
              <a:rPr lang="de-DE" sz="3000" dirty="0"/>
              <a:t> </a:t>
            </a:r>
            <a:r>
              <a:rPr lang="de-DE" sz="3000" dirty="0" err="1" smtClean="0"/>
              <a:t>as</a:t>
            </a:r>
            <a:r>
              <a:rPr lang="de-DE" sz="3000" dirty="0" smtClean="0"/>
              <a:t> a </a:t>
            </a:r>
            <a:r>
              <a:rPr lang="de-DE" sz="3000" dirty="0" err="1" smtClean="0"/>
              <a:t>condition</a:t>
            </a:r>
            <a:r>
              <a:rPr lang="de-DE" sz="3000" dirty="0" smtClean="0"/>
              <a:t> </a:t>
            </a:r>
            <a:r>
              <a:rPr lang="de-DE" sz="3000" dirty="0" err="1" smtClean="0"/>
              <a:t>for</a:t>
            </a:r>
            <a:r>
              <a:rPr lang="de-DE" sz="3000" dirty="0" smtClean="0"/>
              <a:t> </a:t>
            </a:r>
            <a:r>
              <a:rPr lang="de-DE" sz="3000" dirty="0" err="1" smtClean="0"/>
              <a:t>participation</a:t>
            </a:r>
            <a:endParaRPr lang="de-DE" sz="3000" dirty="0" smtClean="0"/>
          </a:p>
          <a:p>
            <a:pPr>
              <a:lnSpc>
                <a:spcPct val="90000"/>
              </a:lnSpc>
            </a:pPr>
            <a:r>
              <a:rPr lang="de-DE" sz="3000" dirty="0" smtClean="0"/>
              <a:t>So, </a:t>
            </a:r>
            <a:r>
              <a:rPr lang="de-DE" sz="3000" dirty="0" err="1" smtClean="0"/>
              <a:t>the</a:t>
            </a:r>
            <a:r>
              <a:rPr lang="de-DE" sz="3000" dirty="0" smtClean="0"/>
              <a:t> </a:t>
            </a:r>
            <a:r>
              <a:rPr lang="de-DE" sz="3000" dirty="0" err="1" smtClean="0"/>
              <a:t>big</a:t>
            </a:r>
            <a:r>
              <a:rPr lang="de-DE" sz="3000" dirty="0" smtClean="0"/>
              <a:t> </a:t>
            </a:r>
            <a:r>
              <a:rPr lang="de-DE" sz="3000" dirty="0" err="1" smtClean="0"/>
              <a:t>question</a:t>
            </a:r>
            <a:r>
              <a:rPr lang="de-DE" sz="3000" dirty="0" smtClean="0"/>
              <a:t> </a:t>
            </a:r>
            <a:r>
              <a:rPr lang="de-DE" sz="3000" dirty="0" err="1" smtClean="0"/>
              <a:t>is</a:t>
            </a:r>
            <a:r>
              <a:rPr lang="de-DE" sz="3000" dirty="0" smtClean="0"/>
              <a:t>, “</a:t>
            </a:r>
            <a:r>
              <a:rPr lang="de-DE" sz="3000" dirty="0" err="1" smtClean="0"/>
              <a:t>How</a:t>
            </a:r>
            <a:r>
              <a:rPr lang="de-DE" sz="3000" dirty="0" smtClean="0"/>
              <a:t> </a:t>
            </a:r>
            <a:r>
              <a:rPr lang="de-DE" sz="3000" dirty="0" err="1" smtClean="0"/>
              <a:t>much</a:t>
            </a:r>
            <a:r>
              <a:rPr lang="de-DE" sz="3000" dirty="0" smtClean="0"/>
              <a:t> </a:t>
            </a:r>
            <a:r>
              <a:rPr lang="de-DE" sz="3000" dirty="0" err="1" smtClean="0"/>
              <a:t>does</a:t>
            </a:r>
            <a:r>
              <a:rPr lang="de-DE" sz="3000" dirty="0" smtClean="0"/>
              <a:t> </a:t>
            </a:r>
            <a:r>
              <a:rPr lang="de-DE" sz="3000" dirty="0" err="1" smtClean="0"/>
              <a:t>each</a:t>
            </a:r>
            <a:r>
              <a:rPr lang="de-DE" sz="3000" dirty="0" smtClean="0"/>
              <a:t> </a:t>
            </a:r>
            <a:r>
              <a:rPr lang="de-DE" sz="3000" dirty="0" err="1" smtClean="0"/>
              <a:t>of</a:t>
            </a:r>
            <a:r>
              <a:rPr lang="de-DE" sz="3000" dirty="0" smtClean="0"/>
              <a:t> </a:t>
            </a:r>
            <a:r>
              <a:rPr lang="de-DE" sz="3000" dirty="0" err="1" smtClean="0"/>
              <a:t>these</a:t>
            </a:r>
            <a:r>
              <a:rPr lang="de-DE" sz="3000" dirty="0" smtClean="0"/>
              <a:t> </a:t>
            </a:r>
            <a:r>
              <a:rPr lang="de-DE" sz="3000" dirty="0" err="1" smtClean="0"/>
              <a:t>journals</a:t>
            </a:r>
            <a:r>
              <a:rPr lang="de-DE" sz="3000" dirty="0" smtClean="0"/>
              <a:t> </a:t>
            </a:r>
            <a:r>
              <a:rPr lang="de-DE" sz="3000" dirty="0" err="1" smtClean="0"/>
              <a:t>cost</a:t>
            </a:r>
            <a:r>
              <a:rPr lang="de-DE" sz="3000" dirty="0" smtClean="0"/>
              <a:t> </a:t>
            </a:r>
            <a:r>
              <a:rPr lang="de-DE" sz="3000" dirty="0" err="1" smtClean="0"/>
              <a:t>now</a:t>
            </a:r>
            <a:r>
              <a:rPr lang="de-DE" sz="3000" dirty="0" smtClean="0"/>
              <a:t>?“</a:t>
            </a:r>
          </a:p>
          <a:p>
            <a:pPr lvl="1">
              <a:lnSpc>
                <a:spcPct val="90000"/>
              </a:lnSpc>
            </a:pPr>
            <a:r>
              <a:rPr lang="de-DE" sz="2600" dirty="0" smtClean="0"/>
              <a:t>Need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err="1" smtClean="0"/>
              <a:t>extract</a:t>
            </a:r>
            <a:r>
              <a:rPr lang="de-DE" sz="2600" dirty="0" smtClean="0"/>
              <a:t> </a:t>
            </a:r>
            <a:r>
              <a:rPr lang="de-DE" sz="2600" dirty="0" err="1" smtClean="0"/>
              <a:t>the</a:t>
            </a:r>
            <a:r>
              <a:rPr lang="de-DE" sz="2600" dirty="0" smtClean="0"/>
              <a:t> </a:t>
            </a:r>
            <a:r>
              <a:rPr lang="de-DE" sz="2600" dirty="0" err="1" smtClean="0"/>
              <a:t>funds</a:t>
            </a:r>
            <a:r>
              <a:rPr lang="de-DE" sz="2600" dirty="0" smtClean="0"/>
              <a:t> </a:t>
            </a:r>
            <a:r>
              <a:rPr lang="de-DE" sz="2600" dirty="0" err="1" smtClean="0"/>
              <a:t>from</a:t>
            </a:r>
            <a:r>
              <a:rPr lang="de-DE" sz="2600" dirty="0" smtClean="0"/>
              <a:t> </a:t>
            </a:r>
            <a:r>
              <a:rPr lang="de-DE" sz="2600" dirty="0" err="1" smtClean="0"/>
              <a:t>current</a:t>
            </a:r>
            <a:r>
              <a:rPr lang="de-DE" sz="2600" dirty="0" smtClean="0"/>
              <a:t> </a:t>
            </a:r>
            <a:r>
              <a:rPr lang="de-DE" sz="2600" dirty="0" err="1" smtClean="0"/>
              <a:t>fees</a:t>
            </a:r>
            <a:r>
              <a:rPr lang="de-DE" sz="2600" dirty="0" smtClean="0"/>
              <a:t> in </a:t>
            </a:r>
            <a:r>
              <a:rPr lang="de-DE" sz="2600" dirty="0" err="1" smtClean="0"/>
              <a:t>order</a:t>
            </a:r>
            <a:r>
              <a:rPr lang="de-DE" sz="2600" dirty="0" smtClean="0"/>
              <a:t> </a:t>
            </a:r>
            <a:r>
              <a:rPr lang="de-DE" sz="2600" dirty="0" err="1" smtClean="0"/>
              <a:t>to</a:t>
            </a:r>
            <a:r>
              <a:rPr lang="de-DE" sz="2600" dirty="0" smtClean="0"/>
              <a:t> </a:t>
            </a:r>
            <a:r>
              <a:rPr lang="de-DE" sz="2600" dirty="0" err="1" smtClean="0"/>
              <a:t>pay</a:t>
            </a:r>
            <a:r>
              <a:rPr lang="de-DE" sz="2600" dirty="0" smtClean="0"/>
              <a:t> </a:t>
            </a:r>
            <a:r>
              <a:rPr lang="de-DE" sz="2600" dirty="0" err="1" smtClean="0"/>
              <a:t>publisher</a:t>
            </a:r>
            <a:r>
              <a:rPr lang="de-DE" sz="2600" dirty="0" smtClean="0"/>
              <a:t> APCs</a:t>
            </a:r>
          </a:p>
          <a:p>
            <a:pPr>
              <a:lnSpc>
                <a:spcPct val="90000"/>
              </a:lnSpc>
            </a:pPr>
            <a:r>
              <a:rPr lang="de-DE" sz="3000" dirty="0" smtClean="0"/>
              <a:t>Libraries </a:t>
            </a:r>
            <a:r>
              <a:rPr lang="de-DE" sz="3000" dirty="0" err="1" smtClean="0"/>
              <a:t>and</a:t>
            </a:r>
            <a:r>
              <a:rPr lang="de-DE" sz="3000" dirty="0" smtClean="0"/>
              <a:t> </a:t>
            </a:r>
            <a:r>
              <a:rPr lang="de-DE" sz="3000" dirty="0" err="1" smtClean="0"/>
              <a:t>publishers</a:t>
            </a:r>
            <a:r>
              <a:rPr lang="de-DE" sz="3000" dirty="0" smtClean="0"/>
              <a:t> </a:t>
            </a:r>
            <a:r>
              <a:rPr lang="de-DE" sz="3000" dirty="0" err="1" smtClean="0"/>
              <a:t>disagree</a:t>
            </a:r>
            <a:r>
              <a:rPr lang="de-DE" sz="3000" dirty="0" smtClean="0"/>
              <a:t> on </a:t>
            </a:r>
            <a:r>
              <a:rPr lang="de-DE" sz="3000" dirty="0" err="1" smtClean="0"/>
              <a:t>the</a:t>
            </a:r>
            <a:r>
              <a:rPr lang="de-DE" sz="3000" dirty="0" smtClean="0"/>
              <a:t> $$ </a:t>
            </a:r>
            <a:r>
              <a:rPr lang="de-DE" sz="3000" dirty="0" err="1" smtClean="0"/>
              <a:t>reduction</a:t>
            </a:r>
            <a:r>
              <a:rPr lang="de-DE" sz="3000" dirty="0" smtClean="0"/>
              <a:t> </a:t>
            </a:r>
            <a:r>
              <a:rPr lang="de-DE" sz="3000" dirty="0" err="1" smtClean="0"/>
              <a:t>for</a:t>
            </a:r>
            <a:r>
              <a:rPr lang="de-DE" sz="3000" dirty="0" smtClean="0"/>
              <a:t> </a:t>
            </a:r>
            <a:r>
              <a:rPr lang="de-DE" sz="3000" dirty="0" err="1" smtClean="0"/>
              <a:t>the</a:t>
            </a:r>
            <a:r>
              <a:rPr lang="de-DE" sz="3000" dirty="0" smtClean="0"/>
              <a:t> same </a:t>
            </a:r>
            <a:r>
              <a:rPr lang="de-DE" sz="3000" dirty="0" err="1" smtClean="0"/>
              <a:t>titles</a:t>
            </a:r>
            <a:r>
              <a:rPr lang="de-DE" sz="3000" dirty="0" smtClean="0"/>
              <a:t> in </a:t>
            </a:r>
            <a:r>
              <a:rPr lang="de-DE" sz="3000" dirty="0" err="1" smtClean="0"/>
              <a:t>libraries</a:t>
            </a:r>
            <a:r>
              <a:rPr lang="de-DE" sz="3000" dirty="0" smtClean="0"/>
              <a:t>‘ </a:t>
            </a:r>
            <a:r>
              <a:rPr lang="de-DE" sz="3000" dirty="0" err="1" smtClean="0"/>
              <a:t>deals</a:t>
            </a:r>
            <a:endParaRPr lang="de-DE" sz="3000" dirty="0" smtClean="0"/>
          </a:p>
          <a:p>
            <a:pPr lvl="1">
              <a:lnSpc>
                <a:spcPct val="90000"/>
              </a:lnSpc>
            </a:pPr>
            <a:r>
              <a:rPr lang="de-DE" sz="2600" dirty="0" smtClean="0"/>
              <a:t>Oh-oh!</a:t>
            </a:r>
          </a:p>
          <a:p>
            <a:pPr lvl="1">
              <a:lnSpc>
                <a:spcPct val="90000"/>
              </a:lnSpc>
            </a:pPr>
            <a:endParaRPr lang="de-DE" sz="2200" dirty="0" smtClean="0"/>
          </a:p>
          <a:p>
            <a:pPr>
              <a:lnSpc>
                <a:spcPct val="90000"/>
              </a:lnSpc>
            </a:pPr>
            <a:endParaRPr lang="de-DE" sz="2600" dirty="0" smtClean="0"/>
          </a:p>
        </p:txBody>
      </p:sp>
      <p:pic>
        <p:nvPicPr>
          <p:cNvPr id="40963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81123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el 1"/>
          <p:cNvSpPr>
            <a:spLocks noGrp="1"/>
          </p:cNvSpPr>
          <p:nvPr>
            <p:ph type="title" idx="4294967295"/>
          </p:nvPr>
        </p:nvSpPr>
        <p:spPr>
          <a:xfrm>
            <a:off x="5858933" y="812801"/>
            <a:ext cx="3053292" cy="5367866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Is</a:t>
            </a:r>
            <a:r>
              <a:rPr lang="de-DE" sz="4000" dirty="0" smtClean="0"/>
              <a:t> </a:t>
            </a:r>
            <a:r>
              <a:rPr lang="de-DE" sz="4000" dirty="0" err="1" smtClean="0"/>
              <a:t>it</a:t>
            </a:r>
            <a:r>
              <a:rPr lang="de-DE" sz="4000" dirty="0" smtClean="0"/>
              <a:t> </a:t>
            </a:r>
            <a:r>
              <a:rPr lang="de-DE" sz="4000" dirty="0" err="1" smtClean="0"/>
              <a:t>possible</a:t>
            </a:r>
            <a:r>
              <a:rPr lang="de-DE" sz="4000" dirty="0" smtClean="0"/>
              <a:t> </a:t>
            </a:r>
            <a:r>
              <a:rPr lang="de-DE" sz="4000" dirty="0" err="1" smtClean="0"/>
              <a:t>to</a:t>
            </a:r>
            <a:r>
              <a:rPr lang="de-DE" sz="4000" dirty="0" smtClean="0"/>
              <a:t> </a:t>
            </a:r>
            <a:r>
              <a:rPr lang="de-DE" sz="4000" dirty="0" err="1" smtClean="0"/>
              <a:t>untangle</a:t>
            </a:r>
            <a:r>
              <a:rPr lang="de-DE" sz="4000" dirty="0" smtClean="0"/>
              <a:t> a “</a:t>
            </a:r>
            <a:r>
              <a:rPr lang="de-DE" sz="4000" dirty="0" err="1" smtClean="0"/>
              <a:t>big</a:t>
            </a:r>
            <a:r>
              <a:rPr lang="de-DE" sz="4000" dirty="0" smtClean="0"/>
              <a:t> deal?“</a:t>
            </a:r>
          </a:p>
        </p:txBody>
      </p:sp>
      <p:sp>
        <p:nvSpPr>
          <p:cNvPr id="40962" name="Inhaltsplatzhalter 2"/>
          <p:cNvSpPr>
            <a:spLocks noGrp="1"/>
          </p:cNvSpPr>
          <p:nvPr>
            <p:ph idx="4294967295"/>
          </p:nvPr>
        </p:nvSpPr>
        <p:spPr>
          <a:xfrm>
            <a:off x="5858933" y="1828800"/>
            <a:ext cx="3053292" cy="3335867"/>
          </a:xfrm>
        </p:spPr>
        <p:txBody>
          <a:bodyPr/>
          <a:lstStyle/>
          <a:p>
            <a:pPr lvl="1">
              <a:lnSpc>
                <a:spcPct val="90000"/>
              </a:lnSpc>
            </a:pPr>
            <a:endParaRPr lang="de-DE" sz="2200" dirty="0" smtClean="0"/>
          </a:p>
          <a:p>
            <a:pPr marL="0" indent="0">
              <a:lnSpc>
                <a:spcPct val="90000"/>
              </a:lnSpc>
              <a:buNone/>
            </a:pPr>
            <a:endParaRPr lang="de-DE" sz="2600" dirty="0" smtClean="0"/>
          </a:p>
          <a:p>
            <a:pPr marL="0" indent="0">
              <a:lnSpc>
                <a:spcPct val="90000"/>
              </a:lnSpc>
              <a:buNone/>
            </a:pPr>
            <a:endParaRPr lang="de-DE" sz="2600" dirty="0" smtClean="0"/>
          </a:p>
          <a:p>
            <a:pPr marL="0" indent="0">
              <a:lnSpc>
                <a:spcPct val="90000"/>
              </a:lnSpc>
              <a:buNone/>
            </a:pPr>
            <a:endParaRPr lang="de-DE" sz="2600" dirty="0" smtClean="0"/>
          </a:p>
        </p:txBody>
      </p:sp>
      <p:pic>
        <p:nvPicPr>
          <p:cNvPr id="5" name="Picture 4" descr="kitten-with-yarn.jpe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133" y="931333"/>
            <a:ext cx="5014913" cy="501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08116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5 access scenarios</a:t>
            </a:r>
            <a:r>
              <a:rPr lang="en-US" sz="4000" dirty="0"/>
              <a:t> </a:t>
            </a:r>
            <a:r>
              <a:rPr lang="en-US" sz="4000" dirty="0" smtClean="0"/>
              <a:t>&amp; calculation spreadsheets</a:t>
            </a:r>
          </a:p>
        </p:txBody>
      </p:sp>
      <p:sp>
        <p:nvSpPr>
          <p:cNvPr id="17411" name="Rectangle 4"/>
          <p:cNvSpPr>
            <a:spLocks noGrp="1"/>
          </p:cNvSpPr>
          <p:nvPr>
            <p:ph type="body" idx="1"/>
          </p:nvPr>
        </p:nvSpPr>
        <p:spPr>
          <a:xfrm>
            <a:off x="711200" y="1600200"/>
            <a:ext cx="8183563" cy="5035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S. 1: Journal is singly purchased (rare)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S. 2: Packages in which individual journal costs are “known”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S. 3:  Packages based on historical spend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Cost of individual titles at time of conversion to big deal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Identify start year:  input all annual price caps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</a:t>
            </a:r>
            <a:r>
              <a:rPr lang="en-US" sz="2800" dirty="0"/>
              <a:t>. 4: Packages with a single fixed cost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Formulae were </a:t>
            </a:r>
            <a:r>
              <a:rPr lang="en-US" sz="2400" dirty="0"/>
              <a:t>developed based on journal’s relational size in package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S. 5:  Unsubscribed titles within packages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Requires knowing total value of </a:t>
            </a:r>
            <a:r>
              <a:rPr lang="en-US" sz="2400" dirty="0" smtClean="0"/>
              <a:t>package and what </a:t>
            </a:r>
            <a:r>
              <a:rPr lang="en-US" sz="2400" dirty="0"/>
              <a:t>top-up or cross-access or content fees were paid for titles the publisher threw in </a:t>
            </a:r>
            <a:r>
              <a:rPr lang="en-US" sz="2400" dirty="0" smtClean="0"/>
              <a:t>“for free”</a:t>
            </a:r>
            <a:endParaRPr lang="en-US" sz="2400" dirty="0"/>
          </a:p>
          <a:p>
            <a:pPr eaLnBrk="1" hangingPunct="1">
              <a:lnSpc>
                <a:spcPct val="90000"/>
              </a:lnSpc>
            </a:pPr>
            <a:endParaRPr lang="en-US" dirty="0" smtClean="0"/>
          </a:p>
        </p:txBody>
      </p:sp>
      <p:pic>
        <p:nvPicPr>
          <p:cNvPr id="6" name="Picture 5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/>
          </p:cNvSpPr>
          <p:nvPr>
            <p:ph type="title"/>
          </p:nvPr>
        </p:nvSpPr>
        <p:spPr>
          <a:xfrm>
            <a:off x="1794933" y="274638"/>
            <a:ext cx="6891867" cy="1143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So we all went away and calculated…</a:t>
            </a:r>
          </a:p>
        </p:txBody>
      </p:sp>
      <p:sp>
        <p:nvSpPr>
          <p:cNvPr id="19459" name="Rectangle 4"/>
          <p:cNvSpPr>
            <a:spLocks noGrp="1"/>
          </p:cNvSpPr>
          <p:nvPr>
            <p:ph type="body" idx="1"/>
          </p:nvPr>
        </p:nvSpPr>
        <p:spPr>
          <a:xfrm>
            <a:off x="508001" y="1801813"/>
            <a:ext cx="8178800" cy="4695825"/>
          </a:xfrm>
        </p:spPr>
        <p:txBody>
          <a:bodyPr/>
          <a:lstStyle/>
          <a:p>
            <a:pPr eaLnBrk="1" hangingPunct="1"/>
            <a:r>
              <a:rPr lang="en-US" sz="2800" dirty="0"/>
              <a:t>All scenarios were “piloted” with publishers in </a:t>
            </a:r>
            <a:r>
              <a:rPr lang="en-US" sz="2800" dirty="0" smtClean="0"/>
              <a:t>advance, </a:t>
            </a:r>
            <a:r>
              <a:rPr lang="en-US" sz="2800" dirty="0"/>
              <a:t>so that both </a:t>
            </a:r>
            <a:r>
              <a:rPr lang="en-US" sz="2800" dirty="0" smtClean="0"/>
              <a:t>could </a:t>
            </a:r>
            <a:r>
              <a:rPr lang="en-US" sz="2800" dirty="0"/>
              <a:t>do the calculations </a:t>
            </a:r>
            <a:r>
              <a:rPr lang="en-US" sz="2800" dirty="0" smtClean="0"/>
              <a:t>and compare</a:t>
            </a:r>
          </a:p>
          <a:p>
            <a:pPr eaLnBrk="1" hangingPunct="1"/>
            <a:r>
              <a:rPr lang="en-US" sz="2800" dirty="0" smtClean="0"/>
              <a:t>Yet, </a:t>
            </a:r>
            <a:r>
              <a:rPr lang="en-US" sz="2800" dirty="0"/>
              <a:t>o</a:t>
            </a:r>
            <a:r>
              <a:rPr lang="en-US" sz="2800" dirty="0" smtClean="0"/>
              <a:t>ut of “my” first 175 spreadsheets analyzed for matches between library &amp; publisher $$:</a:t>
            </a:r>
          </a:p>
          <a:p>
            <a:pPr lvl="1" eaLnBrk="1" hangingPunct="1"/>
            <a:r>
              <a:rPr lang="en-US" sz="2400" dirty="0" smtClean="0"/>
              <a:t>123 title calculations fell within 1% variation, but almost none were exact</a:t>
            </a:r>
          </a:p>
          <a:p>
            <a:pPr lvl="1" eaLnBrk="1" hangingPunct="1"/>
            <a:r>
              <a:rPr lang="en-US" sz="2400" dirty="0" smtClean="0"/>
              <a:t>27 calculations within 1-5% variation (4.3%)</a:t>
            </a:r>
          </a:p>
          <a:p>
            <a:pPr lvl="1" eaLnBrk="1" hangingPunct="1"/>
            <a:r>
              <a:rPr lang="en-US" sz="2400" dirty="0" smtClean="0"/>
              <a:t>25 calculations = over 5% variation </a:t>
            </a:r>
          </a:p>
          <a:p>
            <a:pPr lvl="1" eaLnBrk="1" hangingPunct="1"/>
            <a:r>
              <a:rPr lang="en-US" sz="2400" dirty="0" smtClean="0"/>
              <a:t>AND - Pubs and libs disagreed on 95 scenario choices</a:t>
            </a:r>
          </a:p>
        </p:txBody>
      </p:sp>
      <p:pic>
        <p:nvPicPr>
          <p:cNvPr id="5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What have I learned so far?</a:t>
            </a:r>
          </a:p>
        </p:txBody>
      </p:sp>
      <p:sp>
        <p:nvSpPr>
          <p:cNvPr id="21507" name="Rectangle 4"/>
          <p:cNvSpPr>
            <a:spLocks noGrp="1"/>
          </p:cNvSpPr>
          <p:nvPr>
            <p:ph type="body" idx="1"/>
          </p:nvPr>
        </p:nvSpPr>
        <p:spPr>
          <a:xfrm>
            <a:off x="711201" y="1786466"/>
            <a:ext cx="8210550" cy="456353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/>
              <a:t>A</a:t>
            </a:r>
            <a:r>
              <a:rPr lang="en-US" sz="2800" dirty="0" smtClean="0"/>
              <a:t> lot of work for all concerned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We trained about 150 people in US on doing “Calculator” spreadsheets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Reviewed and submitted each one to CERN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Publishers are submitting their calculations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Full “</a:t>
            </a:r>
            <a:r>
              <a:rPr lang="en-US" sz="2400" dirty="0"/>
              <a:t>r</a:t>
            </a:r>
            <a:r>
              <a:rPr lang="en-US" sz="2400" dirty="0" smtClean="0"/>
              <a:t>econciliation” will be a LOT more work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Lots of complexities:  top up fees, special negotiations, special packages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Underlying business models change over time; publishers/libraries interpret the results differently</a:t>
            </a:r>
          </a:p>
        </p:txBody>
      </p:sp>
      <p:pic>
        <p:nvPicPr>
          <p:cNvPr id="5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/>
          </p:cNvSpPr>
          <p:nvPr>
            <p:ph type="title"/>
          </p:nvPr>
        </p:nvSpPr>
        <p:spPr>
          <a:xfrm>
            <a:off x="2540000" y="274638"/>
            <a:ext cx="614680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What have I learned so far?</a:t>
            </a:r>
          </a:p>
        </p:txBody>
      </p:sp>
      <p:sp>
        <p:nvSpPr>
          <p:cNvPr id="22531" name="Rectangle 4"/>
          <p:cNvSpPr>
            <a:spLocks noGrp="1"/>
          </p:cNvSpPr>
          <p:nvPr>
            <p:ph type="body" idx="1"/>
          </p:nvPr>
        </p:nvSpPr>
        <p:spPr>
          <a:xfrm>
            <a:off x="711201" y="1794933"/>
            <a:ext cx="8210550" cy="453813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Publishers do not always seem to understand what arrangements they have made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There is much more consistency on the society publishers’ pricing for packages than the for-profits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/>
              <a:t>Smaller packages are easier to untangle?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Results of libraries’ bargaining have assured that very few libraries are paying similar prices for their titles in the Biggest Deals – a ‘dog’s breakfast’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Too little of the US pricing makes overall sense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Does this matter?  (I think so)</a:t>
            </a:r>
          </a:p>
        </p:txBody>
      </p:sp>
      <p:pic>
        <p:nvPicPr>
          <p:cNvPr id="5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/>
          </p:cNvSpPr>
          <p:nvPr>
            <p:ph type="title"/>
          </p:nvPr>
        </p:nvSpPr>
        <p:spPr>
          <a:xfrm>
            <a:off x="903287" y="274638"/>
            <a:ext cx="7546445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More challenges</a:t>
            </a:r>
          </a:p>
        </p:txBody>
      </p:sp>
      <p:sp>
        <p:nvSpPr>
          <p:cNvPr id="23555" name="Rectangle 4"/>
          <p:cNvSpPr>
            <a:spLocks noGrp="1"/>
          </p:cNvSpPr>
          <p:nvPr>
            <p:ph type="body" idx="1"/>
          </p:nvPr>
        </p:nvSpPr>
        <p:spPr>
          <a:xfrm>
            <a:off x="762000" y="1785939"/>
            <a:ext cx="7687733" cy="43608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Soliciting US Partners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No centralized system of higher education or library services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800" dirty="0" smtClean="0"/>
              <a:t>(</a:t>
            </a:r>
            <a:r>
              <a:rPr lang="en-US" sz="2400" dirty="0" smtClean="0"/>
              <a:t>Multiple organizations, </a:t>
            </a:r>
            <a:r>
              <a:rPr lang="en-US" sz="2400" dirty="0"/>
              <a:t>h</a:t>
            </a:r>
            <a:r>
              <a:rPr lang="en-US" sz="2400" dirty="0" smtClean="0"/>
              <a:t>uge diversity)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Who are the HEP journal subscribers?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i="1" dirty="0" err="1" smtClean="0"/>
              <a:t>WorldCat</a:t>
            </a:r>
            <a:r>
              <a:rPr lang="en-US" sz="2400" dirty="0" smtClean="0"/>
              <a:t> as a surrogate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Approach individually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Not every library wants to participate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Selling the </a:t>
            </a:r>
            <a:r>
              <a:rPr lang="en-US" i="1" dirty="0" smtClean="0"/>
              <a:t>Encyclopedia Britannica</a:t>
            </a:r>
          </a:p>
        </p:txBody>
      </p:sp>
      <p:pic>
        <p:nvPicPr>
          <p:cNvPr id="4" name="Picture 3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38539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Grp="1"/>
          </p:cNvSpPr>
          <p:nvPr>
            <p:ph type="ctrTitle"/>
          </p:nvPr>
        </p:nvSpPr>
        <p:spPr>
          <a:xfrm>
            <a:off x="685800" y="935567"/>
            <a:ext cx="7772400" cy="2194983"/>
          </a:xfrm>
        </p:spPr>
        <p:txBody>
          <a:bodyPr/>
          <a:lstStyle/>
          <a:p>
            <a:r>
              <a:rPr lang="en-US" b="1" dirty="0" smtClean="0"/>
              <a:t> 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Behind the Scenes at SCOAP</a:t>
            </a:r>
            <a:r>
              <a:rPr lang="en-US" b="1" baseline="30000" dirty="0" smtClean="0"/>
              <a:t>3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or </a:t>
            </a:r>
            <a:r>
              <a:rPr lang="en-US" sz="3600" b="1" dirty="0" smtClean="0"/>
              <a:t>How </a:t>
            </a:r>
            <a:r>
              <a:rPr lang="en-US" sz="3600" b="1" dirty="0"/>
              <a:t>I learned to stop worrying and love the </a:t>
            </a:r>
            <a:r>
              <a:rPr lang="en-US" sz="3600" b="1" dirty="0" smtClean="0"/>
              <a:t>LHC (and the Higgs boson)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 smtClean="0"/>
          </a:p>
        </p:txBody>
      </p:sp>
      <p:sp>
        <p:nvSpPr>
          <p:cNvPr id="27650" name="Rectangle 5"/>
          <p:cNvSpPr>
            <a:spLocks noGrp="1"/>
          </p:cNvSpPr>
          <p:nvPr>
            <p:ph type="subTitle" idx="1"/>
          </p:nvPr>
        </p:nvSpPr>
        <p:spPr>
          <a:xfrm>
            <a:off x="1371600" y="4530725"/>
            <a:ext cx="6400800" cy="1108075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ts val="1200"/>
              </a:spcBef>
            </a:pPr>
            <a:r>
              <a:rPr lang="en-US" sz="2400" dirty="0" smtClean="0">
                <a:solidFill>
                  <a:srgbClr val="6600CC"/>
                </a:solidFill>
              </a:rPr>
              <a:t>Ann Okerson</a:t>
            </a:r>
          </a:p>
          <a:p>
            <a:pPr>
              <a:lnSpc>
                <a:spcPct val="75000"/>
              </a:lnSpc>
              <a:spcBef>
                <a:spcPts val="600"/>
              </a:spcBef>
            </a:pPr>
            <a:r>
              <a:rPr lang="en-US" sz="2400" dirty="0" smtClean="0">
                <a:solidFill>
                  <a:srgbClr val="6600CC"/>
                </a:solidFill>
              </a:rPr>
              <a:t>Fiesole Retreat</a:t>
            </a:r>
          </a:p>
          <a:p>
            <a:pPr>
              <a:lnSpc>
                <a:spcPct val="75000"/>
              </a:lnSpc>
              <a:spcBef>
                <a:spcPts val="600"/>
              </a:spcBef>
            </a:pPr>
            <a:r>
              <a:rPr lang="en-US" sz="2400" dirty="0" smtClean="0">
                <a:solidFill>
                  <a:srgbClr val="6600CC"/>
                </a:solidFill>
              </a:rPr>
              <a:t>August 2013</a:t>
            </a:r>
          </a:p>
        </p:txBody>
      </p:sp>
      <p:pic>
        <p:nvPicPr>
          <p:cNvPr id="27651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685800" y="1498599"/>
            <a:ext cx="7772400" cy="2548467"/>
          </a:xfrm>
          <a:prstGeom prst="rect">
            <a:avLst/>
          </a:prstGeom>
          <a:noFill/>
          <a:ln w="31750">
            <a:solidFill>
              <a:srgbClr val="009999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7"/>
          <p:cNvSpPr>
            <a:spLocks noChangeArrowheads="1"/>
          </p:cNvSpPr>
          <p:nvPr/>
        </p:nvSpPr>
        <p:spPr bwMode="auto">
          <a:xfrm>
            <a:off x="2930525" y="4384675"/>
            <a:ext cx="3162300" cy="12541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/>
          </p:cNvSpPr>
          <p:nvPr>
            <p:ph type="title"/>
          </p:nvPr>
        </p:nvSpPr>
        <p:spPr>
          <a:xfrm>
            <a:off x="903287" y="274638"/>
            <a:ext cx="7546445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More challenges</a:t>
            </a:r>
          </a:p>
        </p:txBody>
      </p:sp>
      <p:sp>
        <p:nvSpPr>
          <p:cNvPr id="23555" name="Rectangle 4"/>
          <p:cNvSpPr>
            <a:spLocks noGrp="1"/>
          </p:cNvSpPr>
          <p:nvPr>
            <p:ph type="body" idx="1"/>
          </p:nvPr>
        </p:nvSpPr>
        <p:spPr>
          <a:xfrm>
            <a:off x="463550" y="1811867"/>
            <a:ext cx="7986183" cy="453813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Building the global partnership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 pre-existing solidarity or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Inventing governance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arXiv</a:t>
            </a:r>
            <a:r>
              <a:rPr lang="en-US" dirty="0" smtClean="0"/>
              <a:t>, R4L, IFLA, CERN models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Moving from mistrust to partnership</a:t>
            </a:r>
          </a:p>
          <a:p>
            <a:pPr eaLnBrk="1" hangingPunct="1">
              <a:lnSpc>
                <a:spcPct val="90000"/>
              </a:lnSpc>
            </a:pPr>
            <a:r>
              <a:rPr lang="en-US" dirty="0"/>
              <a:t>Did we make the process too complicated</a:t>
            </a:r>
            <a:r>
              <a:rPr lang="en-US" dirty="0" smtClean="0"/>
              <a:t>?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Meanwhile the world around us has changed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And – can you just change one thing?  Downstream consequences...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</p:txBody>
      </p:sp>
      <p:pic>
        <p:nvPicPr>
          <p:cNvPr id="4" name="Picture 3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311798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/>
          </p:cNvSpPr>
          <p:nvPr>
            <p:ph type="title"/>
          </p:nvPr>
        </p:nvSpPr>
        <p:spPr>
          <a:xfrm>
            <a:off x="903287" y="274638"/>
            <a:ext cx="7546445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More lessons</a:t>
            </a:r>
          </a:p>
        </p:txBody>
      </p:sp>
      <p:sp>
        <p:nvSpPr>
          <p:cNvPr id="23555" name="Rectangle 4"/>
          <p:cNvSpPr>
            <a:spLocks noGrp="1"/>
          </p:cNvSpPr>
          <p:nvPr>
            <p:ph type="body" idx="1"/>
          </p:nvPr>
        </p:nvSpPr>
        <p:spPr>
          <a:xfrm>
            <a:off x="463550" y="2167466"/>
            <a:ext cx="7986183" cy="394546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The value of a strong Lead Organization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Working with CERN and its global network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Constant reminder that we’re serving scientists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Excellent Project Leader</a:t>
            </a:r>
            <a:endParaRPr lang="en-US" dirty="0"/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Excellent legal and purchasing staff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Principles of Fairness and Transparency apply at all times</a:t>
            </a:r>
          </a:p>
          <a:p>
            <a:pPr lvl="1" eaLnBrk="1" hangingPunct="1">
              <a:lnSpc>
                <a:spcPct val="90000"/>
              </a:lnSpc>
            </a:pPr>
            <a:endParaRPr lang="en-US" sz="2000" dirty="0" smtClean="0"/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</p:txBody>
      </p:sp>
      <p:pic>
        <p:nvPicPr>
          <p:cNvPr id="4" name="Picture 3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0067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smtClean="0"/>
              <a:t>Can </a:t>
            </a:r>
            <a:r>
              <a:rPr lang="de-DE" sz="4000" dirty="0" err="1" smtClean="0"/>
              <a:t>this</a:t>
            </a:r>
            <a:r>
              <a:rPr lang="de-DE" sz="4000" dirty="0" smtClean="0"/>
              <a:t> </a:t>
            </a:r>
            <a:r>
              <a:rPr lang="de-DE" sz="4000" dirty="0" err="1" smtClean="0"/>
              <a:t>process</a:t>
            </a:r>
            <a:r>
              <a:rPr lang="de-DE" sz="4000" dirty="0" smtClean="0"/>
              <a:t> </a:t>
            </a:r>
            <a:r>
              <a:rPr lang="de-DE" sz="4000" dirty="0" err="1" smtClean="0"/>
              <a:t>be</a:t>
            </a:r>
            <a:r>
              <a:rPr lang="de-DE" sz="4000" dirty="0" smtClean="0"/>
              <a:t> </a:t>
            </a:r>
            <a:r>
              <a:rPr lang="de-DE" sz="4000" dirty="0" err="1" smtClean="0"/>
              <a:t>replicated</a:t>
            </a:r>
            <a:r>
              <a:rPr lang="de-DE" sz="4000" dirty="0" smtClean="0"/>
              <a:t>?</a:t>
            </a:r>
          </a:p>
        </p:txBody>
      </p:sp>
      <p:sp>
        <p:nvSpPr>
          <p:cNvPr id="41986" name="Inhaltsplatzhalter 2"/>
          <p:cNvSpPr>
            <a:spLocks noGrp="1"/>
          </p:cNvSpPr>
          <p:nvPr>
            <p:ph idx="4294967295"/>
          </p:nvPr>
        </p:nvSpPr>
        <p:spPr>
          <a:xfrm>
            <a:off x="265113" y="1498600"/>
            <a:ext cx="8421687" cy="4938713"/>
          </a:xfrm>
        </p:spPr>
        <p:txBody>
          <a:bodyPr/>
          <a:lstStyle/>
          <a:p>
            <a:pPr>
              <a:defRPr/>
            </a:pPr>
            <a:r>
              <a:rPr lang="en-US" sz="2400" dirty="0" smtClean="0">
                <a:cs typeface="Arial" charset="0"/>
              </a:rPr>
              <a:t>As you’ve heard, this has been complicated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Inventing the plane as we fly it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Learning experience for all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Has taken much longer than anyone thought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APS dropped out with sustainability concerns</a:t>
            </a:r>
          </a:p>
          <a:p>
            <a:pPr>
              <a:defRPr/>
            </a:pPr>
            <a:r>
              <a:rPr lang="en-US" sz="2400" dirty="0" smtClean="0">
                <a:cs typeface="Arial" charset="0"/>
              </a:rPr>
              <a:t>We believe we’ve shown a way forward, and our work can be adapted and simplified for future conversions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Need a willing host organization (could be a publisher!)</a:t>
            </a:r>
          </a:p>
          <a:p>
            <a:pPr lvl="1">
              <a:defRPr/>
            </a:pPr>
            <a:r>
              <a:rPr lang="en-US" sz="2400" dirty="0" smtClean="0">
                <a:cs typeface="Arial" charset="0"/>
              </a:rPr>
              <a:t>Need an interested discipline with manageable title size</a:t>
            </a:r>
          </a:p>
          <a:p>
            <a:pPr lvl="1">
              <a:defRPr/>
            </a:pPr>
            <a:r>
              <a:rPr lang="en-US" sz="2400" dirty="0">
                <a:cs typeface="Arial" charset="0"/>
              </a:rPr>
              <a:t>O</a:t>
            </a:r>
            <a:r>
              <a:rPr lang="en-US" sz="2400" dirty="0" smtClean="0">
                <a:cs typeface="Arial" charset="0"/>
              </a:rPr>
              <a:t>ur documents and processes open and freely shareable</a:t>
            </a:r>
          </a:p>
        </p:txBody>
      </p:sp>
      <p:pic>
        <p:nvPicPr>
          <p:cNvPr id="41987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880076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smtClean="0"/>
              <a:t>The Wider Context</a:t>
            </a:r>
          </a:p>
        </p:txBody>
      </p:sp>
      <p:sp>
        <p:nvSpPr>
          <p:cNvPr id="41986" name="Inhaltsplatzhalter 2"/>
          <p:cNvSpPr>
            <a:spLocks noGrp="1"/>
          </p:cNvSpPr>
          <p:nvPr>
            <p:ph idx="4294967295"/>
          </p:nvPr>
        </p:nvSpPr>
        <p:spPr>
          <a:xfrm>
            <a:off x="265113" y="1498600"/>
            <a:ext cx="8421687" cy="5037667"/>
          </a:xfrm>
        </p:spPr>
        <p:txBody>
          <a:bodyPr/>
          <a:lstStyle/>
          <a:p>
            <a:r>
              <a:rPr lang="en-US" sz="2400" smtClean="0"/>
              <a:t>SCOAP</a:t>
            </a:r>
            <a:r>
              <a:rPr lang="en-US" sz="2400" baseline="30000" smtClean="0"/>
              <a:t>3 </a:t>
            </a:r>
            <a:r>
              <a:rPr lang="en-US" sz="2400" smtClean="0"/>
              <a:t>prompts </a:t>
            </a:r>
            <a:r>
              <a:rPr lang="en-US" sz="2400" dirty="0" smtClean="0"/>
              <a:t>libraries into active engagement with open access and transforming traditional journals into OA journals</a:t>
            </a:r>
          </a:p>
          <a:p>
            <a:r>
              <a:rPr lang="en-US" sz="2400" dirty="0" smtClean="0"/>
              <a:t>February 2013 – US federal open access mandate</a:t>
            </a:r>
          </a:p>
          <a:p>
            <a:r>
              <a:rPr lang="en-US" sz="2400" dirty="0" smtClean="0"/>
              <a:t>May 2013 – the Global Research Council (70 funding agencies) Summit recommends "an action plan to implement open access as the main paradigm of scholarly communications”</a:t>
            </a:r>
          </a:p>
          <a:p>
            <a:pPr lvl="1"/>
            <a:r>
              <a:rPr lang="en-US" sz="2000" dirty="0" smtClean="0"/>
              <a:t>Recommend supporting Gold OA and transferring subscription funds of libraries to pay for OA fees</a:t>
            </a:r>
          </a:p>
          <a:p>
            <a:pPr>
              <a:defRPr/>
            </a:pPr>
            <a:r>
              <a:rPr lang="en-US" sz="2400" dirty="0" smtClean="0"/>
              <a:t>June 2013</a:t>
            </a:r>
            <a:r>
              <a:rPr lang="en-US" sz="2400" dirty="0" smtClean="0">
                <a:cs typeface="Arial" charset="0"/>
              </a:rPr>
              <a:t> – G8 Science ministers advocate globally coordinated open access</a:t>
            </a:r>
            <a:endParaRPr lang="en-US" sz="2400" dirty="0">
              <a:cs typeface="Arial" charset="0"/>
            </a:endParaRPr>
          </a:p>
          <a:p>
            <a:pPr lvl="1">
              <a:defRPr/>
            </a:pPr>
            <a:r>
              <a:rPr lang="en-US" sz="2000" dirty="0">
                <a:cs typeface="Arial" charset="0"/>
                <a:hlinkClick r:id="rId2"/>
              </a:rPr>
              <a:t>https://www.gov.uk/government/publications/g8-science-ministers-statement-london-12-june-</a:t>
            </a:r>
            <a:r>
              <a:rPr lang="en-US" sz="2000" dirty="0" smtClean="0">
                <a:cs typeface="Arial" charset="0"/>
                <a:hlinkClick r:id="rId2"/>
              </a:rPr>
              <a:t>2013</a:t>
            </a:r>
            <a:endParaRPr lang="en-US" sz="2000" dirty="0" smtClean="0">
              <a:cs typeface="Arial" charset="0"/>
            </a:endParaRPr>
          </a:p>
          <a:p>
            <a:pPr>
              <a:defRPr/>
            </a:pP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SCOAP</a:t>
            </a:r>
            <a:r>
              <a:rPr lang="en-US" sz="2400" baseline="300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3 –   </a:t>
            </a:r>
            <a:r>
              <a:rPr lang="en-US" sz="2400" dirty="0" smtClean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an experiment </a:t>
            </a:r>
            <a:r>
              <a:rPr lang="en-US" sz="2400" dirty="0">
                <a:solidFill>
                  <a:srgbClr val="0D0D0D"/>
                </a:solidFill>
                <a:latin typeface="Calibri" pitchFamily="34" charset="0"/>
                <a:ea typeface="Gill Sans"/>
                <a:cs typeface="Gill Sans"/>
              </a:rPr>
              <a:t>worth doing </a:t>
            </a:r>
            <a:endParaRPr lang="en-US" sz="2400" dirty="0" smtClean="0">
              <a:cs typeface="Arial" charset="0"/>
            </a:endParaRPr>
          </a:p>
          <a:p>
            <a:pPr>
              <a:defRPr/>
            </a:pPr>
            <a:endParaRPr lang="en-US" sz="2400" dirty="0">
              <a:cs typeface="Arial" charset="0"/>
            </a:endParaRPr>
          </a:p>
          <a:p>
            <a:pPr>
              <a:defRPr/>
            </a:pPr>
            <a:endParaRPr lang="en-US" sz="1600" dirty="0">
              <a:cs typeface="Arial" charset="0"/>
            </a:endParaRPr>
          </a:p>
        </p:txBody>
      </p:sp>
      <p:pic>
        <p:nvPicPr>
          <p:cNvPr id="41987" name="Picture 4" descr="logo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feld 1"/>
          <p:cNvSpPr txBox="1">
            <a:spLocks noChangeArrowheads="1"/>
          </p:cNvSpPr>
          <p:nvPr/>
        </p:nvSpPr>
        <p:spPr bwMode="auto">
          <a:xfrm>
            <a:off x="679450" y="2563813"/>
            <a:ext cx="7535863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de-DE" sz="4400" b="1" i="1" dirty="0" err="1">
                <a:latin typeface="Calibri" pitchFamily="34" charset="0"/>
              </a:rPr>
              <a:t>Thank</a:t>
            </a:r>
            <a:r>
              <a:rPr lang="de-DE" sz="4400" b="1" i="1" dirty="0">
                <a:latin typeface="Calibri" pitchFamily="34" charset="0"/>
              </a:rPr>
              <a:t> </a:t>
            </a:r>
            <a:r>
              <a:rPr lang="de-DE" sz="4400" b="1" i="1" dirty="0" err="1">
                <a:latin typeface="Calibri" pitchFamily="34" charset="0"/>
              </a:rPr>
              <a:t>you</a:t>
            </a:r>
            <a:r>
              <a:rPr lang="de-DE" sz="4400" b="1" i="1" dirty="0">
                <a:latin typeface="Calibri" pitchFamily="34" charset="0"/>
              </a:rPr>
              <a:t> </a:t>
            </a:r>
            <a:r>
              <a:rPr lang="de-DE" sz="4400" b="1" i="1" dirty="0" err="1">
                <a:latin typeface="Calibri" pitchFamily="34" charset="0"/>
              </a:rPr>
              <a:t>for</a:t>
            </a:r>
            <a:r>
              <a:rPr lang="de-DE" sz="4400" b="1" i="1" dirty="0">
                <a:latin typeface="Calibri" pitchFamily="34" charset="0"/>
              </a:rPr>
              <a:t> </a:t>
            </a:r>
            <a:r>
              <a:rPr lang="de-DE" sz="4400" b="1" i="1" dirty="0" err="1">
                <a:latin typeface="Calibri" pitchFamily="34" charset="0"/>
              </a:rPr>
              <a:t>your</a:t>
            </a:r>
            <a:r>
              <a:rPr lang="de-DE" sz="4400" b="1" i="1" dirty="0">
                <a:latin typeface="Calibri" pitchFamily="34" charset="0"/>
              </a:rPr>
              <a:t> </a:t>
            </a:r>
            <a:r>
              <a:rPr lang="de-DE" sz="4400" b="1" i="1" dirty="0" err="1" smtClean="0">
                <a:latin typeface="Calibri" pitchFamily="34" charset="0"/>
              </a:rPr>
              <a:t>attention</a:t>
            </a:r>
            <a:r>
              <a:rPr lang="de-DE" sz="4400" b="1" i="1" dirty="0" smtClean="0">
                <a:latin typeface="Calibri" pitchFamily="34" charset="0"/>
              </a:rPr>
              <a:t> </a:t>
            </a:r>
            <a:r>
              <a:rPr lang="de-DE" sz="4400" b="1" i="1" dirty="0" err="1" smtClean="0">
                <a:latin typeface="Calibri" pitchFamily="34" charset="0"/>
              </a:rPr>
              <a:t>and</a:t>
            </a:r>
            <a:r>
              <a:rPr lang="de-DE" sz="4400" b="1" i="1" dirty="0" smtClean="0">
                <a:latin typeface="Calibri" pitchFamily="34" charset="0"/>
              </a:rPr>
              <a:t> </a:t>
            </a:r>
            <a:r>
              <a:rPr lang="de-DE" sz="4400" b="1" i="1" dirty="0" err="1" smtClean="0">
                <a:latin typeface="Calibri" pitchFamily="34" charset="0"/>
              </a:rPr>
              <a:t>ideas</a:t>
            </a:r>
            <a:endParaRPr lang="de-DE" sz="4400" b="1" i="1" dirty="0">
              <a:latin typeface="Calibri" pitchFamily="34" charset="0"/>
            </a:endParaRPr>
          </a:p>
        </p:txBody>
      </p:sp>
      <p:pic>
        <p:nvPicPr>
          <p:cNvPr id="45058" name="Picture 3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656590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Refresher</a:t>
            </a:r>
            <a:r>
              <a:rPr lang="de-DE" sz="4000" dirty="0" smtClean="0"/>
              <a:t>:  </a:t>
            </a:r>
            <a:r>
              <a:rPr lang="de-DE" sz="4000" dirty="0" err="1" smtClean="0"/>
              <a:t>What</a:t>
            </a:r>
            <a:r>
              <a:rPr lang="de-DE" sz="4000" dirty="0" smtClean="0"/>
              <a:t>/Who </a:t>
            </a:r>
            <a:r>
              <a:rPr lang="de-DE" sz="4000" dirty="0" err="1" smtClean="0"/>
              <a:t>is</a:t>
            </a:r>
            <a:r>
              <a:rPr lang="de-DE" sz="4000" dirty="0" smtClean="0"/>
              <a:t> SCOAP</a:t>
            </a:r>
            <a:r>
              <a:rPr lang="de-DE" sz="4000" baseline="30000" dirty="0" smtClean="0"/>
              <a:t>3</a:t>
            </a:r>
            <a:r>
              <a:rPr lang="de-DE" sz="4000" dirty="0" smtClean="0"/>
              <a:t>?</a:t>
            </a:r>
          </a:p>
        </p:txBody>
      </p:sp>
      <p:sp>
        <p:nvSpPr>
          <p:cNvPr id="28674" name="Inhaltsplatzhalter 2"/>
          <p:cNvSpPr>
            <a:spLocks noGrp="1"/>
          </p:cNvSpPr>
          <p:nvPr>
            <p:ph idx="4294967295"/>
          </p:nvPr>
        </p:nvSpPr>
        <p:spPr>
          <a:xfrm>
            <a:off x="457200" y="1758421"/>
            <a:ext cx="8229600" cy="48117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An innovative model to achieve open access to peer-reviewed journals in high-energy physics (HEP)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Converts HEP articles in the leading journals to “gold” open access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/>
              <a:t>A</a:t>
            </a:r>
            <a:r>
              <a:rPr lang="en-US" sz="2800" dirty="0" smtClean="0"/>
              <a:t>ims to convert an ENTIRE (sub)discipline </a:t>
            </a:r>
            <a:r>
              <a:rPr lang="en-US" sz="2800" b="1" dirty="0" smtClean="0"/>
              <a:t>FROM</a:t>
            </a:r>
            <a:r>
              <a:rPr lang="en-US" sz="2800" dirty="0" smtClean="0"/>
              <a:t> journals’ current subscription-based model </a:t>
            </a:r>
            <a:r>
              <a:rPr lang="en-US" sz="2800" b="1" dirty="0" smtClean="0"/>
              <a:t>TO</a:t>
            </a:r>
            <a:r>
              <a:rPr lang="en-US" sz="2800" dirty="0" smtClean="0"/>
              <a:t> open access</a:t>
            </a:r>
            <a:endParaRPr lang="en-US" sz="2800" dirty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Supports strongly the values provided by quality publishers and their journals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Quality assurance in the publication process (peer review and editorial services)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Provision of the </a:t>
            </a:r>
            <a:r>
              <a:rPr lang="en-US" sz="2400" i="1" dirty="0" smtClean="0"/>
              <a:t>final published versions</a:t>
            </a:r>
            <a:endParaRPr lang="en-US" sz="2400" dirty="0" smtClean="0"/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The journals remain as they are - submissions, sites, etc.</a:t>
            </a:r>
          </a:p>
        </p:txBody>
      </p:sp>
      <p:pic>
        <p:nvPicPr>
          <p:cNvPr id="28675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62645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What</a:t>
            </a:r>
            <a:r>
              <a:rPr lang="de-DE" sz="4000" dirty="0" smtClean="0"/>
              <a:t>/Who </a:t>
            </a:r>
            <a:r>
              <a:rPr lang="de-DE" sz="4000" dirty="0" err="1" smtClean="0"/>
              <a:t>is</a:t>
            </a:r>
            <a:r>
              <a:rPr lang="de-DE" sz="4000" dirty="0" smtClean="0"/>
              <a:t> SCOAP</a:t>
            </a:r>
            <a:r>
              <a:rPr lang="de-DE" sz="4000" baseline="30000" dirty="0" smtClean="0"/>
              <a:t>3</a:t>
            </a:r>
            <a:r>
              <a:rPr lang="de-DE" sz="4000" dirty="0" smtClean="0"/>
              <a:t>?</a:t>
            </a:r>
          </a:p>
        </p:txBody>
      </p:sp>
      <p:sp>
        <p:nvSpPr>
          <p:cNvPr id="29698" name="Inhaltsplatzhalter 2"/>
          <p:cNvSpPr>
            <a:spLocks noGrp="1"/>
          </p:cNvSpPr>
          <p:nvPr>
            <p:ph idx="4294967295"/>
          </p:nvPr>
        </p:nvSpPr>
        <p:spPr>
          <a:xfrm>
            <a:off x="508000" y="1744133"/>
            <a:ext cx="8094133" cy="469053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P</a:t>
            </a:r>
            <a:r>
              <a:rPr lang="en-US" sz="2800" dirty="0" smtClean="0"/>
              <a:t>roduct of extensive coalition-building with stakeholders in the community of scholarly communication across the world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/>
              <a:t>R</a:t>
            </a:r>
            <a:r>
              <a:rPr lang="en-US" sz="2400" dirty="0" smtClean="0"/>
              <a:t>equested by the high energy physicists who work on CERN-sponsored global projects – “final version matters”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 smtClean="0"/>
              <a:t>Researchers/authors, funders, libraries, and publishers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CERN, the center of the global high-energy physics community, has led the SCOAP</a:t>
            </a:r>
            <a:r>
              <a:rPr lang="en-US" sz="2800" baseline="30000" dirty="0" smtClean="0"/>
              <a:t>3</a:t>
            </a:r>
            <a:r>
              <a:rPr lang="en-US" sz="2800" dirty="0" smtClean="0"/>
              <a:t> efforts and will administer/host going forward, sharing leadership with the global community</a:t>
            </a:r>
            <a:endParaRPr lang="en-US" sz="2800" dirty="0" smtClean="0">
              <a:solidFill>
                <a:srgbClr val="000000"/>
              </a:solidFill>
              <a:ea typeface="Gill Sans"/>
              <a:cs typeface="Gill Sans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SCOAP</a:t>
            </a:r>
            <a:r>
              <a:rPr lang="en-US" sz="2800" baseline="30000" dirty="0" smtClean="0"/>
              <a:t>3 </a:t>
            </a:r>
            <a:r>
              <a:rPr lang="en-US" sz="2800" dirty="0" smtClean="0">
                <a:solidFill>
                  <a:srgbClr val="000000"/>
                </a:solidFill>
                <a:ea typeface="Gill Sans"/>
                <a:cs typeface="Gill Sans"/>
              </a:rPr>
              <a:t>negotiates APCs with publishers </a:t>
            </a:r>
            <a:r>
              <a:rPr lang="en-US" sz="2800" i="1" dirty="0" smtClean="0">
                <a:solidFill>
                  <a:srgbClr val="000000"/>
                </a:solidFill>
                <a:ea typeface="Gill Sans"/>
                <a:cs typeface="Gill Sans"/>
              </a:rPr>
              <a:t>globally</a:t>
            </a:r>
            <a:r>
              <a:rPr lang="en-US" sz="2800" dirty="0" smtClean="0">
                <a:solidFill>
                  <a:srgbClr val="000000"/>
                </a:solidFill>
                <a:ea typeface="Gill Sans"/>
                <a:cs typeface="Gill Sans"/>
              </a:rPr>
              <a:t>, representing all library &amp; research partners</a:t>
            </a:r>
            <a:endParaRPr lang="de-DE" sz="2800" dirty="0" smtClean="0"/>
          </a:p>
        </p:txBody>
      </p:sp>
      <p:pic>
        <p:nvPicPr>
          <p:cNvPr id="29699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Estimated</a:t>
            </a:r>
            <a:r>
              <a:rPr lang="de-DE" sz="4000" dirty="0" smtClean="0"/>
              <a:t> </a:t>
            </a:r>
            <a:r>
              <a:rPr lang="de-DE" sz="4000" dirty="0" err="1" smtClean="0"/>
              <a:t>annual</a:t>
            </a:r>
            <a:r>
              <a:rPr lang="de-DE" sz="4000" dirty="0" smtClean="0"/>
              <a:t> </a:t>
            </a:r>
            <a:r>
              <a:rPr lang="de-DE" sz="4000" dirty="0" err="1" smtClean="0"/>
              <a:t>budget</a:t>
            </a:r>
            <a:endParaRPr lang="de-DE" sz="4000" dirty="0" smtClean="0"/>
          </a:p>
        </p:txBody>
      </p:sp>
      <p:sp>
        <p:nvSpPr>
          <p:cNvPr id="29698" name="Inhaltsplatzhalter 2"/>
          <p:cNvSpPr>
            <a:spLocks noGrp="1"/>
          </p:cNvSpPr>
          <p:nvPr>
            <p:ph idx="4294967295"/>
          </p:nvPr>
        </p:nvSpPr>
        <p:spPr>
          <a:xfrm>
            <a:off x="508000" y="1509713"/>
            <a:ext cx="8094133" cy="492495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Broad</a:t>
            </a:r>
            <a:r>
              <a:rPr lang="de-DE" sz="2800" dirty="0" smtClean="0"/>
              <a:t> </a:t>
            </a:r>
            <a:r>
              <a:rPr lang="de-DE" sz="2800" dirty="0" err="1" smtClean="0"/>
              <a:t>range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pricing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OA </a:t>
            </a:r>
            <a:r>
              <a:rPr lang="de-DE" sz="2800" dirty="0" err="1" smtClean="0"/>
              <a:t>journal</a:t>
            </a:r>
            <a:r>
              <a:rPr lang="de-DE" sz="2800" dirty="0" smtClean="0"/>
              <a:t> </a:t>
            </a:r>
            <a:r>
              <a:rPr lang="de-DE" sz="2800" dirty="0" err="1" smtClean="0"/>
              <a:t>articles</a:t>
            </a:r>
            <a:r>
              <a:rPr lang="de-DE" sz="2800" dirty="0" smtClean="0"/>
              <a:t> </a:t>
            </a:r>
            <a:r>
              <a:rPr lang="de-DE" sz="2800" dirty="0" err="1" smtClean="0"/>
              <a:t>averages</a:t>
            </a:r>
            <a:r>
              <a:rPr lang="de-DE" sz="2800" dirty="0" smtClean="0"/>
              <a:t> </a:t>
            </a:r>
            <a:r>
              <a:rPr lang="de-DE" sz="2800" dirty="0" err="1" smtClean="0"/>
              <a:t>around</a:t>
            </a:r>
            <a:r>
              <a:rPr lang="de-DE" sz="2800" dirty="0" smtClean="0"/>
              <a:t> 1500 Euro</a:t>
            </a:r>
          </a:p>
          <a:p>
            <a:pPr eaLnBrk="1" hangingPunct="1">
              <a:lnSpc>
                <a:spcPct val="80000"/>
              </a:lnSpc>
            </a:pPr>
            <a:r>
              <a:rPr lang="de-DE" sz="2800" dirty="0" smtClean="0"/>
              <a:t>7,000 HEP </a:t>
            </a:r>
            <a:r>
              <a:rPr lang="de-DE" sz="2800" dirty="0" err="1" smtClean="0"/>
              <a:t>articles</a:t>
            </a:r>
            <a:r>
              <a:rPr lang="de-DE" sz="2800" dirty="0" smtClean="0"/>
              <a:t> </a:t>
            </a:r>
            <a:r>
              <a:rPr lang="de-DE" sz="2800" dirty="0" err="1" smtClean="0"/>
              <a:t>are</a:t>
            </a:r>
            <a:r>
              <a:rPr lang="de-DE" sz="2800" dirty="0" smtClean="0"/>
              <a:t> </a:t>
            </a:r>
            <a:r>
              <a:rPr lang="de-DE" sz="2800" dirty="0" err="1" smtClean="0"/>
              <a:t>published</a:t>
            </a:r>
            <a:r>
              <a:rPr lang="de-DE" sz="2800" dirty="0" smtClean="0"/>
              <a:t> per </a:t>
            </a:r>
            <a:r>
              <a:rPr lang="de-DE" sz="2800" dirty="0" err="1" smtClean="0"/>
              <a:t>year</a:t>
            </a:r>
            <a:r>
              <a:rPr lang="de-DE" sz="2800" dirty="0" smtClean="0"/>
              <a:t> (</a:t>
            </a:r>
            <a:r>
              <a:rPr lang="de-DE" sz="2800" dirty="0" err="1" smtClean="0"/>
              <a:t>approx</a:t>
            </a:r>
            <a:r>
              <a:rPr lang="de-DE" sz="2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SCOAP</a:t>
            </a:r>
            <a:r>
              <a:rPr lang="en-US" sz="2800" baseline="30000" dirty="0" smtClean="0"/>
              <a:t>3 </a:t>
            </a:r>
            <a:r>
              <a:rPr lang="de-DE" sz="2800" dirty="0" err="1" smtClean="0"/>
              <a:t>currently</a:t>
            </a:r>
            <a:r>
              <a:rPr lang="de-DE" sz="2800" dirty="0" smtClean="0"/>
              <a:t> </a:t>
            </a:r>
            <a:r>
              <a:rPr lang="de-DE" sz="2800" dirty="0" err="1" smtClean="0"/>
              <a:t>includes</a:t>
            </a:r>
            <a:r>
              <a:rPr lang="de-DE" sz="2800" dirty="0" smtClean="0"/>
              <a:t> </a:t>
            </a:r>
            <a:r>
              <a:rPr lang="de-DE" sz="2800" dirty="0" err="1" smtClean="0"/>
              <a:t>about</a:t>
            </a:r>
            <a:r>
              <a:rPr lang="de-DE" sz="2800" dirty="0" smtClean="0"/>
              <a:t> half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these</a:t>
            </a:r>
            <a:r>
              <a:rPr lang="de-DE" sz="2800" dirty="0" smtClean="0"/>
              <a:t>, i.e., 3,500 </a:t>
            </a:r>
            <a:r>
              <a:rPr lang="de-DE" sz="2800" dirty="0" err="1" smtClean="0"/>
              <a:t>articles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Therefore</a:t>
            </a:r>
            <a:r>
              <a:rPr lang="de-DE" sz="2800" dirty="0" smtClean="0"/>
              <a:t>, </a:t>
            </a:r>
            <a:r>
              <a:rPr lang="de-DE" sz="2800" dirty="0" err="1" smtClean="0"/>
              <a:t>budget</a:t>
            </a:r>
            <a:r>
              <a:rPr lang="de-DE" sz="2800" dirty="0" smtClean="0"/>
              <a:t> </a:t>
            </a:r>
            <a:r>
              <a:rPr lang="de-DE" sz="2800" dirty="0" err="1" smtClean="0"/>
              <a:t>envelope</a:t>
            </a:r>
            <a:r>
              <a:rPr lang="de-DE" sz="2800" dirty="0" smtClean="0"/>
              <a:t> </a:t>
            </a:r>
            <a:r>
              <a:rPr lang="de-DE" sz="2800" dirty="0" err="1" smtClean="0"/>
              <a:t>is</a:t>
            </a:r>
            <a:r>
              <a:rPr lang="de-DE" sz="2800" dirty="0" smtClean="0"/>
              <a:t> </a:t>
            </a:r>
            <a:r>
              <a:rPr lang="de-DE" sz="2800" dirty="0" err="1" smtClean="0"/>
              <a:t>estimated</a:t>
            </a:r>
            <a:r>
              <a:rPr lang="de-DE" sz="2800" dirty="0" smtClean="0"/>
              <a:t> </a:t>
            </a:r>
            <a:r>
              <a:rPr lang="de-DE" sz="2800" dirty="0" err="1" smtClean="0"/>
              <a:t>at</a:t>
            </a:r>
            <a:r>
              <a:rPr lang="de-DE" sz="2800" dirty="0" smtClean="0"/>
              <a:t> 5M </a:t>
            </a:r>
            <a:r>
              <a:rPr lang="de-DE" sz="2800" dirty="0" err="1" smtClean="0"/>
              <a:t>euro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smtClean="0"/>
              <a:t>Libraries </a:t>
            </a:r>
            <a:r>
              <a:rPr lang="de-DE" sz="2800" dirty="0" err="1" smtClean="0"/>
              <a:t>are</a:t>
            </a:r>
            <a:r>
              <a:rPr lang="de-DE" sz="2800" dirty="0" smtClean="0"/>
              <a:t> </a:t>
            </a:r>
            <a:r>
              <a:rPr lang="de-DE" sz="2800" dirty="0" err="1" smtClean="0"/>
              <a:t>paying</a:t>
            </a:r>
            <a:r>
              <a:rPr lang="de-DE" sz="2800" dirty="0" smtClean="0"/>
              <a:t> </a:t>
            </a:r>
            <a:r>
              <a:rPr lang="de-DE" sz="2800" dirty="0" err="1" smtClean="0"/>
              <a:t>comparable</a:t>
            </a:r>
            <a:r>
              <a:rPr lang="de-DE" sz="2800" dirty="0" smtClean="0"/>
              <a:t> </a:t>
            </a:r>
            <a:r>
              <a:rPr lang="de-DE" sz="2800" dirty="0" err="1" smtClean="0"/>
              <a:t>amounts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de-DE" sz="2800" dirty="0" err="1" smtClean="0"/>
              <a:t>their</a:t>
            </a:r>
            <a:r>
              <a:rPr lang="de-DE" sz="2800" dirty="0" smtClean="0"/>
              <a:t> </a:t>
            </a:r>
            <a:r>
              <a:rPr lang="de-DE" sz="2800" dirty="0" err="1" smtClean="0"/>
              <a:t>subscriptions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en-US" sz="2800" dirty="0" smtClean="0"/>
              <a:t>SCOAP</a:t>
            </a:r>
            <a:r>
              <a:rPr lang="en-US" sz="2800" baseline="30000" dirty="0" smtClean="0"/>
              <a:t>3 </a:t>
            </a:r>
            <a:r>
              <a:rPr lang="de-DE" sz="2800" dirty="0" err="1" smtClean="0"/>
              <a:t>assumes</a:t>
            </a:r>
            <a:r>
              <a:rPr lang="de-DE" sz="2800" dirty="0" smtClean="0"/>
              <a:t> </a:t>
            </a:r>
            <a:r>
              <a:rPr lang="de-DE" sz="2800" dirty="0" err="1" smtClean="0"/>
              <a:t>sufficient</a:t>
            </a:r>
            <a:r>
              <a:rPr lang="de-DE" sz="2800" dirty="0" smtClean="0"/>
              <a:t> </a:t>
            </a:r>
            <a:r>
              <a:rPr lang="de-DE" sz="2800" dirty="0" err="1" smtClean="0"/>
              <a:t>funds</a:t>
            </a:r>
            <a:r>
              <a:rPr lang="de-DE" sz="2800" dirty="0" smtClean="0"/>
              <a:t> in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system</a:t>
            </a:r>
            <a:r>
              <a:rPr lang="de-DE" sz="2800" dirty="0" smtClean="0"/>
              <a:t> </a:t>
            </a:r>
            <a:r>
              <a:rPr lang="de-DE" sz="2800" dirty="0" err="1" smtClean="0"/>
              <a:t>to</a:t>
            </a:r>
            <a:r>
              <a:rPr lang="de-DE" sz="2800" dirty="0" smtClean="0"/>
              <a:t> </a:t>
            </a:r>
            <a:r>
              <a:rPr lang="de-DE" sz="2800" dirty="0" err="1" smtClean="0"/>
              <a:t>pay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APCs </a:t>
            </a:r>
            <a:r>
              <a:rPr lang="de-DE" sz="2800" dirty="0" err="1" smtClean="0"/>
              <a:t>and</a:t>
            </a:r>
            <a:r>
              <a:rPr lang="de-DE" sz="2800" dirty="0" smtClean="0"/>
              <a:t> </a:t>
            </a:r>
            <a:r>
              <a:rPr lang="de-DE" sz="2800" dirty="0" err="1" smtClean="0"/>
              <a:t>keep</a:t>
            </a:r>
            <a:r>
              <a:rPr lang="de-DE" sz="2800" dirty="0" smtClean="0"/>
              <a:t> </a:t>
            </a:r>
            <a:r>
              <a:rPr lang="de-DE" sz="2800" dirty="0" err="1" smtClean="0"/>
              <a:t>these</a:t>
            </a:r>
            <a:r>
              <a:rPr lang="de-DE" sz="2800" dirty="0" smtClean="0"/>
              <a:t> </a:t>
            </a:r>
            <a:r>
              <a:rPr lang="de-DE" sz="2800" dirty="0" err="1" smtClean="0"/>
              <a:t>journals</a:t>
            </a:r>
            <a:r>
              <a:rPr lang="de-DE" sz="2800" dirty="0" smtClean="0"/>
              <a:t> </a:t>
            </a:r>
            <a:r>
              <a:rPr lang="de-DE" sz="2800" dirty="0" err="1" smtClean="0"/>
              <a:t>running</a:t>
            </a:r>
            <a:endParaRPr lang="de-DE" sz="2800" dirty="0"/>
          </a:p>
          <a:p>
            <a:pPr eaLnBrk="1" hangingPunct="1">
              <a:lnSpc>
                <a:spcPct val="80000"/>
              </a:lnSpc>
            </a:pPr>
            <a:r>
              <a:rPr lang="de-DE" sz="2800" dirty="0" smtClean="0"/>
              <a:t>Libraries </a:t>
            </a:r>
            <a:r>
              <a:rPr lang="de-DE" sz="2800" dirty="0" err="1" smtClean="0"/>
              <a:t>foot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bill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de-DE" sz="2800" dirty="0" err="1" smtClean="0"/>
              <a:t>this</a:t>
            </a:r>
            <a:r>
              <a:rPr lang="de-DE" sz="2800" dirty="0" smtClean="0"/>
              <a:t> open </a:t>
            </a:r>
            <a:r>
              <a:rPr lang="de-DE" sz="2800" dirty="0" err="1" smtClean="0"/>
              <a:t>access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endParaRPr lang="de-DE" sz="2800" dirty="0"/>
          </a:p>
          <a:p>
            <a:pPr eaLnBrk="1" hangingPunct="1">
              <a:lnSpc>
                <a:spcPct val="80000"/>
              </a:lnSpc>
            </a:pPr>
            <a:endParaRPr lang="de-DE" sz="2800" dirty="0"/>
          </a:p>
        </p:txBody>
      </p:sp>
      <p:pic>
        <p:nvPicPr>
          <p:cNvPr id="29699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6737101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el 1"/>
          <p:cNvSpPr>
            <a:spLocks noGrp="1"/>
          </p:cNvSpPr>
          <p:nvPr>
            <p:ph type="title" idx="4294967295"/>
          </p:nvPr>
        </p:nvSpPr>
        <p:spPr>
          <a:xfrm>
            <a:off x="1641475" y="274638"/>
            <a:ext cx="7270750" cy="887412"/>
          </a:xfrm>
        </p:spPr>
        <p:txBody>
          <a:bodyPr/>
          <a:lstStyle/>
          <a:p>
            <a:pPr eaLnBrk="1" hangingPunct="1"/>
            <a:r>
              <a:rPr lang="de-DE" sz="4000" dirty="0" err="1" smtClean="0"/>
              <a:t>Participating</a:t>
            </a:r>
            <a:r>
              <a:rPr lang="de-DE" sz="4000" dirty="0" smtClean="0"/>
              <a:t> </a:t>
            </a:r>
            <a:r>
              <a:rPr lang="de-DE" sz="4000" dirty="0" err="1" smtClean="0"/>
              <a:t>publishers</a:t>
            </a:r>
            <a:r>
              <a:rPr lang="de-DE" sz="4000" dirty="0" smtClean="0"/>
              <a:t> </a:t>
            </a:r>
            <a:r>
              <a:rPr lang="de-DE" sz="4000" dirty="0" err="1" smtClean="0"/>
              <a:t>agreed</a:t>
            </a:r>
            <a:endParaRPr lang="de-DE" sz="4000" dirty="0" smtClean="0"/>
          </a:p>
        </p:txBody>
      </p:sp>
      <p:sp>
        <p:nvSpPr>
          <p:cNvPr id="29698" name="Inhaltsplatzhalter 2"/>
          <p:cNvSpPr>
            <a:spLocks noGrp="1"/>
          </p:cNvSpPr>
          <p:nvPr>
            <p:ph idx="4294967295"/>
          </p:nvPr>
        </p:nvSpPr>
        <p:spPr>
          <a:xfrm>
            <a:off x="508000" y="1509713"/>
            <a:ext cx="8094133" cy="492495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pull </a:t>
            </a:r>
            <a:r>
              <a:rPr lang="de-DE" sz="2800" dirty="0" err="1" smtClean="0"/>
              <a:t>participating</a:t>
            </a:r>
            <a:r>
              <a:rPr lang="de-DE" sz="2800" dirty="0" smtClean="0"/>
              <a:t> </a:t>
            </a:r>
            <a:r>
              <a:rPr lang="de-DE" sz="2800" dirty="0" err="1" smtClean="0"/>
              <a:t>journal</a:t>
            </a:r>
            <a:r>
              <a:rPr lang="de-DE" sz="2800" dirty="0" smtClean="0"/>
              <a:t> $$ out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existing</a:t>
            </a:r>
            <a:r>
              <a:rPr lang="de-DE" sz="2800" dirty="0" smtClean="0"/>
              <a:t> </a:t>
            </a:r>
            <a:r>
              <a:rPr lang="de-DE" sz="2800" dirty="0" err="1" smtClean="0"/>
              <a:t>packages</a:t>
            </a:r>
            <a:r>
              <a:rPr lang="de-DE" sz="2800" dirty="0" smtClean="0"/>
              <a:t> </a:t>
            </a:r>
            <a:r>
              <a:rPr lang="de-DE" sz="2800" dirty="0" err="1" smtClean="0"/>
              <a:t>or</a:t>
            </a:r>
            <a:r>
              <a:rPr lang="de-DE" sz="2800" dirty="0" smtClean="0"/>
              <a:t> “</a:t>
            </a:r>
            <a:r>
              <a:rPr lang="de-DE" sz="2800" dirty="0" err="1" smtClean="0"/>
              <a:t>big</a:t>
            </a:r>
            <a:r>
              <a:rPr lang="de-DE" sz="2800" dirty="0" smtClean="0"/>
              <a:t> </a:t>
            </a:r>
            <a:r>
              <a:rPr lang="de-DE" sz="2800" dirty="0" err="1" smtClean="0"/>
              <a:t>deals</a:t>
            </a:r>
            <a:r>
              <a:rPr lang="de-DE" sz="2800" dirty="0" smtClean="0"/>
              <a:t>“ (</a:t>
            </a:r>
            <a:r>
              <a:rPr lang="de-DE" sz="2800" dirty="0" err="1" smtClean="0"/>
              <a:t>instead</a:t>
            </a:r>
            <a:r>
              <a:rPr lang="de-DE" sz="2800" dirty="0" smtClean="0"/>
              <a:t> will </a:t>
            </a:r>
            <a:r>
              <a:rPr lang="de-DE" sz="2800" dirty="0" err="1" smtClean="0"/>
              <a:t>be</a:t>
            </a:r>
            <a:r>
              <a:rPr lang="de-DE" sz="2800" dirty="0" smtClean="0"/>
              <a:t> </a:t>
            </a:r>
            <a:r>
              <a:rPr lang="de-DE" sz="2800" dirty="0" err="1" smtClean="0"/>
              <a:t>paid</a:t>
            </a:r>
            <a:r>
              <a:rPr lang="de-DE" sz="2800" dirty="0" smtClean="0"/>
              <a:t> </a:t>
            </a:r>
            <a:r>
              <a:rPr lang="de-DE" sz="2800" dirty="0" err="1" smtClean="0"/>
              <a:t>by</a:t>
            </a:r>
            <a:r>
              <a:rPr lang="de-DE" sz="2800" dirty="0" smtClean="0"/>
              <a:t> CERN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de-DE" sz="2800" dirty="0" err="1" smtClean="0"/>
              <a:t>these</a:t>
            </a:r>
            <a:r>
              <a:rPr lang="de-DE" sz="2800" dirty="0" smtClean="0"/>
              <a:t>)</a:t>
            </a:r>
          </a:p>
          <a:p>
            <a:pPr eaLnBrk="1" hangingPunct="1">
              <a:lnSpc>
                <a:spcPct val="80000"/>
              </a:lnSpc>
            </a:pPr>
            <a:r>
              <a:rPr lang="de-DE" sz="2800" dirty="0" smtClean="0"/>
              <a:t>NOT </a:t>
            </a:r>
            <a:r>
              <a:rPr lang="de-DE" sz="2800" dirty="0" err="1" smtClean="0"/>
              <a:t>to</a:t>
            </a:r>
            <a:r>
              <a:rPr lang="de-DE" sz="2800" dirty="0" smtClean="0"/>
              <a:t> “double-dip“</a:t>
            </a:r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a </a:t>
            </a:r>
            <a:r>
              <a:rPr lang="de-DE" sz="2800" dirty="0" err="1" smtClean="0"/>
              <a:t>standard</a:t>
            </a:r>
            <a:r>
              <a:rPr lang="de-DE" sz="2800" dirty="0" smtClean="0"/>
              <a:t> </a:t>
            </a:r>
            <a:r>
              <a:rPr lang="de-DE" sz="2800" dirty="0" err="1" smtClean="0"/>
              <a:t>way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calculating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“</a:t>
            </a:r>
            <a:r>
              <a:rPr lang="de-DE" sz="2800" dirty="0" err="1" smtClean="0"/>
              <a:t>reduction</a:t>
            </a:r>
            <a:r>
              <a:rPr lang="de-DE" sz="2800" dirty="0" smtClean="0"/>
              <a:t>“ </a:t>
            </a:r>
            <a:r>
              <a:rPr lang="de-DE" sz="2800" dirty="0" err="1" smtClean="0"/>
              <a:t>or</a:t>
            </a:r>
            <a:r>
              <a:rPr lang="de-DE" sz="2800" dirty="0" smtClean="0"/>
              <a:t> “</a:t>
            </a:r>
            <a:r>
              <a:rPr lang="de-DE" sz="2800" dirty="0" err="1" smtClean="0"/>
              <a:t>re-direct</a:t>
            </a:r>
            <a:r>
              <a:rPr lang="de-DE" sz="2800" dirty="0" smtClean="0"/>
              <a:t>“ </a:t>
            </a:r>
            <a:r>
              <a:rPr lang="de-DE" sz="2800" dirty="0" err="1" smtClean="0"/>
              <a:t>funds</a:t>
            </a:r>
            <a:endParaRPr lang="de-DE" sz="2800" dirty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Participation</a:t>
            </a:r>
            <a:r>
              <a:rPr lang="de-DE" sz="2800" dirty="0" smtClean="0"/>
              <a:t> in a </a:t>
            </a:r>
            <a:r>
              <a:rPr lang="de-DE" sz="2800" dirty="0" err="1" smtClean="0"/>
              <a:t>joint</a:t>
            </a:r>
            <a:r>
              <a:rPr lang="de-DE" sz="2800" dirty="0" smtClean="0"/>
              <a:t> “</a:t>
            </a:r>
            <a:r>
              <a:rPr lang="de-DE" sz="2800" dirty="0" err="1" smtClean="0"/>
              <a:t>reconciliation“process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</a:t>
            </a:r>
            <a:r>
              <a:rPr lang="de-DE" sz="2800" dirty="0" err="1" smtClean="0"/>
              <a:t>stay</a:t>
            </a:r>
            <a:r>
              <a:rPr lang="de-DE" sz="2800" dirty="0" smtClean="0"/>
              <a:t> in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program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initial</a:t>
            </a:r>
            <a:r>
              <a:rPr lang="de-DE" sz="2800" dirty="0" smtClean="0"/>
              <a:t> 3 </a:t>
            </a:r>
            <a:r>
              <a:rPr lang="de-DE" sz="2800" dirty="0" err="1" smtClean="0"/>
              <a:t>years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not </a:t>
            </a:r>
            <a:r>
              <a:rPr lang="de-DE" sz="2800" dirty="0" err="1" smtClean="0"/>
              <a:t>raise</a:t>
            </a:r>
            <a:r>
              <a:rPr lang="de-DE" sz="2800" dirty="0" smtClean="0"/>
              <a:t> APCs </a:t>
            </a:r>
            <a:r>
              <a:rPr lang="de-DE" sz="2800" dirty="0" err="1" smtClean="0"/>
              <a:t>for</a:t>
            </a:r>
            <a:r>
              <a:rPr lang="de-DE" sz="2800" dirty="0" smtClean="0"/>
              <a:t> 3 </a:t>
            </a:r>
            <a:r>
              <a:rPr lang="de-DE" sz="2800" dirty="0" err="1" smtClean="0"/>
              <a:t>years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</a:t>
            </a:r>
            <a:r>
              <a:rPr lang="de-DE" sz="2800" dirty="0" err="1" smtClean="0"/>
              <a:t>use</a:t>
            </a:r>
            <a:r>
              <a:rPr lang="de-DE" sz="2800" dirty="0" smtClean="0"/>
              <a:t> 2011 </a:t>
            </a:r>
            <a:r>
              <a:rPr lang="de-DE" sz="2800" dirty="0" err="1" smtClean="0"/>
              <a:t>data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/>
              <a:t> </a:t>
            </a:r>
            <a:r>
              <a:rPr lang="de-DE" sz="2800" dirty="0" err="1" smtClean="0"/>
              <a:t>estimated</a:t>
            </a:r>
            <a:r>
              <a:rPr lang="de-DE" sz="2800" dirty="0" smtClean="0"/>
              <a:t> </a:t>
            </a:r>
            <a:r>
              <a:rPr lang="de-DE" sz="2800" dirty="0" err="1" smtClean="0"/>
              <a:t>number</a:t>
            </a:r>
            <a:r>
              <a:rPr lang="de-DE" sz="2800" dirty="0" smtClean="0"/>
              <a:t> </a:t>
            </a:r>
            <a:r>
              <a:rPr lang="de-DE" sz="2800" dirty="0" err="1" smtClean="0"/>
              <a:t>of</a:t>
            </a:r>
            <a:r>
              <a:rPr lang="de-DE" sz="2800" dirty="0" smtClean="0"/>
              <a:t> </a:t>
            </a:r>
            <a:r>
              <a:rPr lang="de-DE" sz="2800" dirty="0" err="1" smtClean="0"/>
              <a:t>articles</a:t>
            </a:r>
            <a:endParaRPr lang="de-DE" sz="2800" dirty="0" smtClean="0"/>
          </a:p>
          <a:p>
            <a:pPr eaLnBrk="1" hangingPunct="1">
              <a:lnSpc>
                <a:spcPct val="80000"/>
              </a:lnSpc>
            </a:pPr>
            <a:r>
              <a:rPr lang="de-DE" sz="2800" dirty="0" err="1" smtClean="0"/>
              <a:t>To</a:t>
            </a:r>
            <a:r>
              <a:rPr lang="de-DE" sz="2800" dirty="0" smtClean="0"/>
              <a:t> </a:t>
            </a:r>
            <a:r>
              <a:rPr lang="de-DE" sz="2800" dirty="0" err="1" smtClean="0"/>
              <a:t>use</a:t>
            </a:r>
            <a:r>
              <a:rPr lang="de-DE" sz="2800" dirty="0" smtClean="0"/>
              <a:t> 2013 </a:t>
            </a:r>
            <a:r>
              <a:rPr lang="de-DE" sz="2800" dirty="0" err="1" smtClean="0"/>
              <a:t>library</a:t>
            </a:r>
            <a:r>
              <a:rPr lang="de-DE" sz="2800" dirty="0" smtClean="0"/>
              <a:t> </a:t>
            </a:r>
            <a:r>
              <a:rPr lang="de-DE" sz="2800" dirty="0" err="1" smtClean="0"/>
              <a:t>prices</a:t>
            </a:r>
            <a:r>
              <a:rPr lang="de-DE" sz="2800" dirty="0" smtClean="0"/>
              <a:t> </a:t>
            </a:r>
            <a:r>
              <a:rPr lang="de-DE" sz="2800" dirty="0" err="1" smtClean="0"/>
              <a:t>as</a:t>
            </a:r>
            <a:r>
              <a:rPr lang="de-DE" sz="2800" dirty="0" smtClean="0"/>
              <a:t> </a:t>
            </a:r>
            <a:r>
              <a:rPr lang="de-DE" sz="2800" dirty="0" err="1" smtClean="0"/>
              <a:t>the</a:t>
            </a:r>
            <a:r>
              <a:rPr lang="de-DE" sz="2800" dirty="0" smtClean="0"/>
              <a:t> </a:t>
            </a:r>
            <a:r>
              <a:rPr lang="de-DE" sz="2800" dirty="0" err="1" smtClean="0"/>
              <a:t>base</a:t>
            </a:r>
            <a:r>
              <a:rPr lang="de-DE" sz="2800" dirty="0" smtClean="0"/>
              <a:t> </a:t>
            </a:r>
            <a:r>
              <a:rPr lang="de-DE" sz="2800" dirty="0" err="1" smtClean="0"/>
              <a:t>for</a:t>
            </a:r>
            <a:r>
              <a:rPr lang="de-DE" sz="2800" dirty="0" smtClean="0"/>
              <a:t> </a:t>
            </a:r>
            <a:r>
              <a:rPr lang="en-US" sz="2800" dirty="0" smtClean="0"/>
              <a:t>SCOAP</a:t>
            </a:r>
            <a:r>
              <a:rPr lang="en-US" sz="2800" baseline="30000" dirty="0" smtClean="0"/>
              <a:t>3 </a:t>
            </a:r>
            <a:r>
              <a:rPr lang="de-DE" sz="2800" dirty="0" smtClean="0"/>
              <a:t>Phase I (2014-16)</a:t>
            </a:r>
          </a:p>
          <a:p>
            <a:pPr eaLnBrk="1" hangingPunct="1">
              <a:lnSpc>
                <a:spcPct val="80000"/>
              </a:lnSpc>
            </a:pPr>
            <a:endParaRPr lang="de-DE" sz="2800" dirty="0"/>
          </a:p>
        </p:txBody>
      </p:sp>
      <p:pic>
        <p:nvPicPr>
          <p:cNvPr id="29699" name="Picture 4" descr="logo4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5239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5214938"/>
            <a:ext cx="9144000" cy="655637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16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6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166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66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32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32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9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9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9600" dirty="0" smtClean="0">
                <a:solidFill>
                  <a:schemeClr val="bg1">
                    <a:lumMod val="50000"/>
                  </a:schemeClr>
                </a:solidFill>
                <a:latin typeface="Gill Sans"/>
                <a:ea typeface="ＭＳ Ｐゴシック" charset="0"/>
                <a:cs typeface="Gill Sans"/>
              </a:rPr>
              <a:t> </a:t>
            </a:r>
            <a:r>
              <a:rPr lang="en-US" sz="4800" dirty="0">
                <a:solidFill>
                  <a:srgbClr val="131313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US" sz="4800" dirty="0">
                <a:solidFill>
                  <a:srgbClr val="131313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US" sz="18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11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1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endParaRPr lang="en-US" sz="1100" dirty="0">
              <a:solidFill>
                <a:srgbClr val="000000"/>
              </a:solidFill>
              <a:latin typeface="Gill Sans"/>
              <a:ea typeface="ＭＳ Ｐゴシック" charset="0"/>
              <a:cs typeface="Gill Sans"/>
            </a:endParaRPr>
          </a:p>
        </p:txBody>
      </p:sp>
      <p:sp>
        <p:nvSpPr>
          <p:cNvPr id="30723" name="Rectangle 5"/>
          <p:cNvSpPr>
            <a:spLocks noChangeArrowheads="1"/>
          </p:cNvSpPr>
          <p:nvPr/>
        </p:nvSpPr>
        <p:spPr bwMode="auto">
          <a:xfrm>
            <a:off x="1366838" y="165100"/>
            <a:ext cx="7777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eaLnBrk="0" hangingPunct="0"/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SCOAP</a:t>
            </a:r>
            <a:r>
              <a:rPr lang="en-US" sz="4000" baseline="30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3</a:t>
            </a:r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 Steering Committee</a:t>
            </a: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430213" y="1228725"/>
            <a:ext cx="84407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/>
            <a:r>
              <a:rPr lang="en-US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“to co-ordinate the SCOAP</a:t>
            </a:r>
            <a:r>
              <a:rPr lang="en-US" i="1" baseline="30000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3</a:t>
            </a:r>
            <a:r>
              <a:rPr lang="en-US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 tendering process, designing the consortium governance, and bringing the initiative into its operational phase”</a:t>
            </a:r>
          </a:p>
        </p:txBody>
      </p:sp>
      <p:sp>
        <p:nvSpPr>
          <p:cNvPr id="30725" name="Rectangle 3"/>
          <p:cNvSpPr>
            <a:spLocks noChangeArrowheads="1"/>
          </p:cNvSpPr>
          <p:nvPr/>
        </p:nvSpPr>
        <p:spPr bwMode="auto">
          <a:xfrm>
            <a:off x="657225" y="2122488"/>
            <a:ext cx="7985125" cy="434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Jun Adachi, NII, Japan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Paul Ayris, JISC Collections, U.K.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Stefano Bianco, INFN, Italy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Miriam Blake, LANL, U.S.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Martin Koehler, DESY, Germany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Salvatore Mele, CERN, Switzerland (Convener)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Joao Moreira, FCCN, Portugal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Ann Okerson, CRL, U.S.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Ralf Schimmer, MPG, Germany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Xiaolin Zhang, CAS, China</a:t>
            </a:r>
          </a:p>
          <a:p>
            <a:pPr marL="457200" indent="-457200" defTabSz="914400">
              <a:lnSpc>
                <a:spcPct val="95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2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Ivy Anderson. CDL, U.S. (ex-officio TWG liaison)</a:t>
            </a:r>
          </a:p>
        </p:txBody>
      </p:sp>
      <p:pic>
        <p:nvPicPr>
          <p:cNvPr id="30726" name="Picture 6" descr="logo4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52388" y="0"/>
            <a:ext cx="1419226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ctrTitle"/>
          </p:nvPr>
        </p:nvSpPr>
        <p:spPr>
          <a:xfrm>
            <a:off x="0" y="5214938"/>
            <a:ext cx="9144000" cy="655637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16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6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166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66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32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32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9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9600" dirty="0" smtClean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9600" dirty="0" smtClean="0">
                <a:solidFill>
                  <a:schemeClr val="bg1">
                    <a:lumMod val="50000"/>
                  </a:schemeClr>
                </a:solidFill>
                <a:latin typeface="Gill Sans"/>
                <a:ea typeface="ＭＳ Ｐゴシック" charset="0"/>
                <a:cs typeface="Gill Sans"/>
              </a:rPr>
              <a:t> </a:t>
            </a:r>
            <a:r>
              <a:rPr lang="en-US" sz="4800" dirty="0">
                <a:solidFill>
                  <a:srgbClr val="131313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US" sz="4800" dirty="0">
                <a:solidFill>
                  <a:srgbClr val="131313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US" sz="18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US" sz="18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r>
              <a:rPr lang="en-GB" sz="11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  <a:t/>
            </a:r>
            <a:br>
              <a:rPr lang="en-GB" sz="1100" dirty="0">
                <a:solidFill>
                  <a:srgbClr val="000000"/>
                </a:solidFill>
                <a:latin typeface="Gill Sans"/>
                <a:ea typeface="ＭＳ Ｐゴシック" charset="0"/>
                <a:cs typeface="Gill Sans"/>
              </a:rPr>
            </a:br>
            <a:endParaRPr lang="en-US" sz="1100" dirty="0">
              <a:solidFill>
                <a:srgbClr val="000000"/>
              </a:solidFill>
              <a:latin typeface="Gill Sans"/>
              <a:ea typeface="ＭＳ Ｐゴシック" charset="0"/>
              <a:cs typeface="Gill Sans"/>
            </a:endParaRPr>
          </a:p>
        </p:txBody>
      </p:sp>
      <p:sp>
        <p:nvSpPr>
          <p:cNvPr id="32771" name="Rectangle 5"/>
          <p:cNvSpPr>
            <a:spLocks noChangeArrowheads="1"/>
          </p:cNvSpPr>
          <p:nvPr/>
        </p:nvSpPr>
        <p:spPr bwMode="auto">
          <a:xfrm>
            <a:off x="1590675" y="293688"/>
            <a:ext cx="72802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 eaLnBrk="0" hangingPunct="0"/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SCOAP</a:t>
            </a:r>
            <a:r>
              <a:rPr lang="en-US" sz="4000" baseline="30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3</a:t>
            </a:r>
            <a:r>
              <a:rPr lang="en-US" sz="4000" dirty="0">
                <a:solidFill>
                  <a:srgbClr val="000000"/>
                </a:solidFill>
                <a:latin typeface="Calibri" pitchFamily="34" charset="0"/>
                <a:ea typeface="ＭＳ Ｐゴシック"/>
                <a:cs typeface="Gill Sans"/>
              </a:rPr>
              <a:t> Technical Working Group</a:t>
            </a:r>
          </a:p>
        </p:txBody>
      </p:sp>
      <p:sp>
        <p:nvSpPr>
          <p:cNvPr id="32772" name="Rectangle 2"/>
          <p:cNvSpPr>
            <a:spLocks noChangeArrowheads="1"/>
          </p:cNvSpPr>
          <p:nvPr/>
        </p:nvSpPr>
        <p:spPr bwMode="auto">
          <a:xfrm>
            <a:off x="430213" y="1387475"/>
            <a:ext cx="8440737" cy="110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</a:pPr>
            <a:r>
              <a:rPr lang="en-US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“to address the key question of the price reduction for content today in large-scale subscription packages and eventually to be converted by SCOAP</a:t>
            </a:r>
            <a:r>
              <a:rPr lang="en-US" i="1" baseline="30000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3</a:t>
            </a:r>
            <a:r>
              <a:rPr lang="en-US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 to Open Access [...and] collect requirements, </a:t>
            </a:r>
            <a:r>
              <a:rPr lang="en-US" i="1" dirty="0" err="1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analyse</a:t>
            </a:r>
            <a:r>
              <a:rPr lang="en-US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 principles, and suggest ways forward toward a concrete implementation and monitoring </a:t>
            </a:r>
            <a:r>
              <a:rPr lang="en-US" sz="2000" i="1" dirty="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”</a:t>
            </a:r>
          </a:p>
        </p:txBody>
      </p:sp>
      <p:sp>
        <p:nvSpPr>
          <p:cNvPr id="32773" name="Rectangle 1"/>
          <p:cNvSpPr>
            <a:spLocks noChangeArrowheads="1"/>
          </p:cNvSpPr>
          <p:nvPr/>
        </p:nvSpPr>
        <p:spPr bwMode="auto">
          <a:xfrm>
            <a:off x="200025" y="2708275"/>
            <a:ext cx="8901113" cy="3659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Ivy Anderson, CDL, U.S. (chair)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Paola Gargiulo, CASPUR, Italy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Anne Gentil-Beccot, CERN, Switzerland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Paul Harwood, JISC Collections, U.K.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Carol Hoover, LANL, U.S.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Tomonari Kinto, Tokyo, Japan [support: Satoru Kinoshita]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Angelika Kutz, TIB, Germany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Tom Sanville, LYRASIS, U.S.</a:t>
            </a:r>
          </a:p>
          <a:p>
            <a:pPr marL="457200" indent="-457200" defTabSz="914400">
              <a:lnSpc>
                <a:spcPct val="90000"/>
              </a:lnSpc>
              <a:spcAft>
                <a:spcPts val="600"/>
              </a:spcAft>
              <a:buFont typeface="Arial" charset="0"/>
              <a:buChar char="•"/>
            </a:pPr>
            <a:r>
              <a:rPr lang="en-US" sz="2400">
                <a:solidFill>
                  <a:srgbClr val="000000"/>
                </a:solidFill>
                <a:latin typeface="Gill Sans"/>
                <a:ea typeface="ＭＳ Ｐゴシック"/>
                <a:cs typeface="Gill Sans"/>
              </a:rPr>
              <a:t>Jiancheng Zheng, CAS, China</a:t>
            </a:r>
          </a:p>
        </p:txBody>
      </p:sp>
      <p:pic>
        <p:nvPicPr>
          <p:cNvPr id="32774" name="Picture 6" descr="logo4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Picture 8" descr="thePie.eps"/>
          <p:cNvPicPr>
            <a:picLocks noChangeAspect="1"/>
          </p:cNvPicPr>
          <p:nvPr/>
        </p:nvPicPr>
        <p:blipFill>
          <a:blip r:embed="rId3"/>
          <a:srcRect l="16431" t="22044" r="11098" b="10158"/>
          <a:stretch>
            <a:fillRect/>
          </a:stretch>
        </p:blipFill>
        <p:spPr bwMode="auto">
          <a:xfrm>
            <a:off x="928688" y="1162050"/>
            <a:ext cx="7502525" cy="537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 Box 8"/>
          <p:cNvSpPr txBox="1">
            <a:spLocks noChangeArrowheads="1"/>
          </p:cNvSpPr>
          <p:nvPr/>
        </p:nvSpPr>
        <p:spPr bwMode="auto">
          <a:xfrm>
            <a:off x="6062663" y="6327775"/>
            <a:ext cx="2892425" cy="274638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1200">
                <a:solidFill>
                  <a:srgbClr val="000000"/>
                </a:solidFill>
                <a:latin typeface="Calibri" pitchFamily="34" charset="0"/>
              </a:rPr>
              <a:t>J. Krause </a:t>
            </a:r>
            <a:r>
              <a:rPr lang="en-US" sz="1200" i="1">
                <a:solidFill>
                  <a:srgbClr val="000000"/>
                </a:solidFill>
                <a:latin typeface="Calibri" pitchFamily="34" charset="0"/>
              </a:rPr>
              <a:t>et al.</a:t>
            </a:r>
            <a:r>
              <a:rPr lang="en-US" sz="1200">
                <a:solidFill>
                  <a:srgbClr val="000000"/>
                </a:solidFill>
                <a:latin typeface="Calibri" pitchFamily="34" charset="0"/>
              </a:rPr>
              <a:t> CERN-OPEN-2007-014</a:t>
            </a:r>
            <a:endParaRPr lang="en-US" sz="1400" b="1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34819" name="Rectangle 10"/>
          <p:cNvSpPr>
            <a:spLocks noChangeArrowheads="1"/>
          </p:cNvSpPr>
          <p:nvPr/>
        </p:nvSpPr>
        <p:spPr bwMode="auto">
          <a:xfrm>
            <a:off x="0" y="65088"/>
            <a:ext cx="9144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solidFill>
                <a:srgbClr val="0033CC"/>
              </a:solidFill>
              <a:latin typeface="Calibri" pitchFamily="34" charset="0"/>
            </a:endParaRPr>
          </a:p>
          <a:p>
            <a:pPr algn="ctr"/>
            <a:endParaRPr lang="en-US" sz="3200">
              <a:solidFill>
                <a:srgbClr val="FF0000"/>
              </a:solidFill>
              <a:latin typeface="Calibri" pitchFamily="34" charset="0"/>
              <a:sym typeface="Symbol" pitchFamily="18" charset="2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1641475" y="184150"/>
            <a:ext cx="7502525" cy="1262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000">
                <a:solidFill>
                  <a:srgbClr val="000000"/>
                </a:solidFill>
                <a:latin typeface="Calibri" pitchFamily="34" charset="0"/>
                <a:ea typeface="Gill Sans"/>
                <a:cs typeface="Gill Sans"/>
              </a:rPr>
              <a:t>Fair Share Principle</a:t>
            </a:r>
          </a:p>
          <a:p>
            <a:pPr algn="ctr">
              <a:lnSpc>
                <a:spcPct val="80000"/>
              </a:lnSpc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  <a:ea typeface="Gill Sans"/>
                <a:cs typeface="Gill Sans"/>
              </a:rPr>
              <a:t>Each country contributes its share </a:t>
            </a:r>
          </a:p>
          <a:p>
            <a:pPr algn="ctr">
              <a:lnSpc>
                <a:spcPct val="80000"/>
              </a:lnSpc>
            </a:pPr>
            <a:r>
              <a:rPr lang="en-US" sz="2800">
                <a:solidFill>
                  <a:srgbClr val="000000"/>
                </a:solidFill>
                <a:latin typeface="Calibri" pitchFamily="34" charset="0"/>
                <a:ea typeface="Gill Sans"/>
                <a:cs typeface="Gill Sans"/>
              </a:rPr>
              <a:t>of worldwide HEP article publications</a:t>
            </a:r>
          </a:p>
        </p:txBody>
      </p:sp>
      <p:pic>
        <p:nvPicPr>
          <p:cNvPr id="34821" name="Picture 6" descr="logo4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419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3_SalvatoreBlackWhite.xm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563</TotalTime>
  <Words>1775</Words>
  <Application>Microsoft Macintosh PowerPoint</Application>
  <PresentationFormat>On-screen Show (4:3)</PresentationFormat>
  <Paragraphs>234</Paragraphs>
  <Slides>24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3_SalvatoreBlackWhite.xml</vt:lpstr>
      <vt:lpstr>   Living with the  Sponsoring Consortium for Open Access Publishing in Particle Physics</vt:lpstr>
      <vt:lpstr>   Behind the Scenes at SCOAP3 or How I learned to stop worrying and love the LHC (and the Higgs boson) </vt:lpstr>
      <vt:lpstr>Refresher:  What/Who is SCOAP3?</vt:lpstr>
      <vt:lpstr>What/Who is SCOAP3?</vt:lpstr>
      <vt:lpstr>Estimated annual budget</vt:lpstr>
      <vt:lpstr>Participating publishers agreed</vt:lpstr>
      <vt:lpstr>        </vt:lpstr>
      <vt:lpstr>        </vt:lpstr>
      <vt:lpstr>PowerPoint Presentation</vt:lpstr>
      <vt:lpstr>PowerPoint Presentation</vt:lpstr>
      <vt:lpstr>PowerPoint Presentation</vt:lpstr>
      <vt:lpstr>What‘s happening now?</vt:lpstr>
      <vt:lpstr>Challenges along the way?</vt:lpstr>
      <vt:lpstr>Is it possible to untangle a “big deal?“</vt:lpstr>
      <vt:lpstr>5 access scenarios &amp; calculation spreadsheets</vt:lpstr>
      <vt:lpstr>So we all went away and calculated…</vt:lpstr>
      <vt:lpstr>What have I learned so far?</vt:lpstr>
      <vt:lpstr>What have I learned so far?</vt:lpstr>
      <vt:lpstr>More challenges</vt:lpstr>
      <vt:lpstr>More challenges</vt:lpstr>
      <vt:lpstr>More lessons</vt:lpstr>
      <vt:lpstr>Can this process be replicated?</vt:lpstr>
      <vt:lpstr>The Wider Context</vt:lpstr>
      <vt:lpstr>PowerPoint Presentation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SCOAP3-Fiesole2013</dc:title>
  <dc:subject/>
  <dc:creator>Ann Okerson</dc:creator>
  <cp:keywords/>
  <dc:description/>
  <cp:lastModifiedBy>Rebecca Lenzini</cp:lastModifiedBy>
  <cp:revision>107</cp:revision>
  <dcterms:created xsi:type="dcterms:W3CDTF">2012-10-07T10:21:24Z</dcterms:created>
  <dcterms:modified xsi:type="dcterms:W3CDTF">2013-08-14T01:01:41Z</dcterms:modified>
  <cp:category/>
</cp:coreProperties>
</file>