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0" r:id="rId3"/>
    <p:sldId id="291" r:id="rId4"/>
    <p:sldId id="280" r:id="rId5"/>
    <p:sldId id="284" r:id="rId6"/>
    <p:sldId id="281" r:id="rId7"/>
    <p:sldId id="283" r:id="rId8"/>
    <p:sldId id="286" r:id="rId9"/>
    <p:sldId id="273" r:id="rId10"/>
    <p:sldId id="278" r:id="rId11"/>
    <p:sldId id="263" r:id="rId12"/>
    <p:sldId id="264" r:id="rId13"/>
    <p:sldId id="268" r:id="rId14"/>
    <p:sldId id="266" r:id="rId15"/>
    <p:sldId id="267" r:id="rId16"/>
    <p:sldId id="270" r:id="rId17"/>
    <p:sldId id="296" r:id="rId18"/>
    <p:sldId id="297" r:id="rId19"/>
    <p:sldId id="299" r:id="rId20"/>
    <p:sldId id="300" r:id="rId21"/>
    <p:sldId id="295" r:id="rId22"/>
    <p:sldId id="285" r:id="rId23"/>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0000"/>
    <a:srgbClr val="831714"/>
    <a:srgbClr val="AD2523"/>
    <a:srgbClr val="AE2F2D"/>
    <a:srgbClr val="D02425"/>
    <a:srgbClr val="AC0000"/>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269" autoAdjust="0"/>
  </p:normalViewPr>
  <p:slideViewPr>
    <p:cSldViewPr>
      <p:cViewPr varScale="1">
        <p:scale>
          <a:sx n="93" d="100"/>
          <a:sy n="93" d="100"/>
        </p:scale>
        <p:origin x="-13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miyairi\Documents\nmiyairi\2013\201308_Fiesole\ROAR.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Japan_China_2013_Jul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Japan_China_2013_Jul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Japan_China_2013_Jul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Japan_China_2013_Jul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miyairi\Documents\nmiyairi\2013\201308_Fiesole\RO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miyairi\Documents\nmiyairi\2013\201308_Fiesole\grap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Nature%20Comm_2013_Jul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Nature%20Comm_2013_Jul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Sci%20Rep_2013_Jul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Sci%20Rep_2013_Jul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Japan_China_2013_Jul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miyairi\Documents\nmiyairi\analysis\OA%20watching%20for%20NPG\Japan_China_2013_Ju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[ROAR.xlsx]Sheet2!ﾋﾟﾎﾞｯﾄﾃｰﾌﾞﾙ1</c:name>
    <c:fmtId val="4"/>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dLbl>
          <c:idx val="0"/>
          <c:delete val="1"/>
        </c:dLbl>
      </c:pivotFmt>
      <c:pivotFmt>
        <c:idx val="63"/>
        <c:dLbl>
          <c:idx val="0"/>
          <c:delete val="1"/>
        </c:dLbl>
      </c:pivotFmt>
      <c:pivotFmt>
        <c:idx val="64"/>
        <c:dLbl>
          <c:idx val="0"/>
          <c:delete val="1"/>
        </c:dLbl>
      </c:pivotFmt>
      <c:pivotFmt>
        <c:idx val="65"/>
        <c:dLbl>
          <c:idx val="0"/>
          <c:delete val="1"/>
        </c:dLbl>
      </c:pivotFmt>
      <c:pivotFmt>
        <c:idx val="66"/>
        <c:dLbl>
          <c:idx val="0"/>
          <c:delete val="1"/>
        </c:dLbl>
      </c:pivotFmt>
      <c:pivotFmt>
        <c:idx val="67"/>
        <c:dLbl>
          <c:idx val="0"/>
          <c:delete val="1"/>
        </c:dLbl>
      </c:pivotFmt>
      <c:pivotFmt>
        <c:idx val="68"/>
        <c:dLbl>
          <c:idx val="0"/>
          <c:delete val="1"/>
        </c:dLbl>
      </c:pivotFmt>
      <c:pivotFmt>
        <c:idx val="69"/>
        <c:dLbl>
          <c:idx val="0"/>
          <c:delete val="1"/>
        </c:dLbl>
      </c:pivotFmt>
      <c:pivotFmt>
        <c:idx val="70"/>
        <c:dLbl>
          <c:idx val="0"/>
          <c:delete val="1"/>
        </c:dLbl>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marker>
          <c:symbol val="none"/>
        </c:marker>
      </c:pivotFmt>
      <c:pivotFmt>
        <c:idx val="77"/>
        <c:marker>
          <c:symbol val="none"/>
        </c:marker>
      </c:pivotFmt>
      <c:pivotFmt>
        <c:idx val="78"/>
        <c:marker>
          <c:symbol val="none"/>
        </c:marker>
      </c:pivotFmt>
      <c:pivotFmt>
        <c:idx val="79"/>
        <c:marker>
          <c:symbol val="none"/>
        </c:marker>
      </c:pivotFmt>
      <c:pivotFmt>
        <c:idx val="80"/>
        <c:marker>
          <c:symbol val="none"/>
        </c:marker>
      </c:pivotFmt>
      <c:pivotFmt>
        <c:idx val="81"/>
        <c:marker>
          <c:symbol val="none"/>
        </c:marker>
      </c:pivotFmt>
      <c:pivotFmt>
        <c:idx val="82"/>
        <c:marker>
          <c:symbol val="none"/>
        </c:marker>
      </c:pivotFmt>
      <c:pivotFmt>
        <c:idx val="83"/>
        <c:marker>
          <c:symbol val="none"/>
        </c:marker>
      </c:pivotFmt>
      <c:pivotFmt>
        <c:idx val="84"/>
        <c:marker>
          <c:symbol val="none"/>
        </c:marker>
      </c:pivotFmt>
      <c:pivotFmt>
        <c:idx val="85"/>
        <c:marker>
          <c:symbol val="none"/>
        </c:marker>
      </c:pivotFmt>
      <c:pivotFmt>
        <c:idx val="86"/>
        <c:marker>
          <c:symbol val="none"/>
        </c:marker>
      </c:pivotFmt>
      <c:pivotFmt>
        <c:idx val="87"/>
        <c:marker>
          <c:symbol val="none"/>
        </c:marker>
      </c:pivotFmt>
      <c:pivotFmt>
        <c:idx val="88"/>
        <c:marker>
          <c:symbol val="none"/>
        </c:marker>
      </c:pivotFmt>
    </c:pivotFmts>
    <c:plotArea>
      <c:layout/>
      <c:barChart>
        <c:barDir val="col"/>
        <c:grouping val="stacked"/>
        <c:varyColors val="0"/>
        <c:ser>
          <c:idx val="0"/>
          <c:order val="0"/>
          <c:tx>
            <c:strRef>
              <c:f>Sheet2!$B$1:$B$2</c:f>
              <c:strCache>
                <c:ptCount val="1"/>
                <c:pt idx="0">
                  <c:v>Institutional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Sheet2!$B$3:$B$12</c:f>
              <c:numCache>
                <c:formatCode>General</c:formatCode>
                <c:ptCount val="9"/>
                <c:pt idx="0">
                  <c:v>112</c:v>
                </c:pt>
                <c:pt idx="1">
                  <c:v>25</c:v>
                </c:pt>
                <c:pt idx="2">
                  <c:v>6</c:v>
                </c:pt>
                <c:pt idx="3">
                  <c:v>9</c:v>
                </c:pt>
                <c:pt idx="4">
                  <c:v>6</c:v>
                </c:pt>
                <c:pt idx="5">
                  <c:v>10</c:v>
                </c:pt>
                <c:pt idx="6">
                  <c:v>6</c:v>
                </c:pt>
                <c:pt idx="7">
                  <c:v>2</c:v>
                </c:pt>
                <c:pt idx="8">
                  <c:v>1</c:v>
                </c:pt>
              </c:numCache>
            </c:numRef>
          </c:val>
        </c:ser>
        <c:ser>
          <c:idx val="1"/>
          <c:order val="1"/>
          <c:tx>
            <c:strRef>
              <c:f>Sheet2!$C$1:$C$2</c:f>
              <c:strCache>
                <c:ptCount val="1"/>
                <c:pt idx="0">
                  <c:v>Thesis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Sheet2!$C$3:$C$12</c:f>
              <c:numCache>
                <c:formatCode>General</c:formatCode>
                <c:ptCount val="9"/>
                <c:pt idx="0">
                  <c:v>39</c:v>
                </c:pt>
                <c:pt idx="1">
                  <c:v>30</c:v>
                </c:pt>
                <c:pt idx="2">
                  <c:v>24</c:v>
                </c:pt>
                <c:pt idx="3">
                  <c:v>3</c:v>
                </c:pt>
                <c:pt idx="4">
                  <c:v>6</c:v>
                </c:pt>
                <c:pt idx="6">
                  <c:v>3</c:v>
                </c:pt>
              </c:numCache>
            </c:numRef>
          </c:val>
        </c:ser>
        <c:ser>
          <c:idx val="2"/>
          <c:order val="2"/>
          <c:tx>
            <c:strRef>
              <c:f>Sheet2!$D$1:$D$2</c:f>
              <c:strCache>
                <c:ptCount val="1"/>
                <c:pt idx="0">
                  <c:v>Funder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Sheet2!$D$3:$D$12</c:f>
              <c:numCache>
                <c:formatCode>General</c:formatCode>
                <c:ptCount val="9"/>
                <c:pt idx="0">
                  <c:v>37</c:v>
                </c:pt>
                <c:pt idx="1">
                  <c:v>40</c:v>
                </c:pt>
                <c:pt idx="2">
                  <c:v>3</c:v>
                </c:pt>
                <c:pt idx="7">
                  <c:v>1</c:v>
                </c:pt>
              </c:numCache>
            </c:numRef>
          </c:val>
        </c:ser>
        <c:ser>
          <c:idx val="3"/>
          <c:order val="3"/>
          <c:tx>
            <c:strRef>
              <c:f>Sheet2!$E$1:$E$2</c:f>
              <c:strCache>
                <c:ptCount val="1"/>
                <c:pt idx="0">
                  <c:v>Sub-Institutional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Sheet2!$E$3:$E$12</c:f>
              <c:numCache>
                <c:formatCode>General</c:formatCode>
                <c:ptCount val="9"/>
                <c:pt idx="0">
                  <c:v>8</c:v>
                </c:pt>
                <c:pt idx="1">
                  <c:v>30</c:v>
                </c:pt>
                <c:pt idx="2">
                  <c:v>1</c:v>
                </c:pt>
                <c:pt idx="3">
                  <c:v>1</c:v>
                </c:pt>
              </c:numCache>
            </c:numRef>
          </c:val>
        </c:ser>
        <c:ser>
          <c:idx val="4"/>
          <c:order val="4"/>
          <c:tx>
            <c:strRef>
              <c:f>Sheet2!$F$1:$F$2</c:f>
              <c:strCache>
                <c:ptCount val="1"/>
                <c:pt idx="0">
                  <c:v>Proposed Funder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Sheet2!$F$3:$F$12</c:f>
              <c:numCache>
                <c:formatCode>General</c:formatCode>
                <c:ptCount val="9"/>
                <c:pt idx="0">
                  <c:v>7</c:v>
                </c:pt>
                <c:pt idx="1">
                  <c:v>3</c:v>
                </c:pt>
                <c:pt idx="3">
                  <c:v>2</c:v>
                </c:pt>
              </c:numCache>
            </c:numRef>
          </c:val>
        </c:ser>
        <c:ser>
          <c:idx val="5"/>
          <c:order val="5"/>
          <c:tx>
            <c:strRef>
              <c:f>Sheet2!$G$1:$G$2</c:f>
              <c:strCache>
                <c:ptCount val="1"/>
                <c:pt idx="0">
                  <c:v>Proposed Multi-Institutional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Sheet2!$G$3:$G$12</c:f>
              <c:numCache>
                <c:formatCode>General</c:formatCode>
                <c:ptCount val="9"/>
                <c:pt idx="0">
                  <c:v>2</c:v>
                </c:pt>
                <c:pt idx="3">
                  <c:v>3</c:v>
                </c:pt>
                <c:pt idx="4">
                  <c:v>1</c:v>
                </c:pt>
                <c:pt idx="5">
                  <c:v>1</c:v>
                </c:pt>
              </c:numCache>
            </c:numRef>
          </c:val>
        </c:ser>
        <c:ser>
          <c:idx val="6"/>
          <c:order val="6"/>
          <c:tx>
            <c:strRef>
              <c:f>Sheet2!$H$1:$H$2</c:f>
              <c:strCache>
                <c:ptCount val="1"/>
                <c:pt idx="0">
                  <c:v>Multi-Institutional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Sheet2!$H$3:$H$12</c:f>
              <c:numCache>
                <c:formatCode>General</c:formatCode>
                <c:ptCount val="9"/>
                <c:pt idx="0">
                  <c:v>2</c:v>
                </c:pt>
                <c:pt idx="1">
                  <c:v>1</c:v>
                </c:pt>
                <c:pt idx="4">
                  <c:v>1</c:v>
                </c:pt>
                <c:pt idx="5">
                  <c:v>1</c:v>
                </c:pt>
                <c:pt idx="7">
                  <c:v>1</c:v>
                </c:pt>
              </c:numCache>
            </c:numRef>
          </c:val>
        </c:ser>
        <c:ser>
          <c:idx val="7"/>
          <c:order val="7"/>
          <c:tx>
            <c:strRef>
              <c:f>Sheet2!$I$1:$I$2</c:f>
              <c:strCache>
                <c:ptCount val="1"/>
                <c:pt idx="0">
                  <c:v>Proposed Institutional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Sheet2!$I$3:$I$12</c:f>
              <c:numCache>
                <c:formatCode>General</c:formatCode>
                <c:ptCount val="9"/>
                <c:pt idx="0">
                  <c:v>2</c:v>
                </c:pt>
                <c:pt idx="1">
                  <c:v>3</c:v>
                </c:pt>
                <c:pt idx="4">
                  <c:v>1</c:v>
                </c:pt>
              </c:numCache>
            </c:numRef>
          </c:val>
        </c:ser>
        <c:ser>
          <c:idx val="8"/>
          <c:order val="8"/>
          <c:tx>
            <c:strRef>
              <c:f>Sheet2!$J$1:$J$2</c:f>
              <c:strCache>
                <c:ptCount val="1"/>
                <c:pt idx="0">
                  <c:v>Proposed Sub-Institutional Mandate</c:v>
                </c:pt>
              </c:strCache>
            </c:strRef>
          </c:tx>
          <c:invertIfNegative val="0"/>
          <c:cat>
            <c:strRef>
              <c:f>Sheet2!$A$3:$A$12</c:f>
              <c:strCache>
                <c:ptCount val="9"/>
                <c:pt idx="0">
                  <c:v>Europe</c:v>
                </c:pt>
                <c:pt idx="1">
                  <c:v>North America</c:v>
                </c:pt>
                <c:pt idx="2">
                  <c:v>Oceanea</c:v>
                </c:pt>
                <c:pt idx="3">
                  <c:v>Asia</c:v>
                </c:pt>
                <c:pt idx="4">
                  <c:v>Central &amp; South America</c:v>
                </c:pt>
                <c:pt idx="5">
                  <c:v>Russia &amp; x-USSR</c:v>
                </c:pt>
                <c:pt idx="6">
                  <c:v>Africa</c:v>
                </c:pt>
                <c:pt idx="7">
                  <c:v>International</c:v>
                </c:pt>
                <c:pt idx="8">
                  <c:v>Middle East</c:v>
                </c:pt>
              </c:strCache>
            </c:strRef>
          </c:cat>
          <c:val>
            <c:numRef>
              <c:f>Sheet2!$J$3:$J$12</c:f>
              <c:numCache>
                <c:formatCode>General</c:formatCode>
                <c:ptCount val="9"/>
                <c:pt idx="0">
                  <c:v>1</c:v>
                </c:pt>
                <c:pt idx="1">
                  <c:v>2</c:v>
                </c:pt>
                <c:pt idx="2">
                  <c:v>1</c:v>
                </c:pt>
              </c:numCache>
            </c:numRef>
          </c:val>
        </c:ser>
        <c:dLbls>
          <c:showLegendKey val="0"/>
          <c:showVal val="0"/>
          <c:showCatName val="0"/>
          <c:showSerName val="0"/>
          <c:showPercent val="0"/>
          <c:showBubbleSize val="0"/>
        </c:dLbls>
        <c:gapWidth val="150"/>
        <c:overlap val="100"/>
        <c:axId val="39627776"/>
        <c:axId val="78591040"/>
      </c:barChart>
      <c:catAx>
        <c:axId val="39627776"/>
        <c:scaling>
          <c:orientation val="minMax"/>
        </c:scaling>
        <c:delete val="0"/>
        <c:axPos val="b"/>
        <c:majorTickMark val="out"/>
        <c:minorTickMark val="none"/>
        <c:tickLblPos val="nextTo"/>
        <c:crossAx val="78591040"/>
        <c:crosses val="autoZero"/>
        <c:auto val="1"/>
        <c:lblAlgn val="ctr"/>
        <c:lblOffset val="100"/>
        <c:noMultiLvlLbl val="0"/>
      </c:catAx>
      <c:valAx>
        <c:axId val="78591040"/>
        <c:scaling>
          <c:orientation val="minMax"/>
        </c:scaling>
        <c:delete val="0"/>
        <c:axPos val="l"/>
        <c:majorGridlines/>
        <c:numFmt formatCode="General" sourceLinked="1"/>
        <c:majorTickMark val="out"/>
        <c:minorTickMark val="none"/>
        <c:tickLblPos val="nextTo"/>
        <c:crossAx val="39627776"/>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pivotSource>
    <c:name>[Japan_China_2013_July.xlsx]japan_CC&gt;=0.5!ﾋﾟﾎﾞｯﾄﾃｰﾌﾞﾙ7</c:name>
    <c:fmtId val="1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marker>
          <c:symbol val="none"/>
        </c:marker>
      </c:pivotFmt>
      <c:pivotFmt>
        <c:idx val="77"/>
        <c:marker>
          <c:symbol val="none"/>
        </c:marker>
      </c:pivotFmt>
      <c:pivotFmt>
        <c:idx val="78"/>
        <c:marker>
          <c:symbol val="none"/>
        </c:marker>
      </c:pivotFmt>
      <c:pivotFmt>
        <c:idx val="79"/>
        <c:marker>
          <c:symbol val="none"/>
        </c:marker>
      </c:pivotFmt>
      <c:pivotFmt>
        <c:idx val="80"/>
        <c:marker>
          <c:symbol val="none"/>
        </c:marker>
      </c:pivotFmt>
      <c:pivotFmt>
        <c:idx val="81"/>
        <c:marker>
          <c:symbol val="none"/>
        </c:marker>
      </c:pivotFmt>
      <c:pivotFmt>
        <c:idx val="82"/>
        <c:marker>
          <c:symbol val="none"/>
        </c:marker>
      </c:pivotFmt>
      <c:pivotFmt>
        <c:idx val="83"/>
        <c:marker>
          <c:symbol val="none"/>
        </c:marker>
      </c:pivotFmt>
      <c:pivotFmt>
        <c:idx val="84"/>
        <c:marker>
          <c:symbol val="none"/>
        </c:marker>
      </c:pivotFmt>
      <c:pivotFmt>
        <c:idx val="85"/>
        <c:marker>
          <c:symbol val="none"/>
        </c:marker>
      </c:pivotFmt>
      <c:pivotFmt>
        <c:idx val="86"/>
      </c:pivotFmt>
      <c:pivotFmt>
        <c:idx val="87"/>
      </c:pivotFmt>
      <c:pivotFmt>
        <c:idx val="88"/>
      </c:pivotFmt>
      <c:pivotFmt>
        <c:idx val="89"/>
      </c:pivotFmt>
      <c:pivotFmt>
        <c:idx val="90"/>
      </c:pivotFmt>
      <c:pivotFmt>
        <c:idx val="91"/>
      </c:pivotFmt>
      <c:pivotFmt>
        <c:idx val="92"/>
      </c:pivotFmt>
      <c:pivotFmt>
        <c:idx val="93"/>
      </c:pivotFmt>
      <c:pivotFmt>
        <c:idx val="94"/>
      </c:pivotFmt>
    </c:pivotFmts>
    <c:plotArea>
      <c:layout/>
      <c:lineChart>
        <c:grouping val="standard"/>
        <c:varyColors val="0"/>
        <c:ser>
          <c:idx val="0"/>
          <c:order val="0"/>
          <c:tx>
            <c:strRef>
              <c:f>'japan_CC&gt;=0.5'!$B$1:$B$2</c:f>
              <c:strCache>
                <c:ptCount val="1"/>
                <c:pt idx="0">
                  <c:v>Nature</c:v>
                </c:pt>
              </c:strCache>
            </c:strRef>
          </c:tx>
          <c:spPr>
            <a:ln>
              <a:solidFill>
                <a:srgbClr val="C00000"/>
              </a:solidFill>
            </a:ln>
          </c:spPr>
          <c:marker>
            <c:symbol val="none"/>
          </c:marker>
          <c:cat>
            <c:strRef>
              <c:f>'japan_CC&gt;=0.5'!$A$3:$A$10</c:f>
              <c:strCache>
                <c:ptCount val="7"/>
                <c:pt idx="0">
                  <c:v>2007</c:v>
                </c:pt>
                <c:pt idx="1">
                  <c:v>2008</c:v>
                </c:pt>
                <c:pt idx="2">
                  <c:v>2009</c:v>
                </c:pt>
                <c:pt idx="3">
                  <c:v>2010</c:v>
                </c:pt>
                <c:pt idx="4">
                  <c:v>2011</c:v>
                </c:pt>
                <c:pt idx="5">
                  <c:v>2012</c:v>
                </c:pt>
                <c:pt idx="6">
                  <c:v>2013</c:v>
                </c:pt>
              </c:strCache>
            </c:strRef>
          </c:cat>
          <c:val>
            <c:numRef>
              <c:f>'japan_CC&gt;=0.5'!$B$3:$B$10</c:f>
              <c:numCache>
                <c:formatCode>General</c:formatCode>
                <c:ptCount val="7"/>
                <c:pt idx="0">
                  <c:v>47</c:v>
                </c:pt>
                <c:pt idx="1">
                  <c:v>38</c:v>
                </c:pt>
                <c:pt idx="2">
                  <c:v>50</c:v>
                </c:pt>
                <c:pt idx="3">
                  <c:v>38</c:v>
                </c:pt>
                <c:pt idx="4">
                  <c:v>35</c:v>
                </c:pt>
                <c:pt idx="5">
                  <c:v>21</c:v>
                </c:pt>
                <c:pt idx="6">
                  <c:v>21</c:v>
                </c:pt>
              </c:numCache>
            </c:numRef>
          </c:val>
          <c:smooth val="0"/>
        </c:ser>
        <c:ser>
          <c:idx val="1"/>
          <c:order val="1"/>
          <c:tx>
            <c:strRef>
              <c:f>'japan_CC&gt;=0.5'!$C$1:$C$2</c:f>
              <c:strCache>
                <c:ptCount val="1"/>
                <c:pt idx="0">
                  <c:v>Nature Communications</c:v>
                </c:pt>
              </c:strCache>
            </c:strRef>
          </c:tx>
          <c:spPr>
            <a:ln>
              <a:solidFill>
                <a:srgbClr val="FFC000"/>
              </a:solidFill>
            </a:ln>
          </c:spPr>
          <c:marker>
            <c:symbol val="none"/>
          </c:marker>
          <c:cat>
            <c:strRef>
              <c:f>'japan_CC&gt;=0.5'!$A$3:$A$10</c:f>
              <c:strCache>
                <c:ptCount val="7"/>
                <c:pt idx="0">
                  <c:v>2007</c:v>
                </c:pt>
                <c:pt idx="1">
                  <c:v>2008</c:v>
                </c:pt>
                <c:pt idx="2">
                  <c:v>2009</c:v>
                </c:pt>
                <c:pt idx="3">
                  <c:v>2010</c:v>
                </c:pt>
                <c:pt idx="4">
                  <c:v>2011</c:v>
                </c:pt>
                <c:pt idx="5">
                  <c:v>2012</c:v>
                </c:pt>
                <c:pt idx="6">
                  <c:v>2013</c:v>
                </c:pt>
              </c:strCache>
            </c:strRef>
          </c:cat>
          <c:val>
            <c:numRef>
              <c:f>'japan_CC&gt;=0.5'!$C$3:$C$10</c:f>
              <c:numCache>
                <c:formatCode>General</c:formatCode>
                <c:ptCount val="7"/>
                <c:pt idx="3">
                  <c:v>17</c:v>
                </c:pt>
                <c:pt idx="4">
                  <c:v>60</c:v>
                </c:pt>
                <c:pt idx="5">
                  <c:v>100</c:v>
                </c:pt>
                <c:pt idx="6">
                  <c:v>92</c:v>
                </c:pt>
              </c:numCache>
            </c:numRef>
          </c:val>
          <c:smooth val="0"/>
        </c:ser>
        <c:ser>
          <c:idx val="2"/>
          <c:order val="2"/>
          <c:tx>
            <c:strRef>
              <c:f>'japan_CC&gt;=0.5'!$D$1:$D$2</c:f>
              <c:strCache>
                <c:ptCount val="1"/>
                <c:pt idx="0">
                  <c:v>Scientific Reports</c:v>
                </c:pt>
              </c:strCache>
            </c:strRef>
          </c:tx>
          <c:spPr>
            <a:ln>
              <a:solidFill>
                <a:schemeClr val="accent3">
                  <a:lumMod val="75000"/>
                </a:schemeClr>
              </a:solidFill>
            </a:ln>
          </c:spPr>
          <c:marker>
            <c:symbol val="none"/>
          </c:marker>
          <c:cat>
            <c:strRef>
              <c:f>'japan_CC&gt;=0.5'!$A$3:$A$10</c:f>
              <c:strCache>
                <c:ptCount val="7"/>
                <c:pt idx="0">
                  <c:v>2007</c:v>
                </c:pt>
                <c:pt idx="1">
                  <c:v>2008</c:v>
                </c:pt>
                <c:pt idx="2">
                  <c:v>2009</c:v>
                </c:pt>
                <c:pt idx="3">
                  <c:v>2010</c:v>
                </c:pt>
                <c:pt idx="4">
                  <c:v>2011</c:v>
                </c:pt>
                <c:pt idx="5">
                  <c:v>2012</c:v>
                </c:pt>
                <c:pt idx="6">
                  <c:v>2013</c:v>
                </c:pt>
              </c:strCache>
            </c:strRef>
          </c:cat>
          <c:val>
            <c:numRef>
              <c:f>'japan_CC&gt;=0.5'!$D$3:$D$10</c:f>
              <c:numCache>
                <c:formatCode>General</c:formatCode>
                <c:ptCount val="7"/>
                <c:pt idx="4">
                  <c:v>35</c:v>
                </c:pt>
                <c:pt idx="5">
                  <c:v>129</c:v>
                </c:pt>
                <c:pt idx="6">
                  <c:v>137</c:v>
                </c:pt>
              </c:numCache>
            </c:numRef>
          </c:val>
          <c:smooth val="0"/>
        </c:ser>
        <c:dLbls>
          <c:showLegendKey val="0"/>
          <c:showVal val="0"/>
          <c:showCatName val="0"/>
          <c:showSerName val="0"/>
          <c:showPercent val="0"/>
          <c:showBubbleSize val="0"/>
        </c:dLbls>
        <c:marker val="1"/>
        <c:smooth val="0"/>
        <c:axId val="608468992"/>
        <c:axId val="607646784"/>
      </c:lineChart>
      <c:catAx>
        <c:axId val="608468992"/>
        <c:scaling>
          <c:orientation val="minMax"/>
        </c:scaling>
        <c:delete val="0"/>
        <c:axPos val="b"/>
        <c:majorTickMark val="out"/>
        <c:minorTickMark val="none"/>
        <c:tickLblPos val="nextTo"/>
        <c:crossAx val="607646784"/>
        <c:crosses val="autoZero"/>
        <c:auto val="1"/>
        <c:lblAlgn val="ctr"/>
        <c:lblOffset val="100"/>
        <c:noMultiLvlLbl val="0"/>
      </c:catAx>
      <c:valAx>
        <c:axId val="607646784"/>
        <c:scaling>
          <c:orientation val="minMax"/>
          <c:max val="300"/>
        </c:scaling>
        <c:delete val="0"/>
        <c:axPos val="l"/>
        <c:majorGridlines/>
        <c:numFmt formatCode="General" sourceLinked="1"/>
        <c:majorTickMark val="out"/>
        <c:minorTickMark val="none"/>
        <c:tickLblPos val="nextTo"/>
        <c:crossAx val="608468992"/>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9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pivotSource>
    <c:name>[Japan_China_2013_July.xlsx]china_CC&gt;=0.5!ﾋﾟﾎﾞｯﾄﾃｰﾌﾞﾙ4</c:name>
    <c:fmtId val="1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pivotFmt>
      <c:pivotFmt>
        <c:idx val="77"/>
        <c:marker>
          <c:symbol val="triangle"/>
          <c:size val="7"/>
        </c:marker>
      </c:pivotFmt>
      <c:pivotFmt>
        <c:idx val="78"/>
        <c:marker>
          <c:symbol val="square"/>
          <c:size val="7"/>
        </c:marker>
      </c:pivotFmt>
      <c:pivotFmt>
        <c:idx val="79"/>
        <c:marker>
          <c:symbol val="none"/>
        </c:marker>
      </c:pivotFmt>
      <c:pivotFmt>
        <c:idx val="80"/>
      </c:pivotFmt>
      <c:pivotFmt>
        <c:idx val="81"/>
        <c:marker>
          <c:symbol val="square"/>
          <c:size val="7"/>
        </c:marker>
      </c:pivotFmt>
      <c:pivotFmt>
        <c:idx val="82"/>
        <c:marker>
          <c:symbol val="triangle"/>
          <c:size val="7"/>
        </c:marker>
      </c:pivotFmt>
      <c:pivotFmt>
        <c:idx val="83"/>
      </c:pivotFmt>
      <c:pivotFmt>
        <c:idx val="84"/>
        <c:marker>
          <c:symbol val="square"/>
          <c:size val="7"/>
        </c:marker>
      </c:pivotFmt>
      <c:pivotFmt>
        <c:idx val="85"/>
        <c:marker>
          <c:symbol val="triangle"/>
          <c:size val="7"/>
        </c:marker>
      </c:pivotFmt>
    </c:pivotFmts>
    <c:plotArea>
      <c:layout/>
      <c:lineChart>
        <c:grouping val="standard"/>
        <c:varyColors val="0"/>
        <c:ser>
          <c:idx val="0"/>
          <c:order val="0"/>
          <c:tx>
            <c:strRef>
              <c:f>'china_CC&gt;=0.5'!$B$1:$B$2</c:f>
              <c:strCache>
                <c:ptCount val="1"/>
                <c:pt idx="0">
                  <c:v>Nature</c:v>
                </c:pt>
              </c:strCache>
            </c:strRef>
          </c:tx>
          <c:spPr>
            <a:ln>
              <a:solidFill>
                <a:srgbClr val="C00000"/>
              </a:solidFill>
            </a:ln>
          </c:spPr>
          <c:marker>
            <c:symbol val="none"/>
          </c:marker>
          <c:cat>
            <c:strRef>
              <c:f>'china_CC&gt;=0.5'!$A$3:$A$10</c:f>
              <c:strCache>
                <c:ptCount val="7"/>
                <c:pt idx="0">
                  <c:v>2007</c:v>
                </c:pt>
                <c:pt idx="1">
                  <c:v>2008</c:v>
                </c:pt>
                <c:pt idx="2">
                  <c:v>2009</c:v>
                </c:pt>
                <c:pt idx="3">
                  <c:v>2010</c:v>
                </c:pt>
                <c:pt idx="4">
                  <c:v>2011</c:v>
                </c:pt>
                <c:pt idx="5">
                  <c:v>2012</c:v>
                </c:pt>
                <c:pt idx="6">
                  <c:v>2013</c:v>
                </c:pt>
              </c:strCache>
            </c:strRef>
          </c:cat>
          <c:val>
            <c:numRef>
              <c:f>'china_CC&gt;=0.5'!$B$3:$B$10</c:f>
              <c:numCache>
                <c:formatCode>General</c:formatCode>
                <c:ptCount val="7"/>
                <c:pt idx="0">
                  <c:v>6</c:v>
                </c:pt>
                <c:pt idx="1">
                  <c:v>11</c:v>
                </c:pt>
                <c:pt idx="2">
                  <c:v>20</c:v>
                </c:pt>
                <c:pt idx="3">
                  <c:v>14</c:v>
                </c:pt>
                <c:pt idx="4">
                  <c:v>20</c:v>
                </c:pt>
                <c:pt idx="5">
                  <c:v>19</c:v>
                </c:pt>
                <c:pt idx="6">
                  <c:v>18</c:v>
                </c:pt>
              </c:numCache>
            </c:numRef>
          </c:val>
          <c:smooth val="0"/>
        </c:ser>
        <c:ser>
          <c:idx val="1"/>
          <c:order val="1"/>
          <c:tx>
            <c:strRef>
              <c:f>'china_CC&gt;=0.5'!$C$1:$C$2</c:f>
              <c:strCache>
                <c:ptCount val="1"/>
                <c:pt idx="0">
                  <c:v>Nature Communications</c:v>
                </c:pt>
              </c:strCache>
            </c:strRef>
          </c:tx>
          <c:spPr>
            <a:ln>
              <a:solidFill>
                <a:srgbClr val="FFC000"/>
              </a:solidFill>
            </a:ln>
          </c:spPr>
          <c:marker>
            <c:symbol val="none"/>
          </c:marker>
          <c:cat>
            <c:strRef>
              <c:f>'china_CC&gt;=0.5'!$A$3:$A$10</c:f>
              <c:strCache>
                <c:ptCount val="7"/>
                <c:pt idx="0">
                  <c:v>2007</c:v>
                </c:pt>
                <c:pt idx="1">
                  <c:v>2008</c:v>
                </c:pt>
                <c:pt idx="2">
                  <c:v>2009</c:v>
                </c:pt>
                <c:pt idx="3">
                  <c:v>2010</c:v>
                </c:pt>
                <c:pt idx="4">
                  <c:v>2011</c:v>
                </c:pt>
                <c:pt idx="5">
                  <c:v>2012</c:v>
                </c:pt>
                <c:pt idx="6">
                  <c:v>2013</c:v>
                </c:pt>
              </c:strCache>
            </c:strRef>
          </c:cat>
          <c:val>
            <c:numRef>
              <c:f>'china_CC&gt;=0.5'!$C$3:$C$10</c:f>
              <c:numCache>
                <c:formatCode>General</c:formatCode>
                <c:ptCount val="7"/>
                <c:pt idx="3">
                  <c:v>7</c:v>
                </c:pt>
                <c:pt idx="4">
                  <c:v>24</c:v>
                </c:pt>
                <c:pt idx="5">
                  <c:v>50</c:v>
                </c:pt>
                <c:pt idx="6">
                  <c:v>68</c:v>
                </c:pt>
              </c:numCache>
            </c:numRef>
          </c:val>
          <c:smooth val="0"/>
        </c:ser>
        <c:ser>
          <c:idx val="2"/>
          <c:order val="2"/>
          <c:tx>
            <c:strRef>
              <c:f>'china_CC&gt;=0.5'!$D$1:$D$2</c:f>
              <c:strCache>
                <c:ptCount val="1"/>
                <c:pt idx="0">
                  <c:v>Scientific Reports</c:v>
                </c:pt>
              </c:strCache>
            </c:strRef>
          </c:tx>
          <c:spPr>
            <a:ln>
              <a:solidFill>
                <a:schemeClr val="accent3">
                  <a:lumMod val="75000"/>
                </a:schemeClr>
              </a:solidFill>
            </a:ln>
          </c:spPr>
          <c:marker>
            <c:symbol val="none"/>
          </c:marker>
          <c:cat>
            <c:strRef>
              <c:f>'china_CC&gt;=0.5'!$A$3:$A$10</c:f>
              <c:strCache>
                <c:ptCount val="7"/>
                <c:pt idx="0">
                  <c:v>2007</c:v>
                </c:pt>
                <c:pt idx="1">
                  <c:v>2008</c:v>
                </c:pt>
                <c:pt idx="2">
                  <c:v>2009</c:v>
                </c:pt>
                <c:pt idx="3">
                  <c:v>2010</c:v>
                </c:pt>
                <c:pt idx="4">
                  <c:v>2011</c:v>
                </c:pt>
                <c:pt idx="5">
                  <c:v>2012</c:v>
                </c:pt>
                <c:pt idx="6">
                  <c:v>2013</c:v>
                </c:pt>
              </c:strCache>
            </c:strRef>
          </c:cat>
          <c:val>
            <c:numRef>
              <c:f>'china_CC&gt;=0.5'!$D$3:$D$10</c:f>
              <c:numCache>
                <c:formatCode>General</c:formatCode>
                <c:ptCount val="7"/>
                <c:pt idx="4">
                  <c:v>10</c:v>
                </c:pt>
                <c:pt idx="5">
                  <c:v>117</c:v>
                </c:pt>
                <c:pt idx="6">
                  <c:v>285</c:v>
                </c:pt>
              </c:numCache>
            </c:numRef>
          </c:val>
          <c:smooth val="0"/>
        </c:ser>
        <c:dLbls>
          <c:showLegendKey val="0"/>
          <c:showVal val="0"/>
          <c:showCatName val="0"/>
          <c:showSerName val="0"/>
          <c:showPercent val="0"/>
          <c:showBubbleSize val="0"/>
        </c:dLbls>
        <c:marker val="1"/>
        <c:smooth val="0"/>
        <c:axId val="608469504"/>
        <c:axId val="607648512"/>
      </c:lineChart>
      <c:catAx>
        <c:axId val="608469504"/>
        <c:scaling>
          <c:orientation val="minMax"/>
        </c:scaling>
        <c:delete val="0"/>
        <c:axPos val="b"/>
        <c:majorTickMark val="out"/>
        <c:minorTickMark val="none"/>
        <c:tickLblPos val="nextTo"/>
        <c:crossAx val="607648512"/>
        <c:crosses val="autoZero"/>
        <c:auto val="1"/>
        <c:lblAlgn val="ctr"/>
        <c:lblOffset val="100"/>
        <c:noMultiLvlLbl val="0"/>
      </c:catAx>
      <c:valAx>
        <c:axId val="607648512"/>
        <c:scaling>
          <c:orientation val="minMax"/>
          <c:max val="300"/>
        </c:scaling>
        <c:delete val="0"/>
        <c:axPos val="l"/>
        <c:majorGridlines/>
        <c:numFmt formatCode="General" sourceLinked="1"/>
        <c:majorTickMark val="out"/>
        <c:minorTickMark val="none"/>
        <c:tickLblPos val="nextTo"/>
        <c:crossAx val="608469504"/>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9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extrapolated_article!$C$3</c:f>
              <c:strCache>
                <c:ptCount val="1"/>
              </c:strCache>
            </c:strRef>
          </c:tx>
          <c:marker>
            <c:symbol val="none"/>
          </c:marker>
          <c:dPt>
            <c:idx val="37"/>
            <c:bubble3D val="0"/>
            <c:spPr>
              <a:ln>
                <a:prstDash val="sysDash"/>
              </a:ln>
            </c:spPr>
          </c:dPt>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extrapolated_article!$C$4:$C$41</c:f>
              <c:numCache>
                <c:formatCode>General</c:formatCode>
                <c:ptCount val="38"/>
                <c:pt idx="36" formatCode="0">
                  <c:v>70</c:v>
                </c:pt>
                <c:pt idx="37">
                  <c:v>74</c:v>
                </c:pt>
              </c:numCache>
            </c:numRef>
          </c:val>
          <c:smooth val="0"/>
        </c:ser>
        <c:ser>
          <c:idx val="1"/>
          <c:order val="1"/>
          <c:tx>
            <c:strRef>
              <c:f>extrapolated_article!$D$3</c:f>
              <c:strCache>
                <c:ptCount val="1"/>
                <c:pt idx="0">
                  <c:v>Nature</c:v>
                </c:pt>
              </c:strCache>
            </c:strRef>
          </c:tx>
          <c:spPr>
            <a:ln>
              <a:solidFill>
                <a:srgbClr val="C00000"/>
              </a:solidFill>
            </a:ln>
          </c:spPr>
          <c:marker>
            <c:symbol val="none"/>
          </c:marker>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extrapolated_article!$D$4:$D$40</c:f>
              <c:numCache>
                <c:formatCode>General</c:formatCode>
                <c:ptCount val="37"/>
                <c:pt idx="0">
                  <c:v>78</c:v>
                </c:pt>
                <c:pt idx="1">
                  <c:v>#N/A</c:v>
                </c:pt>
                <c:pt idx="2">
                  <c:v>#N/A</c:v>
                </c:pt>
                <c:pt idx="3">
                  <c:v>#N/A</c:v>
                </c:pt>
                <c:pt idx="4">
                  <c:v>#N/A</c:v>
                </c:pt>
                <c:pt idx="5">
                  <c:v>#N/A</c:v>
                </c:pt>
                <c:pt idx="6">
                  <c:v>66</c:v>
                </c:pt>
                <c:pt idx="7">
                  <c:v>#N/A</c:v>
                </c:pt>
                <c:pt idx="8">
                  <c:v>#N/A</c:v>
                </c:pt>
                <c:pt idx="9">
                  <c:v>#N/A</c:v>
                </c:pt>
                <c:pt idx="10">
                  <c:v>#N/A</c:v>
                </c:pt>
                <c:pt idx="11">
                  <c:v>#N/A</c:v>
                </c:pt>
                <c:pt idx="12">
                  <c:v>79</c:v>
                </c:pt>
                <c:pt idx="13">
                  <c:v>#N/A</c:v>
                </c:pt>
                <c:pt idx="14">
                  <c:v>#N/A</c:v>
                </c:pt>
                <c:pt idx="15">
                  <c:v>#N/A</c:v>
                </c:pt>
                <c:pt idx="16">
                  <c:v>#N/A</c:v>
                </c:pt>
                <c:pt idx="17">
                  <c:v>#N/A</c:v>
                </c:pt>
                <c:pt idx="18">
                  <c:v>72</c:v>
                </c:pt>
                <c:pt idx="19">
                  <c:v>#N/A</c:v>
                </c:pt>
                <c:pt idx="20">
                  <c:v>#N/A</c:v>
                </c:pt>
                <c:pt idx="21">
                  <c:v>#N/A</c:v>
                </c:pt>
                <c:pt idx="22">
                  <c:v>#N/A</c:v>
                </c:pt>
                <c:pt idx="23">
                  <c:v>#N/A</c:v>
                </c:pt>
                <c:pt idx="24">
                  <c:v>80</c:v>
                </c:pt>
                <c:pt idx="25">
                  <c:v>#N/A</c:v>
                </c:pt>
                <c:pt idx="26">
                  <c:v>#N/A</c:v>
                </c:pt>
                <c:pt idx="27">
                  <c:v>#N/A</c:v>
                </c:pt>
                <c:pt idx="28">
                  <c:v>#N/A</c:v>
                </c:pt>
                <c:pt idx="29">
                  <c:v>#N/A</c:v>
                </c:pt>
                <c:pt idx="30">
                  <c:v>66</c:v>
                </c:pt>
                <c:pt idx="31">
                  <c:v>#N/A</c:v>
                </c:pt>
                <c:pt idx="32">
                  <c:v>#N/A</c:v>
                </c:pt>
                <c:pt idx="33">
                  <c:v>#N/A</c:v>
                </c:pt>
                <c:pt idx="34">
                  <c:v>#N/A</c:v>
                </c:pt>
                <c:pt idx="35">
                  <c:v>#N/A</c:v>
                </c:pt>
                <c:pt idx="36" formatCode="0">
                  <c:v>70</c:v>
                </c:pt>
              </c:numCache>
            </c:numRef>
          </c:val>
          <c:smooth val="0"/>
        </c:ser>
        <c:ser>
          <c:idx val="2"/>
          <c:order val="2"/>
          <c:tx>
            <c:strRef>
              <c:f>extrapolated_article!$E$3</c:f>
              <c:strCache>
                <c:ptCount val="1"/>
              </c:strCache>
            </c:strRef>
          </c:tx>
          <c:marker>
            <c:symbol val="none"/>
          </c:marker>
          <c:dPt>
            <c:idx val="37"/>
            <c:bubble3D val="0"/>
            <c:spPr>
              <a:ln>
                <a:prstDash val="sysDash"/>
              </a:ln>
            </c:spPr>
          </c:dPt>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extrapolated_article!$E$4:$E$41</c:f>
              <c:numCache>
                <c:formatCode>General</c:formatCode>
                <c:ptCount val="38"/>
                <c:pt idx="36" formatCode="0">
                  <c:v>160</c:v>
                </c:pt>
                <c:pt idx="37">
                  <c:v>211</c:v>
                </c:pt>
              </c:numCache>
            </c:numRef>
          </c:val>
          <c:smooth val="0"/>
        </c:ser>
        <c:ser>
          <c:idx val="3"/>
          <c:order val="3"/>
          <c:tx>
            <c:strRef>
              <c:f>extrapolated_article!$F$3</c:f>
              <c:strCache>
                <c:ptCount val="1"/>
                <c:pt idx="0">
                  <c:v>Nature Communications</c:v>
                </c:pt>
              </c:strCache>
            </c:strRef>
          </c:tx>
          <c:spPr>
            <a:ln>
              <a:solidFill>
                <a:srgbClr val="FFC000"/>
              </a:solidFill>
            </a:ln>
          </c:spPr>
          <c:marker>
            <c:symbol val="none"/>
          </c:marker>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extrapolated_article!$F$4:$F$40</c:f>
              <c:numCache>
                <c:formatCode>General</c:formatCode>
                <c:ptCount val="37"/>
                <c:pt idx="18">
                  <c:v>20</c:v>
                </c:pt>
                <c:pt idx="19">
                  <c:v>#N/A</c:v>
                </c:pt>
                <c:pt idx="20">
                  <c:v>#N/A</c:v>
                </c:pt>
                <c:pt idx="21">
                  <c:v>#N/A</c:v>
                </c:pt>
                <c:pt idx="22">
                  <c:v>#N/A</c:v>
                </c:pt>
                <c:pt idx="23">
                  <c:v>#N/A</c:v>
                </c:pt>
                <c:pt idx="24">
                  <c:v>79</c:v>
                </c:pt>
                <c:pt idx="25">
                  <c:v>#N/A</c:v>
                </c:pt>
                <c:pt idx="26">
                  <c:v>#N/A</c:v>
                </c:pt>
                <c:pt idx="27">
                  <c:v>#N/A</c:v>
                </c:pt>
                <c:pt idx="28">
                  <c:v>#N/A</c:v>
                </c:pt>
                <c:pt idx="29">
                  <c:v>#N/A</c:v>
                </c:pt>
                <c:pt idx="30">
                  <c:v>138</c:v>
                </c:pt>
                <c:pt idx="31">
                  <c:v>#N/A</c:v>
                </c:pt>
                <c:pt idx="32">
                  <c:v>#N/A</c:v>
                </c:pt>
                <c:pt idx="33">
                  <c:v>#N/A</c:v>
                </c:pt>
                <c:pt idx="34">
                  <c:v>#N/A</c:v>
                </c:pt>
                <c:pt idx="35">
                  <c:v>#N/A</c:v>
                </c:pt>
                <c:pt idx="36" formatCode="0">
                  <c:v>160</c:v>
                </c:pt>
              </c:numCache>
            </c:numRef>
          </c:val>
          <c:smooth val="0"/>
        </c:ser>
        <c:ser>
          <c:idx val="4"/>
          <c:order val="4"/>
          <c:tx>
            <c:strRef>
              <c:f>extrapolated_article!$G$3</c:f>
              <c:strCache>
                <c:ptCount val="1"/>
              </c:strCache>
            </c:strRef>
          </c:tx>
          <c:marker>
            <c:symbol val="none"/>
          </c:marker>
          <c:dPt>
            <c:idx val="37"/>
            <c:bubble3D val="0"/>
            <c:spPr>
              <a:ln>
                <a:prstDash val="sysDash"/>
              </a:ln>
            </c:spPr>
          </c:dPt>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extrapolated_article!$G$4:$G$41</c:f>
              <c:numCache>
                <c:formatCode>General</c:formatCode>
                <c:ptCount val="38"/>
                <c:pt idx="36" formatCode="0">
                  <c:v>210</c:v>
                </c:pt>
                <c:pt idx="37">
                  <c:v>303</c:v>
                </c:pt>
              </c:numCache>
            </c:numRef>
          </c:val>
          <c:smooth val="0"/>
        </c:ser>
        <c:ser>
          <c:idx val="5"/>
          <c:order val="5"/>
          <c:tx>
            <c:strRef>
              <c:f>extrapolated_article!$H$3</c:f>
              <c:strCache>
                <c:ptCount val="1"/>
                <c:pt idx="0">
                  <c:v>Scientific Reports</c:v>
                </c:pt>
              </c:strCache>
            </c:strRef>
          </c:tx>
          <c:spPr>
            <a:ln>
              <a:solidFill>
                <a:schemeClr val="accent3">
                  <a:lumMod val="75000"/>
                </a:schemeClr>
              </a:solidFill>
            </a:ln>
          </c:spPr>
          <c:marker>
            <c:symbol val="none"/>
          </c:marker>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extrapolated_article!$H$4:$H$40</c:f>
              <c:numCache>
                <c:formatCode>General</c:formatCode>
                <c:ptCount val="37"/>
                <c:pt idx="24">
                  <c:v>39</c:v>
                </c:pt>
                <c:pt idx="25">
                  <c:v>#N/A</c:v>
                </c:pt>
                <c:pt idx="26">
                  <c:v>#N/A</c:v>
                </c:pt>
                <c:pt idx="27">
                  <c:v>#N/A</c:v>
                </c:pt>
                <c:pt idx="28">
                  <c:v>#N/A</c:v>
                </c:pt>
                <c:pt idx="29">
                  <c:v>#N/A</c:v>
                </c:pt>
                <c:pt idx="30">
                  <c:v>154</c:v>
                </c:pt>
                <c:pt idx="31">
                  <c:v>#N/A</c:v>
                </c:pt>
                <c:pt idx="32">
                  <c:v>#N/A</c:v>
                </c:pt>
                <c:pt idx="33">
                  <c:v>#N/A</c:v>
                </c:pt>
                <c:pt idx="34">
                  <c:v>#N/A</c:v>
                </c:pt>
                <c:pt idx="35">
                  <c:v>#N/A</c:v>
                </c:pt>
                <c:pt idx="36" formatCode="0">
                  <c:v>210</c:v>
                </c:pt>
              </c:numCache>
            </c:numRef>
          </c:val>
          <c:smooth val="0"/>
        </c:ser>
        <c:dLbls>
          <c:showLegendKey val="0"/>
          <c:showVal val="0"/>
          <c:showCatName val="0"/>
          <c:showSerName val="0"/>
          <c:showPercent val="0"/>
          <c:showBubbleSize val="0"/>
        </c:dLbls>
        <c:marker val="1"/>
        <c:smooth val="0"/>
        <c:axId val="608363008"/>
        <c:axId val="608102080"/>
      </c:lineChart>
      <c:catAx>
        <c:axId val="608363008"/>
        <c:scaling>
          <c:orientation val="minMax"/>
        </c:scaling>
        <c:delete val="0"/>
        <c:axPos val="b"/>
        <c:numFmt formatCode="General" sourceLinked="1"/>
        <c:majorTickMark val="out"/>
        <c:minorTickMark val="none"/>
        <c:tickLblPos val="nextTo"/>
        <c:crossAx val="608102080"/>
        <c:crosses val="autoZero"/>
        <c:auto val="1"/>
        <c:lblAlgn val="ctr"/>
        <c:lblOffset val="100"/>
        <c:noMultiLvlLbl val="0"/>
      </c:catAx>
      <c:valAx>
        <c:axId val="608102080"/>
        <c:scaling>
          <c:orientation val="minMax"/>
          <c:max val="600"/>
        </c:scaling>
        <c:delete val="0"/>
        <c:axPos val="l"/>
        <c:majorGridlines/>
        <c:numFmt formatCode="General" sourceLinked="1"/>
        <c:majorTickMark val="out"/>
        <c:minorTickMark val="none"/>
        <c:tickLblPos val="nextTo"/>
        <c:crossAx val="608363008"/>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extrapolated_article!$M$3</c:f>
              <c:strCache>
                <c:ptCount val="1"/>
              </c:strCache>
            </c:strRef>
          </c:tx>
          <c:marker>
            <c:symbol val="none"/>
          </c:marker>
          <c:dPt>
            <c:idx val="37"/>
            <c:bubble3D val="0"/>
            <c:spPr>
              <a:ln>
                <a:prstDash val="sysDash"/>
              </a:ln>
            </c:spPr>
          </c:dPt>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extrapolated_article!$M$4:$M$41</c:f>
              <c:numCache>
                <c:formatCode>General</c:formatCode>
                <c:ptCount val="38"/>
                <c:pt idx="36" formatCode="0">
                  <c:v>50</c:v>
                </c:pt>
                <c:pt idx="37">
                  <c:v>74</c:v>
                </c:pt>
              </c:numCache>
            </c:numRef>
          </c:val>
          <c:smooth val="0"/>
        </c:ser>
        <c:ser>
          <c:idx val="1"/>
          <c:order val="1"/>
          <c:tx>
            <c:strRef>
              <c:f>extrapolated_article!$N$3</c:f>
              <c:strCache>
                <c:ptCount val="1"/>
                <c:pt idx="0">
                  <c:v>Nature</c:v>
                </c:pt>
              </c:strCache>
            </c:strRef>
          </c:tx>
          <c:spPr>
            <a:ln>
              <a:solidFill>
                <a:srgbClr val="C00000"/>
              </a:solidFill>
            </a:ln>
          </c:spPr>
          <c:marker>
            <c:symbol val="none"/>
          </c:marker>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extrapolated_article!$N$4:$N$40</c:f>
              <c:numCache>
                <c:formatCode>General</c:formatCode>
                <c:ptCount val="37"/>
                <c:pt idx="0">
                  <c:v>22</c:v>
                </c:pt>
                <c:pt idx="1">
                  <c:v>#N/A</c:v>
                </c:pt>
                <c:pt idx="2">
                  <c:v>#N/A</c:v>
                </c:pt>
                <c:pt idx="3">
                  <c:v>#N/A</c:v>
                </c:pt>
                <c:pt idx="4">
                  <c:v>#N/A</c:v>
                </c:pt>
                <c:pt idx="5">
                  <c:v>#N/A</c:v>
                </c:pt>
                <c:pt idx="6">
                  <c:v>38</c:v>
                </c:pt>
                <c:pt idx="7">
                  <c:v>#N/A</c:v>
                </c:pt>
                <c:pt idx="8">
                  <c:v>#N/A</c:v>
                </c:pt>
                <c:pt idx="9">
                  <c:v>#N/A</c:v>
                </c:pt>
                <c:pt idx="10">
                  <c:v>#N/A</c:v>
                </c:pt>
                <c:pt idx="11">
                  <c:v>#N/A</c:v>
                </c:pt>
                <c:pt idx="12">
                  <c:v>38</c:v>
                </c:pt>
                <c:pt idx="13">
                  <c:v>#N/A</c:v>
                </c:pt>
                <c:pt idx="14">
                  <c:v>#N/A</c:v>
                </c:pt>
                <c:pt idx="15">
                  <c:v>#N/A</c:v>
                </c:pt>
                <c:pt idx="16">
                  <c:v>#N/A</c:v>
                </c:pt>
                <c:pt idx="17">
                  <c:v>#N/A</c:v>
                </c:pt>
                <c:pt idx="18">
                  <c:v>49</c:v>
                </c:pt>
                <c:pt idx="19">
                  <c:v>#N/A</c:v>
                </c:pt>
                <c:pt idx="20">
                  <c:v>#N/A</c:v>
                </c:pt>
                <c:pt idx="21">
                  <c:v>#N/A</c:v>
                </c:pt>
                <c:pt idx="22">
                  <c:v>#N/A</c:v>
                </c:pt>
                <c:pt idx="23">
                  <c:v>#N/A</c:v>
                </c:pt>
                <c:pt idx="24">
                  <c:v>42</c:v>
                </c:pt>
                <c:pt idx="25">
                  <c:v>#N/A</c:v>
                </c:pt>
                <c:pt idx="26">
                  <c:v>#N/A</c:v>
                </c:pt>
                <c:pt idx="27">
                  <c:v>#N/A</c:v>
                </c:pt>
                <c:pt idx="28">
                  <c:v>#N/A</c:v>
                </c:pt>
                <c:pt idx="29">
                  <c:v>#N/A</c:v>
                </c:pt>
                <c:pt idx="30">
                  <c:v>56</c:v>
                </c:pt>
                <c:pt idx="31">
                  <c:v>#N/A</c:v>
                </c:pt>
                <c:pt idx="32">
                  <c:v>#N/A</c:v>
                </c:pt>
                <c:pt idx="33">
                  <c:v>#N/A</c:v>
                </c:pt>
                <c:pt idx="34">
                  <c:v>#N/A</c:v>
                </c:pt>
                <c:pt idx="35">
                  <c:v>#N/A</c:v>
                </c:pt>
                <c:pt idx="36" formatCode="0">
                  <c:v>50</c:v>
                </c:pt>
              </c:numCache>
            </c:numRef>
          </c:val>
          <c:smooth val="0"/>
        </c:ser>
        <c:ser>
          <c:idx val="2"/>
          <c:order val="2"/>
          <c:tx>
            <c:strRef>
              <c:f>extrapolated_article!$O$3</c:f>
              <c:strCache>
                <c:ptCount val="1"/>
              </c:strCache>
            </c:strRef>
          </c:tx>
          <c:marker>
            <c:symbol val="none"/>
          </c:marker>
          <c:dPt>
            <c:idx val="37"/>
            <c:bubble3D val="0"/>
            <c:spPr>
              <a:ln>
                <a:prstDash val="sysDash"/>
              </a:ln>
            </c:spPr>
          </c:dPt>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extrapolated_article!$O$4:$O$41</c:f>
              <c:numCache>
                <c:formatCode>General</c:formatCode>
                <c:ptCount val="38"/>
                <c:pt idx="36" formatCode="0">
                  <c:v>180</c:v>
                </c:pt>
                <c:pt idx="37">
                  <c:v>211</c:v>
                </c:pt>
              </c:numCache>
            </c:numRef>
          </c:val>
          <c:smooth val="0"/>
        </c:ser>
        <c:ser>
          <c:idx val="3"/>
          <c:order val="3"/>
          <c:tx>
            <c:strRef>
              <c:f>extrapolated_article!$P$3</c:f>
              <c:strCache>
                <c:ptCount val="1"/>
                <c:pt idx="0">
                  <c:v>Nature Communications</c:v>
                </c:pt>
              </c:strCache>
            </c:strRef>
          </c:tx>
          <c:spPr>
            <a:ln>
              <a:solidFill>
                <a:srgbClr val="FFC000"/>
              </a:solidFill>
            </a:ln>
          </c:spPr>
          <c:marker>
            <c:symbol val="none"/>
          </c:marker>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extrapolated_article!$P$4:$P$40</c:f>
              <c:numCache>
                <c:formatCode>General</c:formatCode>
                <c:ptCount val="37"/>
                <c:pt idx="18">
                  <c:v>12</c:v>
                </c:pt>
                <c:pt idx="19">
                  <c:v>#N/A</c:v>
                </c:pt>
                <c:pt idx="20">
                  <c:v>#N/A</c:v>
                </c:pt>
                <c:pt idx="21">
                  <c:v>#N/A</c:v>
                </c:pt>
                <c:pt idx="22">
                  <c:v>#N/A</c:v>
                </c:pt>
                <c:pt idx="23">
                  <c:v>#N/A</c:v>
                </c:pt>
                <c:pt idx="24">
                  <c:v>48</c:v>
                </c:pt>
                <c:pt idx="25">
                  <c:v>#N/A</c:v>
                </c:pt>
                <c:pt idx="26">
                  <c:v>#N/A</c:v>
                </c:pt>
                <c:pt idx="27">
                  <c:v>#N/A</c:v>
                </c:pt>
                <c:pt idx="28">
                  <c:v>#N/A</c:v>
                </c:pt>
                <c:pt idx="29">
                  <c:v>#N/A</c:v>
                </c:pt>
                <c:pt idx="30">
                  <c:v>82</c:v>
                </c:pt>
                <c:pt idx="31">
                  <c:v>#N/A</c:v>
                </c:pt>
                <c:pt idx="32">
                  <c:v>#N/A</c:v>
                </c:pt>
                <c:pt idx="33">
                  <c:v>#N/A</c:v>
                </c:pt>
                <c:pt idx="34">
                  <c:v>#N/A</c:v>
                </c:pt>
                <c:pt idx="35">
                  <c:v>#N/A</c:v>
                </c:pt>
                <c:pt idx="36" formatCode="0">
                  <c:v>180</c:v>
                </c:pt>
              </c:numCache>
            </c:numRef>
          </c:val>
          <c:smooth val="0"/>
        </c:ser>
        <c:ser>
          <c:idx val="4"/>
          <c:order val="4"/>
          <c:tx>
            <c:strRef>
              <c:f>extrapolated_article!$Q$3</c:f>
              <c:strCache>
                <c:ptCount val="1"/>
              </c:strCache>
            </c:strRef>
          </c:tx>
          <c:marker>
            <c:symbol val="none"/>
          </c:marker>
          <c:dPt>
            <c:idx val="37"/>
            <c:bubble3D val="0"/>
            <c:spPr>
              <a:ln>
                <a:prstDash val="sysDash"/>
              </a:ln>
            </c:spPr>
          </c:dPt>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extrapolated_article!$Q$4:$Q$41</c:f>
              <c:numCache>
                <c:formatCode>General</c:formatCode>
                <c:ptCount val="38"/>
                <c:pt idx="36" formatCode="0">
                  <c:v>348</c:v>
                </c:pt>
                <c:pt idx="37">
                  <c:v>597</c:v>
                </c:pt>
              </c:numCache>
            </c:numRef>
          </c:val>
          <c:smooth val="0"/>
        </c:ser>
        <c:ser>
          <c:idx val="5"/>
          <c:order val="5"/>
          <c:tx>
            <c:strRef>
              <c:f>extrapolated_article!$R$3</c:f>
              <c:strCache>
                <c:ptCount val="1"/>
                <c:pt idx="0">
                  <c:v>Scientific Reports</c:v>
                </c:pt>
              </c:strCache>
            </c:strRef>
          </c:tx>
          <c:spPr>
            <a:ln>
              <a:solidFill>
                <a:schemeClr val="accent3">
                  <a:lumMod val="75000"/>
                </a:schemeClr>
              </a:solidFill>
            </a:ln>
          </c:spPr>
          <c:marker>
            <c:symbol val="none"/>
          </c:marker>
          <c:cat>
            <c:numRef>
              <c:f>extrapolated_article!$A$4:$A$41</c:f>
              <c:numCache>
                <c:formatCode>General</c:formatCode>
                <c:ptCount val="38"/>
                <c:pt idx="0">
                  <c:v>2007</c:v>
                </c:pt>
                <c:pt idx="6">
                  <c:v>2008</c:v>
                </c:pt>
                <c:pt idx="12">
                  <c:v>2009</c:v>
                </c:pt>
                <c:pt idx="18">
                  <c:v>2010</c:v>
                </c:pt>
                <c:pt idx="24">
                  <c:v>2011</c:v>
                </c:pt>
                <c:pt idx="30">
                  <c:v>2012</c:v>
                </c:pt>
                <c:pt idx="37">
                  <c:v>2013</c:v>
                </c:pt>
              </c:numCache>
            </c:numRef>
          </c:cat>
          <c:val>
            <c:numRef>
              <c:f>extrapolated_article!$R$4:$R$40</c:f>
              <c:numCache>
                <c:formatCode>General</c:formatCode>
                <c:ptCount val="37"/>
                <c:pt idx="24">
                  <c:v>19</c:v>
                </c:pt>
                <c:pt idx="25">
                  <c:v>#N/A</c:v>
                </c:pt>
                <c:pt idx="26">
                  <c:v>#N/A</c:v>
                </c:pt>
                <c:pt idx="27">
                  <c:v>#N/A</c:v>
                </c:pt>
                <c:pt idx="28">
                  <c:v>#N/A</c:v>
                </c:pt>
                <c:pt idx="29">
                  <c:v>#N/A</c:v>
                </c:pt>
                <c:pt idx="30">
                  <c:v>155</c:v>
                </c:pt>
                <c:pt idx="31">
                  <c:v>#N/A</c:v>
                </c:pt>
                <c:pt idx="32">
                  <c:v>#N/A</c:v>
                </c:pt>
                <c:pt idx="33">
                  <c:v>#N/A</c:v>
                </c:pt>
                <c:pt idx="34">
                  <c:v>#N/A</c:v>
                </c:pt>
                <c:pt idx="35">
                  <c:v>#N/A</c:v>
                </c:pt>
                <c:pt idx="36" formatCode="0">
                  <c:v>348</c:v>
                </c:pt>
              </c:numCache>
            </c:numRef>
          </c:val>
          <c:smooth val="0"/>
        </c:ser>
        <c:dLbls>
          <c:showLegendKey val="0"/>
          <c:showVal val="0"/>
          <c:showCatName val="0"/>
          <c:showSerName val="0"/>
          <c:showPercent val="0"/>
          <c:showBubbleSize val="0"/>
        </c:dLbls>
        <c:marker val="1"/>
        <c:smooth val="0"/>
        <c:axId val="608364032"/>
        <c:axId val="608103808"/>
      </c:lineChart>
      <c:catAx>
        <c:axId val="608364032"/>
        <c:scaling>
          <c:orientation val="minMax"/>
        </c:scaling>
        <c:delete val="0"/>
        <c:axPos val="b"/>
        <c:numFmt formatCode="General" sourceLinked="1"/>
        <c:majorTickMark val="out"/>
        <c:minorTickMark val="none"/>
        <c:tickLblPos val="nextTo"/>
        <c:crossAx val="608103808"/>
        <c:crosses val="autoZero"/>
        <c:auto val="1"/>
        <c:lblAlgn val="ctr"/>
        <c:lblOffset val="100"/>
        <c:noMultiLvlLbl val="0"/>
      </c:catAx>
      <c:valAx>
        <c:axId val="608103808"/>
        <c:scaling>
          <c:orientation val="minMax"/>
          <c:max val="600"/>
        </c:scaling>
        <c:delete val="0"/>
        <c:axPos val="l"/>
        <c:majorGridlines/>
        <c:numFmt formatCode="General" sourceLinked="1"/>
        <c:majorTickMark val="out"/>
        <c:minorTickMark val="none"/>
        <c:tickLblPos val="nextTo"/>
        <c:crossAx val="608364032"/>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[ROAR.xlsx]Sheet3!ﾋﾟﾎﾞｯﾄﾃｰﾌﾞﾙ2</c:name>
    <c:fmtId val="3"/>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s>
    <c:plotArea>
      <c:layout/>
      <c:barChart>
        <c:barDir val="col"/>
        <c:grouping val="stacked"/>
        <c:varyColors val="0"/>
        <c:ser>
          <c:idx val="0"/>
          <c:order val="0"/>
          <c:tx>
            <c:strRef>
              <c:f>Sheet3!$B$1:$B$2</c:f>
              <c:strCache>
                <c:ptCount val="1"/>
                <c:pt idx="0">
                  <c:v>Institutional Mandate</c:v>
                </c:pt>
              </c:strCache>
            </c:strRef>
          </c:tx>
          <c:invertIfNegative val="0"/>
          <c:cat>
            <c:multiLvlStrRef>
              <c:f>Sheet3!$A$3:$A$8</c:f>
              <c:multiLvlStrCache>
                <c:ptCount val="4"/>
                <c:lvl>
                  <c:pt idx="0">
                    <c:v>India</c:v>
                  </c:pt>
                  <c:pt idx="1">
                    <c:v>China</c:v>
                  </c:pt>
                  <c:pt idx="2">
                    <c:v>Japan</c:v>
                  </c:pt>
                  <c:pt idx="3">
                    <c:v>Indonesia</c:v>
                  </c:pt>
                </c:lvl>
                <c:lvl>
                  <c:pt idx="0">
                    <c:v>Asia</c:v>
                  </c:pt>
                </c:lvl>
              </c:multiLvlStrCache>
            </c:multiLvlStrRef>
          </c:cat>
          <c:val>
            <c:numRef>
              <c:f>Sheet3!$B$3:$B$8</c:f>
              <c:numCache>
                <c:formatCode>General</c:formatCode>
                <c:ptCount val="4"/>
                <c:pt idx="0">
                  <c:v>6</c:v>
                </c:pt>
                <c:pt idx="1">
                  <c:v>2</c:v>
                </c:pt>
                <c:pt idx="3">
                  <c:v>1</c:v>
                </c:pt>
              </c:numCache>
            </c:numRef>
          </c:val>
        </c:ser>
        <c:ser>
          <c:idx val="1"/>
          <c:order val="1"/>
          <c:tx>
            <c:strRef>
              <c:f>Sheet3!$C$1:$C$2</c:f>
              <c:strCache>
                <c:ptCount val="1"/>
                <c:pt idx="0">
                  <c:v>Thesis Mandate</c:v>
                </c:pt>
              </c:strCache>
            </c:strRef>
          </c:tx>
          <c:invertIfNegative val="0"/>
          <c:cat>
            <c:multiLvlStrRef>
              <c:f>Sheet3!$A$3:$A$8</c:f>
              <c:multiLvlStrCache>
                <c:ptCount val="4"/>
                <c:lvl>
                  <c:pt idx="0">
                    <c:v>India</c:v>
                  </c:pt>
                  <c:pt idx="1">
                    <c:v>China</c:v>
                  </c:pt>
                  <c:pt idx="2">
                    <c:v>Japan</c:v>
                  </c:pt>
                  <c:pt idx="3">
                    <c:v>Indonesia</c:v>
                  </c:pt>
                </c:lvl>
                <c:lvl>
                  <c:pt idx="0">
                    <c:v>Asia</c:v>
                  </c:pt>
                </c:lvl>
              </c:multiLvlStrCache>
            </c:multiLvlStrRef>
          </c:cat>
          <c:val>
            <c:numRef>
              <c:f>Sheet3!$C$3:$C$8</c:f>
              <c:numCache>
                <c:formatCode>General</c:formatCode>
                <c:ptCount val="4"/>
                <c:pt idx="1">
                  <c:v>2</c:v>
                </c:pt>
                <c:pt idx="2">
                  <c:v>1</c:v>
                </c:pt>
              </c:numCache>
            </c:numRef>
          </c:val>
        </c:ser>
        <c:ser>
          <c:idx val="2"/>
          <c:order val="2"/>
          <c:tx>
            <c:strRef>
              <c:f>Sheet3!$D$1:$D$2</c:f>
              <c:strCache>
                <c:ptCount val="1"/>
                <c:pt idx="0">
                  <c:v>Proposed Multi-Institutional Mandate</c:v>
                </c:pt>
              </c:strCache>
            </c:strRef>
          </c:tx>
          <c:invertIfNegative val="0"/>
          <c:cat>
            <c:multiLvlStrRef>
              <c:f>Sheet3!$A$3:$A$8</c:f>
              <c:multiLvlStrCache>
                <c:ptCount val="4"/>
                <c:lvl>
                  <c:pt idx="0">
                    <c:v>India</c:v>
                  </c:pt>
                  <c:pt idx="1">
                    <c:v>China</c:v>
                  </c:pt>
                  <c:pt idx="2">
                    <c:v>Japan</c:v>
                  </c:pt>
                  <c:pt idx="3">
                    <c:v>Indonesia</c:v>
                  </c:pt>
                </c:lvl>
                <c:lvl>
                  <c:pt idx="0">
                    <c:v>Asia</c:v>
                  </c:pt>
                </c:lvl>
              </c:multiLvlStrCache>
            </c:multiLvlStrRef>
          </c:cat>
          <c:val>
            <c:numRef>
              <c:f>Sheet3!$D$3:$D$8</c:f>
              <c:numCache>
                <c:formatCode>General</c:formatCode>
                <c:ptCount val="4"/>
                <c:pt idx="0">
                  <c:v>2</c:v>
                </c:pt>
                <c:pt idx="1">
                  <c:v>1</c:v>
                </c:pt>
              </c:numCache>
            </c:numRef>
          </c:val>
        </c:ser>
        <c:ser>
          <c:idx val="3"/>
          <c:order val="3"/>
          <c:tx>
            <c:strRef>
              <c:f>Sheet3!$E$1:$E$2</c:f>
              <c:strCache>
                <c:ptCount val="1"/>
                <c:pt idx="0">
                  <c:v>Proposed Funder Mandate</c:v>
                </c:pt>
              </c:strCache>
            </c:strRef>
          </c:tx>
          <c:invertIfNegative val="0"/>
          <c:cat>
            <c:multiLvlStrRef>
              <c:f>Sheet3!$A$3:$A$8</c:f>
              <c:multiLvlStrCache>
                <c:ptCount val="4"/>
                <c:lvl>
                  <c:pt idx="0">
                    <c:v>India</c:v>
                  </c:pt>
                  <c:pt idx="1">
                    <c:v>China</c:v>
                  </c:pt>
                  <c:pt idx="2">
                    <c:v>Japan</c:v>
                  </c:pt>
                  <c:pt idx="3">
                    <c:v>Indonesia</c:v>
                  </c:pt>
                </c:lvl>
                <c:lvl>
                  <c:pt idx="0">
                    <c:v>Asia</c:v>
                  </c:pt>
                </c:lvl>
              </c:multiLvlStrCache>
            </c:multiLvlStrRef>
          </c:cat>
          <c:val>
            <c:numRef>
              <c:f>Sheet3!$E$3:$E$8</c:f>
              <c:numCache>
                <c:formatCode>General</c:formatCode>
                <c:ptCount val="4"/>
                <c:pt idx="0">
                  <c:v>1</c:v>
                </c:pt>
                <c:pt idx="2">
                  <c:v>1</c:v>
                </c:pt>
              </c:numCache>
            </c:numRef>
          </c:val>
        </c:ser>
        <c:ser>
          <c:idx val="4"/>
          <c:order val="4"/>
          <c:tx>
            <c:strRef>
              <c:f>Sheet3!$F$1:$F$2</c:f>
              <c:strCache>
                <c:ptCount val="1"/>
                <c:pt idx="0">
                  <c:v>Sub-Institutional Mandate</c:v>
                </c:pt>
              </c:strCache>
            </c:strRef>
          </c:tx>
          <c:invertIfNegative val="0"/>
          <c:cat>
            <c:multiLvlStrRef>
              <c:f>Sheet3!$A$3:$A$8</c:f>
              <c:multiLvlStrCache>
                <c:ptCount val="4"/>
                <c:lvl>
                  <c:pt idx="0">
                    <c:v>India</c:v>
                  </c:pt>
                  <c:pt idx="1">
                    <c:v>China</c:v>
                  </c:pt>
                  <c:pt idx="2">
                    <c:v>Japan</c:v>
                  </c:pt>
                  <c:pt idx="3">
                    <c:v>Indonesia</c:v>
                  </c:pt>
                </c:lvl>
                <c:lvl>
                  <c:pt idx="0">
                    <c:v>Asia</c:v>
                  </c:pt>
                </c:lvl>
              </c:multiLvlStrCache>
            </c:multiLvlStrRef>
          </c:cat>
          <c:val>
            <c:numRef>
              <c:f>Sheet3!$F$3:$F$8</c:f>
              <c:numCache>
                <c:formatCode>General</c:formatCode>
                <c:ptCount val="4"/>
                <c:pt idx="1">
                  <c:v>1</c:v>
                </c:pt>
              </c:numCache>
            </c:numRef>
          </c:val>
        </c:ser>
        <c:dLbls>
          <c:showLegendKey val="0"/>
          <c:showVal val="0"/>
          <c:showCatName val="0"/>
          <c:showSerName val="0"/>
          <c:showPercent val="0"/>
          <c:showBubbleSize val="0"/>
        </c:dLbls>
        <c:gapWidth val="150"/>
        <c:overlap val="100"/>
        <c:axId val="39851520"/>
        <c:axId val="78592768"/>
      </c:barChart>
      <c:catAx>
        <c:axId val="39851520"/>
        <c:scaling>
          <c:orientation val="minMax"/>
        </c:scaling>
        <c:delete val="0"/>
        <c:axPos val="b"/>
        <c:majorTickMark val="out"/>
        <c:minorTickMark val="none"/>
        <c:tickLblPos val="nextTo"/>
        <c:crossAx val="78592768"/>
        <c:crosses val="autoZero"/>
        <c:auto val="1"/>
        <c:lblAlgn val="ctr"/>
        <c:lblOffset val="100"/>
        <c:noMultiLvlLbl val="0"/>
      </c:catAx>
      <c:valAx>
        <c:axId val="78592768"/>
        <c:scaling>
          <c:orientation val="minMax"/>
        </c:scaling>
        <c:delete val="0"/>
        <c:axPos val="l"/>
        <c:majorGridlines/>
        <c:numFmt formatCode="General" sourceLinked="1"/>
        <c:majorTickMark val="out"/>
        <c:minorTickMark val="none"/>
        <c:tickLblPos val="nextTo"/>
        <c:crossAx val="39851520"/>
        <c:crosses val="autoZero"/>
        <c:crossBetween val="between"/>
      </c:valAx>
    </c:plotArea>
    <c:legend>
      <c:legendPos val="r"/>
      <c:layout/>
      <c:overlay val="0"/>
      <c:txPr>
        <a:bodyPr/>
        <a:lstStyle/>
        <a:p>
          <a:pPr>
            <a:defRPr sz="900"/>
          </a:pPr>
          <a:endParaRPr lang="en-US"/>
        </a:p>
      </c:txPr>
    </c:legend>
    <c:plotVisOnly val="1"/>
    <c:dispBlanksAs val="gap"/>
    <c:showDLblsOverMax val="0"/>
  </c:chart>
  <c:spPr>
    <a:solidFill>
      <a:schemeClr val="accent2">
        <a:lumMod val="20000"/>
        <a:lumOff val="80000"/>
      </a:schemeClr>
    </a:solidFill>
  </c:sp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2"/>
          <c:order val="0"/>
          <c:tx>
            <c:strRef>
              <c:f>Sheet1!$B$2</c:f>
              <c:strCache>
                <c:ptCount val="1"/>
              </c:strCache>
            </c:strRef>
          </c:tx>
          <c:invertIfNegative val="0"/>
          <c:cat>
            <c:numRef>
              <c:f>Sheet1!$A$3:$A$12</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Sheet1!$B$3:$B$12</c:f>
              <c:numCache>
                <c:formatCode>General</c:formatCode>
                <c:ptCount val="10"/>
                <c:pt idx="8">
                  <c:v>34</c:v>
                </c:pt>
              </c:numCache>
            </c:numRef>
          </c:val>
        </c:ser>
        <c:ser>
          <c:idx val="1"/>
          <c:order val="1"/>
          <c:tx>
            <c:strRef>
              <c:f>Sheet1!$C$2</c:f>
              <c:strCache>
                <c:ptCount val="1"/>
                <c:pt idx="0">
                  <c:v>OA</c:v>
                </c:pt>
              </c:strCache>
            </c:strRef>
          </c:tx>
          <c:invertIfNegative val="0"/>
          <c:cat>
            <c:numRef>
              <c:f>Sheet1!$A$3:$A$12</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Sheet1!$C$3:$C$12</c:f>
              <c:numCache>
                <c:formatCode>General</c:formatCode>
                <c:ptCount val="10"/>
                <c:pt idx="0">
                  <c:v>1</c:v>
                </c:pt>
                <c:pt idx="1">
                  <c:v>1</c:v>
                </c:pt>
                <c:pt idx="2">
                  <c:v>1</c:v>
                </c:pt>
                <c:pt idx="3">
                  <c:v>1</c:v>
                </c:pt>
                <c:pt idx="4">
                  <c:v>1</c:v>
                </c:pt>
                <c:pt idx="5">
                  <c:v>3</c:v>
                </c:pt>
                <c:pt idx="6">
                  <c:v>9</c:v>
                </c:pt>
                <c:pt idx="7">
                  <c:v>15</c:v>
                </c:pt>
                <c:pt idx="8">
                  <c:v>16</c:v>
                </c:pt>
              </c:numCache>
            </c:numRef>
          </c:val>
        </c:ser>
        <c:ser>
          <c:idx val="3"/>
          <c:order val="2"/>
          <c:tx>
            <c:strRef>
              <c:f>Sheet1!$D$2</c:f>
              <c:strCache>
                <c:ptCount val="1"/>
                <c:pt idx="0">
                  <c:v>Hybrid</c:v>
                </c:pt>
              </c:strCache>
            </c:strRef>
          </c:tx>
          <c:invertIfNegative val="0"/>
          <c:dLbls>
            <c:dLbl>
              <c:idx val="0"/>
              <c:delete val="1"/>
            </c:dLbl>
            <c:dLbl>
              <c:idx val="1"/>
              <c:layout>
                <c:manualLayout>
                  <c:x val="0"/>
                  <c:y val="-1.58280134116154E-2"/>
                </c:manualLayout>
              </c:layout>
              <c:showLegendKey val="0"/>
              <c:showVal val="1"/>
              <c:showCatName val="0"/>
              <c:showSerName val="0"/>
              <c:showPercent val="0"/>
              <c:showBubbleSize val="0"/>
            </c:dLbl>
            <c:dLbl>
              <c:idx val="2"/>
              <c:layout>
                <c:manualLayout>
                  <c:x val="3.2996453400888593E-3"/>
                  <c:y val="-1.8089158184703125E-2"/>
                </c:manualLayout>
              </c:layout>
              <c:showLegendKey val="0"/>
              <c:showVal val="1"/>
              <c:showCatName val="0"/>
              <c:showSerName val="0"/>
              <c:showPercent val="0"/>
              <c:showBubbleSize val="0"/>
            </c:dLbl>
            <c:dLbl>
              <c:idx val="3"/>
              <c:layout>
                <c:manualLayout>
                  <c:x val="-3.2996453400888593E-3"/>
                  <c:y val="-1.808915818470312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Sheet1!$A$3:$A$12</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Sheet1!$D$3:$D$12</c:f>
              <c:numCache>
                <c:formatCode>General</c:formatCode>
                <c:ptCount val="10"/>
                <c:pt idx="0">
                  <c:v>0</c:v>
                </c:pt>
                <c:pt idx="1">
                  <c:v>2</c:v>
                </c:pt>
                <c:pt idx="2">
                  <c:v>3</c:v>
                </c:pt>
                <c:pt idx="3">
                  <c:v>3</c:v>
                </c:pt>
                <c:pt idx="4">
                  <c:v>15</c:v>
                </c:pt>
                <c:pt idx="5">
                  <c:v>40</c:v>
                </c:pt>
                <c:pt idx="6">
                  <c:v>45</c:v>
                </c:pt>
                <c:pt idx="7">
                  <c:v>47</c:v>
                </c:pt>
                <c:pt idx="8">
                  <c:v>47</c:v>
                </c:pt>
              </c:numCache>
            </c:numRef>
          </c:val>
        </c:ser>
        <c:dLbls>
          <c:showLegendKey val="0"/>
          <c:showVal val="1"/>
          <c:showCatName val="0"/>
          <c:showSerName val="0"/>
          <c:showPercent val="0"/>
          <c:showBubbleSize val="0"/>
        </c:dLbls>
        <c:gapWidth val="150"/>
        <c:overlap val="100"/>
        <c:axId val="567842816"/>
        <c:axId val="41380096"/>
      </c:barChart>
      <c:catAx>
        <c:axId val="567842816"/>
        <c:scaling>
          <c:orientation val="minMax"/>
        </c:scaling>
        <c:delete val="0"/>
        <c:axPos val="b"/>
        <c:numFmt formatCode="General" sourceLinked="1"/>
        <c:majorTickMark val="out"/>
        <c:minorTickMark val="none"/>
        <c:tickLblPos val="nextTo"/>
        <c:crossAx val="41380096"/>
        <c:crosses val="autoZero"/>
        <c:auto val="1"/>
        <c:lblAlgn val="ctr"/>
        <c:lblOffset val="100"/>
        <c:noMultiLvlLbl val="0"/>
      </c:catAx>
      <c:valAx>
        <c:axId val="41380096"/>
        <c:scaling>
          <c:orientation val="minMax"/>
          <c:max val="140"/>
        </c:scaling>
        <c:delete val="0"/>
        <c:axPos val="l"/>
        <c:majorGridlines>
          <c:spPr>
            <a:ln>
              <a:solidFill>
                <a:schemeClr val="bg1">
                  <a:lumMod val="85000"/>
                  <a:alpha val="80000"/>
                </a:schemeClr>
              </a:solidFill>
            </a:ln>
          </c:spPr>
        </c:majorGridlines>
        <c:numFmt formatCode="General" sourceLinked="1"/>
        <c:majorTickMark val="out"/>
        <c:minorTickMark val="none"/>
        <c:tickLblPos val="nextTo"/>
        <c:crossAx val="567842816"/>
        <c:crosses val="autoZero"/>
        <c:crossBetween val="between"/>
      </c:valAx>
    </c:plotArea>
    <c:legend>
      <c:legendPos val="t"/>
      <c:layout/>
      <c:overlay val="0"/>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 Papers</a:t>
            </a:r>
            <a:endParaRPr lang="ja-JP"/>
          </a:p>
        </c:rich>
      </c:tx>
      <c:layout/>
      <c:overlay val="0"/>
    </c:title>
    <c:autoTitleDeleted val="0"/>
    <c:plotArea>
      <c:layout/>
      <c:barChart>
        <c:barDir val="col"/>
        <c:grouping val="stacked"/>
        <c:varyColors val="0"/>
        <c:ser>
          <c:idx val="1"/>
          <c:order val="0"/>
          <c:tx>
            <c:strRef>
              <c:f>'graph for world'!$H$8</c:f>
              <c:strCache>
                <c:ptCount val="1"/>
                <c:pt idx="0">
                  <c:v>OA</c:v>
                </c:pt>
              </c:strCache>
            </c:strRef>
          </c:tx>
          <c:invertIfNegative val="0"/>
          <c:dLbls>
            <c:showLegendKey val="0"/>
            <c:showVal val="1"/>
            <c:showCatName val="0"/>
            <c:showSerName val="0"/>
            <c:showPercent val="0"/>
            <c:showBubbleSize val="0"/>
            <c:showLeaderLines val="0"/>
          </c:dLbls>
          <c:cat>
            <c:strRef>
              <c:f>'graph for world'!$G$9:$G$15</c:f>
              <c:strCache>
                <c:ptCount val="7"/>
                <c:pt idx="0">
                  <c:v>2010 first half</c:v>
                </c:pt>
                <c:pt idx="1">
                  <c:v>2010 latter half</c:v>
                </c:pt>
                <c:pt idx="2">
                  <c:v>2011 first half</c:v>
                </c:pt>
                <c:pt idx="3">
                  <c:v>2011 latter half</c:v>
                </c:pt>
                <c:pt idx="4">
                  <c:v>2012 first half</c:v>
                </c:pt>
                <c:pt idx="5">
                  <c:v>2012 latter half</c:v>
                </c:pt>
                <c:pt idx="6">
                  <c:v>2013 first half</c:v>
                </c:pt>
              </c:strCache>
            </c:strRef>
          </c:cat>
          <c:val>
            <c:numRef>
              <c:f>'graph for world'!$H$9:$H$15</c:f>
              <c:numCache>
                <c:formatCode>General</c:formatCode>
                <c:ptCount val="7"/>
                <c:pt idx="0">
                  <c:v>14</c:v>
                </c:pt>
                <c:pt idx="1">
                  <c:v>48</c:v>
                </c:pt>
                <c:pt idx="2">
                  <c:v>108</c:v>
                </c:pt>
                <c:pt idx="3">
                  <c:v>90</c:v>
                </c:pt>
                <c:pt idx="4">
                  <c:v>131</c:v>
                </c:pt>
                <c:pt idx="5">
                  <c:v>125</c:v>
                </c:pt>
                <c:pt idx="6">
                  <c:v>216</c:v>
                </c:pt>
              </c:numCache>
            </c:numRef>
          </c:val>
        </c:ser>
        <c:ser>
          <c:idx val="0"/>
          <c:order val="1"/>
          <c:tx>
            <c:strRef>
              <c:f>'graph for world'!$I$8</c:f>
              <c:strCache>
                <c:ptCount val="1"/>
                <c:pt idx="0">
                  <c:v>non-OA</c:v>
                </c:pt>
              </c:strCache>
            </c:strRef>
          </c:tx>
          <c:invertIfNegative val="0"/>
          <c:dLbls>
            <c:dLbl>
              <c:idx val="0"/>
              <c:layout>
                <c:manualLayout>
                  <c:x val="1.7019783892826727E-17"/>
                  <c:y val="-3.71345029239766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'graph for world'!$G$9:$G$15</c:f>
              <c:strCache>
                <c:ptCount val="7"/>
                <c:pt idx="0">
                  <c:v>2010 first half</c:v>
                </c:pt>
                <c:pt idx="1">
                  <c:v>2010 latter half</c:v>
                </c:pt>
                <c:pt idx="2">
                  <c:v>2011 first half</c:v>
                </c:pt>
                <c:pt idx="3">
                  <c:v>2011 latter half</c:v>
                </c:pt>
                <c:pt idx="4">
                  <c:v>2012 first half</c:v>
                </c:pt>
                <c:pt idx="5">
                  <c:v>2012 latter half</c:v>
                </c:pt>
                <c:pt idx="6">
                  <c:v>2013 first half</c:v>
                </c:pt>
              </c:strCache>
            </c:strRef>
          </c:cat>
          <c:val>
            <c:numRef>
              <c:f>'graph for world'!$I$9:$I$15</c:f>
              <c:numCache>
                <c:formatCode>General</c:formatCode>
                <c:ptCount val="7"/>
                <c:pt idx="0">
                  <c:v>18</c:v>
                </c:pt>
                <c:pt idx="1">
                  <c:v>69</c:v>
                </c:pt>
                <c:pt idx="2">
                  <c:v>116</c:v>
                </c:pt>
                <c:pt idx="3">
                  <c:v>137</c:v>
                </c:pt>
                <c:pt idx="4">
                  <c:v>183</c:v>
                </c:pt>
                <c:pt idx="5">
                  <c:v>267</c:v>
                </c:pt>
                <c:pt idx="6">
                  <c:v>491</c:v>
                </c:pt>
              </c:numCache>
            </c:numRef>
          </c:val>
        </c:ser>
        <c:dLbls>
          <c:showLegendKey val="0"/>
          <c:showVal val="0"/>
          <c:showCatName val="0"/>
          <c:showSerName val="0"/>
          <c:showPercent val="0"/>
          <c:showBubbleSize val="0"/>
        </c:dLbls>
        <c:gapWidth val="150"/>
        <c:overlap val="100"/>
        <c:axId val="40619520"/>
        <c:axId val="41415168"/>
      </c:barChart>
      <c:catAx>
        <c:axId val="40619520"/>
        <c:scaling>
          <c:orientation val="minMax"/>
        </c:scaling>
        <c:delete val="0"/>
        <c:axPos val="b"/>
        <c:majorTickMark val="out"/>
        <c:minorTickMark val="none"/>
        <c:tickLblPos val="nextTo"/>
        <c:txPr>
          <a:bodyPr rot="-2700000"/>
          <a:lstStyle/>
          <a:p>
            <a:pPr>
              <a:defRPr/>
            </a:pPr>
            <a:endParaRPr lang="en-US"/>
          </a:p>
        </c:txPr>
        <c:crossAx val="41415168"/>
        <c:crosses val="autoZero"/>
        <c:auto val="1"/>
        <c:lblAlgn val="ctr"/>
        <c:lblOffset val="100"/>
        <c:noMultiLvlLbl val="0"/>
      </c:catAx>
      <c:valAx>
        <c:axId val="41415168"/>
        <c:scaling>
          <c:orientation val="minMax"/>
        </c:scaling>
        <c:delete val="0"/>
        <c:axPos val="l"/>
        <c:majorGridlines/>
        <c:numFmt formatCode="General" sourceLinked="1"/>
        <c:majorTickMark val="out"/>
        <c:minorTickMark val="none"/>
        <c:tickLblPos val="nextTo"/>
        <c:crossAx val="40619520"/>
        <c:crosses val="autoZero"/>
        <c:crossBetween val="between"/>
      </c:valAx>
    </c:plotArea>
    <c:legend>
      <c:legendPos val="t"/>
      <c:layout/>
      <c:overlay val="0"/>
    </c:legend>
    <c:plotVisOnly val="1"/>
    <c:dispBlanksAs val="gap"/>
    <c:showDLblsOverMax val="0"/>
  </c:chart>
  <c:txPr>
    <a:bodyPr/>
    <a:lstStyle/>
    <a:p>
      <a:pPr>
        <a:defRPr sz="9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[Nature Comm_2013_July.xlsx]Country total by year!ﾋﾟﾎﾞｯﾄﾃｰﾌﾞﾙ1</c:name>
    <c:fmtId val="15"/>
  </c:pivotSource>
  <c:chart>
    <c:title>
      <c:tx>
        <c:rich>
          <a:bodyPr/>
          <a:lstStyle/>
          <a:p>
            <a:pPr>
              <a:defRPr/>
            </a:pPr>
            <a:r>
              <a:rPr lang="en-US"/>
              <a:t>Top 10 countries publishing in Nature Communications, 2010-2013 July</a:t>
            </a:r>
          </a:p>
        </c:rich>
      </c:tx>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marker>
          <c:symbol val="none"/>
        </c:marker>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s>
    <c:plotArea>
      <c:layout/>
      <c:lineChart>
        <c:grouping val="standard"/>
        <c:varyColors val="0"/>
        <c:ser>
          <c:idx val="0"/>
          <c:order val="0"/>
          <c:tx>
            <c:strRef>
              <c:f>'Country total by year'!$B$3:$B$4</c:f>
              <c:strCache>
                <c:ptCount val="1"/>
                <c:pt idx="0">
                  <c:v>USA</c:v>
                </c:pt>
              </c:strCache>
            </c:strRef>
          </c:tx>
          <c:cat>
            <c:strRef>
              <c:f>'Country total by year'!$A$5:$A$9</c:f>
              <c:strCache>
                <c:ptCount val="4"/>
                <c:pt idx="0">
                  <c:v>2010</c:v>
                </c:pt>
                <c:pt idx="1">
                  <c:v>2011</c:v>
                </c:pt>
                <c:pt idx="2">
                  <c:v>2012</c:v>
                </c:pt>
                <c:pt idx="3">
                  <c:v>2013</c:v>
                </c:pt>
              </c:strCache>
            </c:strRef>
          </c:cat>
          <c:val>
            <c:numRef>
              <c:f>'Country total by year'!$B$5:$B$9</c:f>
              <c:numCache>
                <c:formatCode>General</c:formatCode>
                <c:ptCount val="4"/>
                <c:pt idx="0">
                  <c:v>29</c:v>
                </c:pt>
                <c:pt idx="1">
                  <c:v>68</c:v>
                </c:pt>
                <c:pt idx="2">
                  <c:v>97</c:v>
                </c:pt>
                <c:pt idx="3">
                  <c:v>87</c:v>
                </c:pt>
              </c:numCache>
            </c:numRef>
          </c:val>
          <c:smooth val="0"/>
        </c:ser>
        <c:ser>
          <c:idx val="1"/>
          <c:order val="1"/>
          <c:tx>
            <c:strRef>
              <c:f>'Country total by year'!$C$3:$C$4</c:f>
              <c:strCache>
                <c:ptCount val="1"/>
                <c:pt idx="0">
                  <c:v>UK</c:v>
                </c:pt>
              </c:strCache>
            </c:strRef>
          </c:tx>
          <c:cat>
            <c:strRef>
              <c:f>'Country total by year'!$A$5:$A$9</c:f>
              <c:strCache>
                <c:ptCount val="4"/>
                <c:pt idx="0">
                  <c:v>2010</c:v>
                </c:pt>
                <c:pt idx="1">
                  <c:v>2011</c:v>
                </c:pt>
                <c:pt idx="2">
                  <c:v>2012</c:v>
                </c:pt>
                <c:pt idx="3">
                  <c:v>2013</c:v>
                </c:pt>
              </c:strCache>
            </c:strRef>
          </c:cat>
          <c:val>
            <c:numRef>
              <c:f>'Country total by year'!$C$5:$C$9</c:f>
              <c:numCache>
                <c:formatCode>General</c:formatCode>
                <c:ptCount val="4"/>
                <c:pt idx="0">
                  <c:v>14</c:v>
                </c:pt>
                <c:pt idx="1">
                  <c:v>42</c:v>
                </c:pt>
                <c:pt idx="2">
                  <c:v>51</c:v>
                </c:pt>
                <c:pt idx="3">
                  <c:v>72</c:v>
                </c:pt>
              </c:numCache>
            </c:numRef>
          </c:val>
          <c:smooth val="0"/>
        </c:ser>
        <c:ser>
          <c:idx val="2"/>
          <c:order val="2"/>
          <c:tx>
            <c:strRef>
              <c:f>'Country total by year'!$D$3:$D$4</c:f>
              <c:strCache>
                <c:ptCount val="1"/>
                <c:pt idx="0">
                  <c:v>Japan</c:v>
                </c:pt>
              </c:strCache>
            </c:strRef>
          </c:tx>
          <c:cat>
            <c:strRef>
              <c:f>'Country total by year'!$A$5:$A$9</c:f>
              <c:strCache>
                <c:ptCount val="4"/>
                <c:pt idx="0">
                  <c:v>2010</c:v>
                </c:pt>
                <c:pt idx="1">
                  <c:v>2011</c:v>
                </c:pt>
                <c:pt idx="2">
                  <c:v>2012</c:v>
                </c:pt>
                <c:pt idx="3">
                  <c:v>2013</c:v>
                </c:pt>
              </c:strCache>
            </c:strRef>
          </c:cat>
          <c:val>
            <c:numRef>
              <c:f>'Country total by year'!$D$5:$D$9</c:f>
              <c:numCache>
                <c:formatCode>General</c:formatCode>
                <c:ptCount val="4"/>
                <c:pt idx="0">
                  <c:v>12</c:v>
                </c:pt>
                <c:pt idx="1">
                  <c:v>48</c:v>
                </c:pt>
                <c:pt idx="2">
                  <c:v>63</c:v>
                </c:pt>
                <c:pt idx="3">
                  <c:v>52</c:v>
                </c:pt>
              </c:numCache>
            </c:numRef>
          </c:val>
          <c:smooth val="0"/>
        </c:ser>
        <c:ser>
          <c:idx val="3"/>
          <c:order val="3"/>
          <c:tx>
            <c:strRef>
              <c:f>'Country total by year'!$E$3:$E$4</c:f>
              <c:strCache>
                <c:ptCount val="1"/>
                <c:pt idx="0">
                  <c:v>Germany</c:v>
                </c:pt>
              </c:strCache>
            </c:strRef>
          </c:tx>
          <c:cat>
            <c:strRef>
              <c:f>'Country total by year'!$A$5:$A$9</c:f>
              <c:strCache>
                <c:ptCount val="4"/>
                <c:pt idx="0">
                  <c:v>2010</c:v>
                </c:pt>
                <c:pt idx="1">
                  <c:v>2011</c:v>
                </c:pt>
                <c:pt idx="2">
                  <c:v>2012</c:v>
                </c:pt>
                <c:pt idx="3">
                  <c:v>2013</c:v>
                </c:pt>
              </c:strCache>
            </c:strRef>
          </c:cat>
          <c:val>
            <c:numRef>
              <c:f>'Country total by year'!$E$5:$E$9</c:f>
              <c:numCache>
                <c:formatCode>General</c:formatCode>
                <c:ptCount val="4"/>
                <c:pt idx="0">
                  <c:v>8</c:v>
                </c:pt>
                <c:pt idx="1">
                  <c:v>29</c:v>
                </c:pt>
                <c:pt idx="2">
                  <c:v>49</c:v>
                </c:pt>
                <c:pt idx="3">
                  <c:v>51</c:v>
                </c:pt>
              </c:numCache>
            </c:numRef>
          </c:val>
          <c:smooth val="0"/>
        </c:ser>
        <c:ser>
          <c:idx val="4"/>
          <c:order val="4"/>
          <c:tx>
            <c:strRef>
              <c:f>'Country total by year'!$F$3:$F$4</c:f>
              <c:strCache>
                <c:ptCount val="1"/>
                <c:pt idx="0">
                  <c:v>China</c:v>
                </c:pt>
              </c:strCache>
            </c:strRef>
          </c:tx>
          <c:cat>
            <c:strRef>
              <c:f>'Country total by year'!$A$5:$A$9</c:f>
              <c:strCache>
                <c:ptCount val="4"/>
                <c:pt idx="0">
                  <c:v>2010</c:v>
                </c:pt>
                <c:pt idx="1">
                  <c:v>2011</c:v>
                </c:pt>
                <c:pt idx="2">
                  <c:v>2012</c:v>
                </c:pt>
                <c:pt idx="3">
                  <c:v>2013</c:v>
                </c:pt>
              </c:strCache>
            </c:strRef>
          </c:cat>
          <c:val>
            <c:numRef>
              <c:f>'Country total by year'!$F$5:$F$9</c:f>
              <c:numCache>
                <c:formatCode>General</c:formatCode>
                <c:ptCount val="4"/>
                <c:pt idx="0">
                  <c:v>5</c:v>
                </c:pt>
                <c:pt idx="1">
                  <c:v>16</c:v>
                </c:pt>
                <c:pt idx="2">
                  <c:v>34</c:v>
                </c:pt>
                <c:pt idx="3">
                  <c:v>41</c:v>
                </c:pt>
              </c:numCache>
            </c:numRef>
          </c:val>
          <c:smooth val="0"/>
        </c:ser>
        <c:ser>
          <c:idx val="5"/>
          <c:order val="5"/>
          <c:tx>
            <c:strRef>
              <c:f>'Country total by year'!$G$3:$G$4</c:f>
              <c:strCache>
                <c:ptCount val="1"/>
                <c:pt idx="0">
                  <c:v>France</c:v>
                </c:pt>
              </c:strCache>
            </c:strRef>
          </c:tx>
          <c:cat>
            <c:strRef>
              <c:f>'Country total by year'!$A$5:$A$9</c:f>
              <c:strCache>
                <c:ptCount val="4"/>
                <c:pt idx="0">
                  <c:v>2010</c:v>
                </c:pt>
                <c:pt idx="1">
                  <c:v>2011</c:v>
                </c:pt>
                <c:pt idx="2">
                  <c:v>2012</c:v>
                </c:pt>
                <c:pt idx="3">
                  <c:v>2013</c:v>
                </c:pt>
              </c:strCache>
            </c:strRef>
          </c:cat>
          <c:val>
            <c:numRef>
              <c:f>'Country total by year'!$G$5:$G$9</c:f>
              <c:numCache>
                <c:formatCode>General</c:formatCode>
                <c:ptCount val="4"/>
                <c:pt idx="0">
                  <c:v>4</c:v>
                </c:pt>
                <c:pt idx="1">
                  <c:v>17</c:v>
                </c:pt>
                <c:pt idx="2">
                  <c:v>26</c:v>
                </c:pt>
                <c:pt idx="3">
                  <c:v>30</c:v>
                </c:pt>
              </c:numCache>
            </c:numRef>
          </c:val>
          <c:smooth val="0"/>
        </c:ser>
        <c:ser>
          <c:idx val="6"/>
          <c:order val="6"/>
          <c:tx>
            <c:strRef>
              <c:f>'Country total by year'!$H$3:$H$4</c:f>
              <c:strCache>
                <c:ptCount val="1"/>
                <c:pt idx="0">
                  <c:v>Switzerland</c:v>
                </c:pt>
              </c:strCache>
            </c:strRef>
          </c:tx>
          <c:cat>
            <c:strRef>
              <c:f>'Country total by year'!$A$5:$A$9</c:f>
              <c:strCache>
                <c:ptCount val="4"/>
                <c:pt idx="0">
                  <c:v>2010</c:v>
                </c:pt>
                <c:pt idx="1">
                  <c:v>2011</c:v>
                </c:pt>
                <c:pt idx="2">
                  <c:v>2012</c:v>
                </c:pt>
                <c:pt idx="3">
                  <c:v>2013</c:v>
                </c:pt>
              </c:strCache>
            </c:strRef>
          </c:cat>
          <c:val>
            <c:numRef>
              <c:f>'Country total by year'!$H$5:$H$9</c:f>
              <c:numCache>
                <c:formatCode>General</c:formatCode>
                <c:ptCount val="4"/>
                <c:pt idx="0">
                  <c:v>4</c:v>
                </c:pt>
                <c:pt idx="1">
                  <c:v>15</c:v>
                </c:pt>
                <c:pt idx="2">
                  <c:v>19</c:v>
                </c:pt>
                <c:pt idx="3">
                  <c:v>17</c:v>
                </c:pt>
              </c:numCache>
            </c:numRef>
          </c:val>
          <c:smooth val="0"/>
        </c:ser>
        <c:ser>
          <c:idx val="7"/>
          <c:order val="7"/>
          <c:tx>
            <c:strRef>
              <c:f>'Country total by year'!$I$3:$I$4</c:f>
              <c:strCache>
                <c:ptCount val="1"/>
                <c:pt idx="0">
                  <c:v>Canada</c:v>
                </c:pt>
              </c:strCache>
            </c:strRef>
          </c:tx>
          <c:cat>
            <c:strRef>
              <c:f>'Country total by year'!$A$5:$A$9</c:f>
              <c:strCache>
                <c:ptCount val="4"/>
                <c:pt idx="0">
                  <c:v>2010</c:v>
                </c:pt>
                <c:pt idx="1">
                  <c:v>2011</c:v>
                </c:pt>
                <c:pt idx="2">
                  <c:v>2012</c:v>
                </c:pt>
                <c:pt idx="3">
                  <c:v>2013</c:v>
                </c:pt>
              </c:strCache>
            </c:strRef>
          </c:cat>
          <c:val>
            <c:numRef>
              <c:f>'Country total by year'!$I$5:$I$9</c:f>
              <c:numCache>
                <c:formatCode>General</c:formatCode>
                <c:ptCount val="4"/>
                <c:pt idx="0">
                  <c:v>4</c:v>
                </c:pt>
                <c:pt idx="1">
                  <c:v>15</c:v>
                </c:pt>
                <c:pt idx="2">
                  <c:v>4</c:v>
                </c:pt>
                <c:pt idx="3">
                  <c:v>22</c:v>
                </c:pt>
              </c:numCache>
            </c:numRef>
          </c:val>
          <c:smooth val="0"/>
        </c:ser>
        <c:ser>
          <c:idx val="8"/>
          <c:order val="8"/>
          <c:tx>
            <c:strRef>
              <c:f>'Country total by year'!$J$3:$J$4</c:f>
              <c:strCache>
                <c:ptCount val="1"/>
                <c:pt idx="0">
                  <c:v>Netherlands</c:v>
                </c:pt>
              </c:strCache>
            </c:strRef>
          </c:tx>
          <c:cat>
            <c:strRef>
              <c:f>'Country total by year'!$A$5:$A$9</c:f>
              <c:strCache>
                <c:ptCount val="4"/>
                <c:pt idx="0">
                  <c:v>2010</c:v>
                </c:pt>
                <c:pt idx="1">
                  <c:v>2011</c:v>
                </c:pt>
                <c:pt idx="2">
                  <c:v>2012</c:v>
                </c:pt>
                <c:pt idx="3">
                  <c:v>2013</c:v>
                </c:pt>
              </c:strCache>
            </c:strRef>
          </c:cat>
          <c:val>
            <c:numRef>
              <c:f>'Country total by year'!$J$5:$J$9</c:f>
              <c:numCache>
                <c:formatCode>General</c:formatCode>
                <c:ptCount val="4"/>
                <c:pt idx="0">
                  <c:v>1</c:v>
                </c:pt>
                <c:pt idx="1">
                  <c:v>11</c:v>
                </c:pt>
                <c:pt idx="2">
                  <c:v>11</c:v>
                </c:pt>
                <c:pt idx="3">
                  <c:v>16</c:v>
                </c:pt>
              </c:numCache>
            </c:numRef>
          </c:val>
          <c:smooth val="0"/>
        </c:ser>
        <c:ser>
          <c:idx val="9"/>
          <c:order val="9"/>
          <c:tx>
            <c:strRef>
              <c:f>'Country total by year'!$K$3:$K$4</c:f>
              <c:strCache>
                <c:ptCount val="1"/>
                <c:pt idx="0">
                  <c:v>Australia</c:v>
                </c:pt>
              </c:strCache>
            </c:strRef>
          </c:tx>
          <c:cat>
            <c:strRef>
              <c:f>'Country total by year'!$A$5:$A$9</c:f>
              <c:strCache>
                <c:ptCount val="4"/>
                <c:pt idx="0">
                  <c:v>2010</c:v>
                </c:pt>
                <c:pt idx="1">
                  <c:v>2011</c:v>
                </c:pt>
                <c:pt idx="2">
                  <c:v>2012</c:v>
                </c:pt>
                <c:pt idx="3">
                  <c:v>2013</c:v>
                </c:pt>
              </c:strCache>
            </c:strRef>
          </c:cat>
          <c:val>
            <c:numRef>
              <c:f>'Country total by year'!$K$5:$K$9</c:f>
              <c:numCache>
                <c:formatCode>General</c:formatCode>
                <c:ptCount val="4"/>
                <c:pt idx="0">
                  <c:v>3</c:v>
                </c:pt>
                <c:pt idx="1">
                  <c:v>14</c:v>
                </c:pt>
                <c:pt idx="2">
                  <c:v>8</c:v>
                </c:pt>
                <c:pt idx="3">
                  <c:v>12</c:v>
                </c:pt>
              </c:numCache>
            </c:numRef>
          </c:val>
          <c:smooth val="0"/>
        </c:ser>
        <c:ser>
          <c:idx val="10"/>
          <c:order val="10"/>
          <c:tx>
            <c:strRef>
              <c:f>'Country total by year'!$L$3:$L$4</c:f>
              <c:strCache>
                <c:ptCount val="1"/>
                <c:pt idx="0">
                  <c:v>Italy</c:v>
                </c:pt>
              </c:strCache>
            </c:strRef>
          </c:tx>
          <c:cat>
            <c:strRef>
              <c:f>'Country total by year'!$A$5:$A$9</c:f>
              <c:strCache>
                <c:ptCount val="4"/>
                <c:pt idx="0">
                  <c:v>2010</c:v>
                </c:pt>
                <c:pt idx="1">
                  <c:v>2011</c:v>
                </c:pt>
                <c:pt idx="2">
                  <c:v>2012</c:v>
                </c:pt>
                <c:pt idx="3">
                  <c:v>2013</c:v>
                </c:pt>
              </c:strCache>
            </c:strRef>
          </c:cat>
          <c:val>
            <c:numRef>
              <c:f>'Country total by year'!$L$5:$L$9</c:f>
              <c:numCache>
                <c:formatCode>General</c:formatCode>
                <c:ptCount val="4"/>
                <c:pt idx="0">
                  <c:v>1</c:v>
                </c:pt>
                <c:pt idx="1">
                  <c:v>10</c:v>
                </c:pt>
                <c:pt idx="2">
                  <c:v>14</c:v>
                </c:pt>
                <c:pt idx="3">
                  <c:v>12</c:v>
                </c:pt>
              </c:numCache>
            </c:numRef>
          </c:val>
          <c:smooth val="0"/>
        </c:ser>
        <c:dLbls>
          <c:showLegendKey val="0"/>
          <c:showVal val="0"/>
          <c:showCatName val="0"/>
          <c:showSerName val="0"/>
          <c:showPercent val="0"/>
          <c:showBubbleSize val="0"/>
        </c:dLbls>
        <c:marker val="1"/>
        <c:smooth val="0"/>
        <c:axId val="40755200"/>
        <c:axId val="41370752"/>
      </c:lineChart>
      <c:catAx>
        <c:axId val="40755200"/>
        <c:scaling>
          <c:orientation val="minMax"/>
        </c:scaling>
        <c:delete val="0"/>
        <c:axPos val="b"/>
        <c:majorTickMark val="out"/>
        <c:minorTickMark val="none"/>
        <c:tickLblPos val="nextTo"/>
        <c:crossAx val="41370752"/>
        <c:crosses val="autoZero"/>
        <c:auto val="1"/>
        <c:lblAlgn val="ctr"/>
        <c:lblOffset val="100"/>
        <c:noMultiLvlLbl val="0"/>
      </c:catAx>
      <c:valAx>
        <c:axId val="41370752"/>
        <c:scaling>
          <c:orientation val="minMax"/>
        </c:scaling>
        <c:delete val="0"/>
        <c:axPos val="l"/>
        <c:majorGridlines/>
        <c:numFmt formatCode="General" sourceLinked="1"/>
        <c:majorTickMark val="out"/>
        <c:minorTickMark val="none"/>
        <c:tickLblPos val="nextTo"/>
        <c:crossAx val="40755200"/>
        <c:crosses val="autoZero"/>
        <c:crossBetween val="between"/>
      </c:valAx>
    </c:plotArea>
    <c:legend>
      <c:legendPos val="r"/>
      <c:layout/>
      <c:overlay val="0"/>
    </c:legend>
    <c:plotVisOnly val="1"/>
    <c:dispBlanksAs val="gap"/>
    <c:showDLblsOverMax val="0"/>
  </c:chart>
  <c:txPr>
    <a:bodyPr/>
    <a:lstStyle/>
    <a:p>
      <a:pPr>
        <a:defRPr sz="9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 Papers</a:t>
            </a:r>
            <a:endParaRPr lang="ja-JP"/>
          </a:p>
        </c:rich>
      </c:tx>
      <c:layout/>
      <c:overlay val="0"/>
    </c:title>
    <c:autoTitleDeleted val="0"/>
    <c:plotArea>
      <c:layout/>
      <c:barChart>
        <c:barDir val="col"/>
        <c:grouping val="stacked"/>
        <c:varyColors val="0"/>
        <c:ser>
          <c:idx val="1"/>
          <c:order val="0"/>
          <c:tx>
            <c:strRef>
              <c:f>'graph for world'!$H$8</c:f>
              <c:strCache>
                <c:ptCount val="1"/>
                <c:pt idx="0">
                  <c:v>OA</c:v>
                </c:pt>
              </c:strCache>
            </c:strRef>
          </c:tx>
          <c:invertIfNegative val="0"/>
          <c:dLbls>
            <c:showLegendKey val="0"/>
            <c:showVal val="1"/>
            <c:showCatName val="0"/>
            <c:showSerName val="0"/>
            <c:showPercent val="0"/>
            <c:showBubbleSize val="0"/>
            <c:showLeaderLines val="0"/>
          </c:dLbls>
          <c:cat>
            <c:strRef>
              <c:f>'graph for world'!$G$9:$G$13</c:f>
              <c:strCache>
                <c:ptCount val="5"/>
                <c:pt idx="0">
                  <c:v>2011 first half</c:v>
                </c:pt>
                <c:pt idx="1">
                  <c:v>2011 latter half</c:v>
                </c:pt>
                <c:pt idx="2">
                  <c:v>2012 first half</c:v>
                </c:pt>
                <c:pt idx="3">
                  <c:v>2012 latter half</c:v>
                </c:pt>
                <c:pt idx="4">
                  <c:v>2013 first half</c:v>
                </c:pt>
              </c:strCache>
            </c:strRef>
          </c:cat>
          <c:val>
            <c:numRef>
              <c:f>'graph for world'!$H$9:$H$13</c:f>
              <c:numCache>
                <c:formatCode>General</c:formatCode>
                <c:ptCount val="5"/>
                <c:pt idx="0">
                  <c:v>26</c:v>
                </c:pt>
                <c:pt idx="1">
                  <c:v>179</c:v>
                </c:pt>
                <c:pt idx="2">
                  <c:v>274</c:v>
                </c:pt>
                <c:pt idx="3">
                  <c:v>518</c:v>
                </c:pt>
                <c:pt idx="4">
                  <c:v>1030</c:v>
                </c:pt>
              </c:numCache>
            </c:numRef>
          </c:val>
        </c:ser>
        <c:dLbls>
          <c:showLegendKey val="0"/>
          <c:showVal val="0"/>
          <c:showCatName val="0"/>
          <c:showSerName val="0"/>
          <c:showPercent val="0"/>
          <c:showBubbleSize val="0"/>
        </c:dLbls>
        <c:gapWidth val="150"/>
        <c:overlap val="100"/>
        <c:axId val="40617984"/>
        <c:axId val="41373632"/>
      </c:barChart>
      <c:catAx>
        <c:axId val="40617984"/>
        <c:scaling>
          <c:orientation val="minMax"/>
        </c:scaling>
        <c:delete val="0"/>
        <c:axPos val="b"/>
        <c:majorTickMark val="out"/>
        <c:minorTickMark val="none"/>
        <c:tickLblPos val="nextTo"/>
        <c:txPr>
          <a:bodyPr rot="-2700000"/>
          <a:lstStyle/>
          <a:p>
            <a:pPr>
              <a:defRPr/>
            </a:pPr>
            <a:endParaRPr lang="en-US"/>
          </a:p>
        </c:txPr>
        <c:crossAx val="41373632"/>
        <c:crosses val="autoZero"/>
        <c:auto val="1"/>
        <c:lblAlgn val="ctr"/>
        <c:lblOffset val="100"/>
        <c:noMultiLvlLbl val="0"/>
      </c:catAx>
      <c:valAx>
        <c:axId val="41373632"/>
        <c:scaling>
          <c:orientation val="minMax"/>
        </c:scaling>
        <c:delete val="0"/>
        <c:axPos val="l"/>
        <c:majorGridlines/>
        <c:numFmt formatCode="General" sourceLinked="1"/>
        <c:majorTickMark val="out"/>
        <c:minorTickMark val="none"/>
        <c:tickLblPos val="nextTo"/>
        <c:crossAx val="40617984"/>
        <c:crosses val="autoZero"/>
        <c:crossBetween val="between"/>
      </c:valAx>
    </c:plotArea>
    <c:legend>
      <c:legendPos val="t"/>
      <c:layout/>
      <c:overlay val="0"/>
    </c:legend>
    <c:plotVisOnly val="1"/>
    <c:dispBlanksAs val="gap"/>
    <c:showDLblsOverMax val="0"/>
  </c:chart>
  <c:txPr>
    <a:bodyPr/>
    <a:lstStyle/>
    <a:p>
      <a:pPr>
        <a:defRPr sz="9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[Sci Rep_2013_July.xlsx]Country total by year!ﾋﾟﾎﾞｯﾄﾃｰﾌﾞﾙ1</c:name>
    <c:fmtId val="5"/>
  </c:pivotSource>
  <c:chart>
    <c:title>
      <c:tx>
        <c:rich>
          <a:bodyPr/>
          <a:lstStyle/>
          <a:p>
            <a:pPr>
              <a:defRPr/>
            </a:pPr>
            <a:r>
              <a:rPr lang="en-US"/>
              <a:t>Top 10 countries publishing in Scientific Reports, 2011-2013 July</a:t>
            </a:r>
            <a:endParaRPr lang="ja-JP"/>
          </a:p>
        </c:rich>
      </c:tx>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s>
    <c:plotArea>
      <c:layout/>
      <c:lineChart>
        <c:grouping val="standard"/>
        <c:varyColors val="0"/>
        <c:ser>
          <c:idx val="0"/>
          <c:order val="0"/>
          <c:tx>
            <c:strRef>
              <c:f>'Country total by year'!$B$3:$B$4</c:f>
              <c:strCache>
                <c:ptCount val="1"/>
                <c:pt idx="0">
                  <c:v>USA</c:v>
                </c:pt>
              </c:strCache>
            </c:strRef>
          </c:tx>
          <c:cat>
            <c:strRef>
              <c:f>'Country total by year'!$A$5:$A$8</c:f>
              <c:strCache>
                <c:ptCount val="3"/>
                <c:pt idx="0">
                  <c:v>2011</c:v>
                </c:pt>
                <c:pt idx="1">
                  <c:v>2012</c:v>
                </c:pt>
                <c:pt idx="2">
                  <c:v>2013</c:v>
                </c:pt>
              </c:strCache>
            </c:strRef>
          </c:cat>
          <c:val>
            <c:numRef>
              <c:f>'Country total by year'!$B$5:$B$8</c:f>
              <c:numCache>
                <c:formatCode>General</c:formatCode>
                <c:ptCount val="3"/>
                <c:pt idx="0">
                  <c:v>90</c:v>
                </c:pt>
                <c:pt idx="1">
                  <c:v>278</c:v>
                </c:pt>
                <c:pt idx="2">
                  <c:v>444</c:v>
                </c:pt>
              </c:numCache>
            </c:numRef>
          </c:val>
          <c:smooth val="0"/>
        </c:ser>
        <c:ser>
          <c:idx val="1"/>
          <c:order val="1"/>
          <c:tx>
            <c:strRef>
              <c:f>'Country total by year'!$C$3:$C$4</c:f>
              <c:strCache>
                <c:ptCount val="1"/>
                <c:pt idx="0">
                  <c:v>China</c:v>
                </c:pt>
              </c:strCache>
            </c:strRef>
          </c:tx>
          <c:cat>
            <c:strRef>
              <c:f>'Country total by year'!$A$5:$A$8</c:f>
              <c:strCache>
                <c:ptCount val="3"/>
                <c:pt idx="0">
                  <c:v>2011</c:v>
                </c:pt>
                <c:pt idx="1">
                  <c:v>2012</c:v>
                </c:pt>
                <c:pt idx="2">
                  <c:v>2013</c:v>
                </c:pt>
              </c:strCache>
            </c:strRef>
          </c:cat>
          <c:val>
            <c:numRef>
              <c:f>'Country total by year'!$C$5:$C$8</c:f>
              <c:numCache>
                <c:formatCode>General</c:formatCode>
                <c:ptCount val="3"/>
                <c:pt idx="0">
                  <c:v>19</c:v>
                </c:pt>
                <c:pt idx="1">
                  <c:v>155</c:v>
                </c:pt>
                <c:pt idx="2">
                  <c:v>348</c:v>
                </c:pt>
              </c:numCache>
            </c:numRef>
          </c:val>
          <c:smooth val="0"/>
        </c:ser>
        <c:ser>
          <c:idx val="2"/>
          <c:order val="2"/>
          <c:tx>
            <c:strRef>
              <c:f>'Country total by year'!$D$3:$D$4</c:f>
              <c:strCache>
                <c:ptCount val="1"/>
                <c:pt idx="0">
                  <c:v>Japan</c:v>
                </c:pt>
              </c:strCache>
            </c:strRef>
          </c:tx>
          <c:cat>
            <c:strRef>
              <c:f>'Country total by year'!$A$5:$A$8</c:f>
              <c:strCache>
                <c:ptCount val="3"/>
                <c:pt idx="0">
                  <c:v>2011</c:v>
                </c:pt>
                <c:pt idx="1">
                  <c:v>2012</c:v>
                </c:pt>
                <c:pt idx="2">
                  <c:v>2013</c:v>
                </c:pt>
              </c:strCache>
            </c:strRef>
          </c:cat>
          <c:val>
            <c:numRef>
              <c:f>'Country total by year'!$D$5:$D$8</c:f>
              <c:numCache>
                <c:formatCode>General</c:formatCode>
                <c:ptCount val="3"/>
                <c:pt idx="0">
                  <c:v>39</c:v>
                </c:pt>
                <c:pt idx="1">
                  <c:v>154</c:v>
                </c:pt>
                <c:pt idx="2">
                  <c:v>177</c:v>
                </c:pt>
              </c:numCache>
            </c:numRef>
          </c:val>
          <c:smooth val="0"/>
        </c:ser>
        <c:ser>
          <c:idx val="3"/>
          <c:order val="3"/>
          <c:tx>
            <c:strRef>
              <c:f>'Country total by year'!$E$3:$E$4</c:f>
              <c:strCache>
                <c:ptCount val="1"/>
                <c:pt idx="0">
                  <c:v>UK</c:v>
                </c:pt>
              </c:strCache>
            </c:strRef>
          </c:tx>
          <c:cat>
            <c:strRef>
              <c:f>'Country total by year'!$A$5:$A$8</c:f>
              <c:strCache>
                <c:ptCount val="3"/>
                <c:pt idx="0">
                  <c:v>2011</c:v>
                </c:pt>
                <c:pt idx="1">
                  <c:v>2012</c:v>
                </c:pt>
                <c:pt idx="2">
                  <c:v>2013</c:v>
                </c:pt>
              </c:strCache>
            </c:strRef>
          </c:cat>
          <c:val>
            <c:numRef>
              <c:f>'Country total by year'!$E$5:$E$8</c:f>
              <c:numCache>
                <c:formatCode>General</c:formatCode>
                <c:ptCount val="3"/>
                <c:pt idx="0">
                  <c:v>24</c:v>
                </c:pt>
                <c:pt idx="1">
                  <c:v>78</c:v>
                </c:pt>
                <c:pt idx="2">
                  <c:v>119</c:v>
                </c:pt>
              </c:numCache>
            </c:numRef>
          </c:val>
          <c:smooth val="0"/>
        </c:ser>
        <c:ser>
          <c:idx val="4"/>
          <c:order val="4"/>
          <c:tx>
            <c:strRef>
              <c:f>'Country total by year'!$F$3:$F$4</c:f>
              <c:strCache>
                <c:ptCount val="1"/>
                <c:pt idx="0">
                  <c:v>Germany</c:v>
                </c:pt>
              </c:strCache>
            </c:strRef>
          </c:tx>
          <c:cat>
            <c:strRef>
              <c:f>'Country total by year'!$A$5:$A$8</c:f>
              <c:strCache>
                <c:ptCount val="3"/>
                <c:pt idx="0">
                  <c:v>2011</c:v>
                </c:pt>
                <c:pt idx="1">
                  <c:v>2012</c:v>
                </c:pt>
                <c:pt idx="2">
                  <c:v>2013</c:v>
                </c:pt>
              </c:strCache>
            </c:strRef>
          </c:cat>
          <c:val>
            <c:numRef>
              <c:f>'Country total by year'!$F$5:$F$8</c:f>
              <c:numCache>
                <c:formatCode>General</c:formatCode>
                <c:ptCount val="3"/>
                <c:pt idx="0">
                  <c:v>20</c:v>
                </c:pt>
                <c:pt idx="1">
                  <c:v>50</c:v>
                </c:pt>
                <c:pt idx="2">
                  <c:v>105</c:v>
                </c:pt>
              </c:numCache>
            </c:numRef>
          </c:val>
          <c:smooth val="0"/>
        </c:ser>
        <c:ser>
          <c:idx val="5"/>
          <c:order val="5"/>
          <c:tx>
            <c:strRef>
              <c:f>'Country total by year'!$G$3:$G$4</c:f>
              <c:strCache>
                <c:ptCount val="1"/>
                <c:pt idx="0">
                  <c:v>Italy</c:v>
                </c:pt>
              </c:strCache>
            </c:strRef>
          </c:tx>
          <c:cat>
            <c:strRef>
              <c:f>'Country total by year'!$A$5:$A$8</c:f>
              <c:strCache>
                <c:ptCount val="3"/>
                <c:pt idx="0">
                  <c:v>2011</c:v>
                </c:pt>
                <c:pt idx="1">
                  <c:v>2012</c:v>
                </c:pt>
                <c:pt idx="2">
                  <c:v>2013</c:v>
                </c:pt>
              </c:strCache>
            </c:strRef>
          </c:cat>
          <c:val>
            <c:numRef>
              <c:f>'Country total by year'!$G$5:$G$8</c:f>
              <c:numCache>
                <c:formatCode>General</c:formatCode>
                <c:ptCount val="3"/>
                <c:pt idx="0">
                  <c:v>15</c:v>
                </c:pt>
                <c:pt idx="1">
                  <c:v>50</c:v>
                </c:pt>
                <c:pt idx="2">
                  <c:v>65</c:v>
                </c:pt>
              </c:numCache>
            </c:numRef>
          </c:val>
          <c:smooth val="0"/>
        </c:ser>
        <c:ser>
          <c:idx val="6"/>
          <c:order val="6"/>
          <c:tx>
            <c:strRef>
              <c:f>'Country total by year'!$H$3:$H$4</c:f>
              <c:strCache>
                <c:ptCount val="1"/>
                <c:pt idx="0">
                  <c:v>France</c:v>
                </c:pt>
              </c:strCache>
            </c:strRef>
          </c:tx>
          <c:cat>
            <c:strRef>
              <c:f>'Country total by year'!$A$5:$A$8</c:f>
              <c:strCache>
                <c:ptCount val="3"/>
                <c:pt idx="0">
                  <c:v>2011</c:v>
                </c:pt>
                <c:pt idx="1">
                  <c:v>2012</c:v>
                </c:pt>
                <c:pt idx="2">
                  <c:v>2013</c:v>
                </c:pt>
              </c:strCache>
            </c:strRef>
          </c:cat>
          <c:val>
            <c:numRef>
              <c:f>'Country total by year'!$H$5:$H$8</c:f>
              <c:numCache>
                <c:formatCode>General</c:formatCode>
                <c:ptCount val="3"/>
                <c:pt idx="0">
                  <c:v>10</c:v>
                </c:pt>
                <c:pt idx="1">
                  <c:v>47</c:v>
                </c:pt>
                <c:pt idx="2">
                  <c:v>58</c:v>
                </c:pt>
              </c:numCache>
            </c:numRef>
          </c:val>
          <c:smooth val="0"/>
        </c:ser>
        <c:ser>
          <c:idx val="7"/>
          <c:order val="7"/>
          <c:tx>
            <c:strRef>
              <c:f>'Country total by year'!$I$3:$I$4</c:f>
              <c:strCache>
                <c:ptCount val="1"/>
                <c:pt idx="0">
                  <c:v>Spain</c:v>
                </c:pt>
              </c:strCache>
            </c:strRef>
          </c:tx>
          <c:cat>
            <c:strRef>
              <c:f>'Country total by year'!$A$5:$A$8</c:f>
              <c:strCache>
                <c:ptCount val="3"/>
                <c:pt idx="0">
                  <c:v>2011</c:v>
                </c:pt>
                <c:pt idx="1">
                  <c:v>2012</c:v>
                </c:pt>
                <c:pt idx="2">
                  <c:v>2013</c:v>
                </c:pt>
              </c:strCache>
            </c:strRef>
          </c:cat>
          <c:val>
            <c:numRef>
              <c:f>'Country total by year'!$I$5:$I$8</c:f>
              <c:numCache>
                <c:formatCode>General</c:formatCode>
                <c:ptCount val="3"/>
                <c:pt idx="0">
                  <c:v>13</c:v>
                </c:pt>
                <c:pt idx="1">
                  <c:v>49</c:v>
                </c:pt>
                <c:pt idx="2">
                  <c:v>47</c:v>
                </c:pt>
              </c:numCache>
            </c:numRef>
          </c:val>
          <c:smooth val="0"/>
        </c:ser>
        <c:ser>
          <c:idx val="8"/>
          <c:order val="8"/>
          <c:tx>
            <c:strRef>
              <c:f>'Country total by year'!$J$3:$J$4</c:f>
              <c:strCache>
                <c:ptCount val="1"/>
                <c:pt idx="0">
                  <c:v>Australia</c:v>
                </c:pt>
              </c:strCache>
            </c:strRef>
          </c:tx>
          <c:cat>
            <c:strRef>
              <c:f>'Country total by year'!$A$5:$A$8</c:f>
              <c:strCache>
                <c:ptCount val="3"/>
                <c:pt idx="0">
                  <c:v>2011</c:v>
                </c:pt>
                <c:pt idx="1">
                  <c:v>2012</c:v>
                </c:pt>
                <c:pt idx="2">
                  <c:v>2013</c:v>
                </c:pt>
              </c:strCache>
            </c:strRef>
          </c:cat>
          <c:val>
            <c:numRef>
              <c:f>'Country total by year'!$J$5:$J$8</c:f>
              <c:numCache>
                <c:formatCode>General</c:formatCode>
                <c:ptCount val="3"/>
                <c:pt idx="0">
                  <c:v>10</c:v>
                </c:pt>
                <c:pt idx="1">
                  <c:v>34</c:v>
                </c:pt>
                <c:pt idx="2">
                  <c:v>57</c:v>
                </c:pt>
              </c:numCache>
            </c:numRef>
          </c:val>
          <c:smooth val="0"/>
        </c:ser>
        <c:ser>
          <c:idx val="9"/>
          <c:order val="9"/>
          <c:tx>
            <c:strRef>
              <c:f>'Country total by year'!$K$3:$K$4</c:f>
              <c:strCache>
                <c:ptCount val="1"/>
                <c:pt idx="0">
                  <c:v>Canada</c:v>
                </c:pt>
              </c:strCache>
            </c:strRef>
          </c:tx>
          <c:cat>
            <c:strRef>
              <c:f>'Country total by year'!$A$5:$A$8</c:f>
              <c:strCache>
                <c:ptCount val="3"/>
                <c:pt idx="0">
                  <c:v>2011</c:v>
                </c:pt>
                <c:pt idx="1">
                  <c:v>2012</c:v>
                </c:pt>
                <c:pt idx="2">
                  <c:v>2013</c:v>
                </c:pt>
              </c:strCache>
            </c:strRef>
          </c:cat>
          <c:val>
            <c:numRef>
              <c:f>'Country total by year'!$K$5:$K$8</c:f>
              <c:numCache>
                <c:formatCode>General</c:formatCode>
                <c:ptCount val="3"/>
                <c:pt idx="0">
                  <c:v>10</c:v>
                </c:pt>
                <c:pt idx="1">
                  <c:v>40</c:v>
                </c:pt>
                <c:pt idx="2">
                  <c:v>51</c:v>
                </c:pt>
              </c:numCache>
            </c:numRef>
          </c:val>
          <c:smooth val="0"/>
        </c:ser>
        <c:dLbls>
          <c:showLegendKey val="0"/>
          <c:showVal val="0"/>
          <c:showCatName val="0"/>
          <c:showSerName val="0"/>
          <c:showPercent val="0"/>
          <c:showBubbleSize val="0"/>
        </c:dLbls>
        <c:marker val="1"/>
        <c:smooth val="0"/>
        <c:axId val="40756224"/>
        <c:axId val="41375360"/>
      </c:lineChart>
      <c:catAx>
        <c:axId val="40756224"/>
        <c:scaling>
          <c:orientation val="minMax"/>
        </c:scaling>
        <c:delete val="0"/>
        <c:axPos val="b"/>
        <c:majorTickMark val="out"/>
        <c:minorTickMark val="none"/>
        <c:tickLblPos val="nextTo"/>
        <c:crossAx val="41375360"/>
        <c:crosses val="autoZero"/>
        <c:auto val="1"/>
        <c:lblAlgn val="ctr"/>
        <c:lblOffset val="100"/>
        <c:noMultiLvlLbl val="0"/>
      </c:catAx>
      <c:valAx>
        <c:axId val="41375360"/>
        <c:scaling>
          <c:orientation val="minMax"/>
        </c:scaling>
        <c:delete val="0"/>
        <c:axPos val="l"/>
        <c:majorGridlines/>
        <c:numFmt formatCode="General" sourceLinked="1"/>
        <c:majorTickMark val="out"/>
        <c:minorTickMark val="none"/>
        <c:tickLblPos val="nextTo"/>
        <c:crossAx val="40756224"/>
        <c:crosses val="autoZero"/>
        <c:crossBetween val="between"/>
      </c:valAx>
    </c:plotArea>
    <c:legend>
      <c:legendPos val="r"/>
      <c:layout/>
      <c:overlay val="0"/>
    </c:legend>
    <c:plotVisOnly val="1"/>
    <c:dispBlanksAs val="gap"/>
    <c:showDLblsOverMax val="0"/>
  </c:chart>
  <c:txPr>
    <a:bodyPr/>
    <a:lstStyle/>
    <a:p>
      <a:pPr>
        <a:defRPr sz="9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pivotSource>
    <c:name>[Japan_China_2013_July.xlsx]japan_Article!ﾋﾟﾎﾞｯﾄﾃｰﾌﾞﾙ1</c:name>
    <c:fmtId val="25"/>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marker>
          <c:symbol val="none"/>
        </c:marker>
      </c:pivotFmt>
      <c:pivotFmt>
        <c:idx val="79"/>
        <c:marker>
          <c:symbol val="none"/>
        </c:marker>
      </c:pivotFmt>
      <c:pivotFmt>
        <c:idx val="80"/>
        <c:marker>
          <c:symbol val="none"/>
        </c:marker>
      </c:pivotFmt>
      <c:pivotFmt>
        <c:idx val="81"/>
        <c:marker>
          <c:symbol val="none"/>
        </c:marker>
      </c:pivotFmt>
      <c:pivotFmt>
        <c:idx val="82"/>
        <c:marker>
          <c:symbol val="none"/>
        </c:marker>
      </c:pivotFmt>
      <c:pivotFmt>
        <c:idx val="83"/>
        <c:marker>
          <c:symbol val="none"/>
        </c:marker>
      </c:pivotFmt>
      <c:pivotFmt>
        <c:idx val="84"/>
        <c:marker>
          <c:symbol val="none"/>
        </c:marker>
      </c:pivotFmt>
      <c:pivotFmt>
        <c:idx val="85"/>
        <c:marker>
          <c:symbol val="none"/>
        </c:marker>
      </c:pivotFmt>
      <c:pivotFmt>
        <c:idx val="86"/>
        <c:marker>
          <c:symbol val="none"/>
        </c:marker>
      </c:pivotFmt>
      <c:pivotFmt>
        <c:idx val="87"/>
        <c:marker>
          <c:symbol val="none"/>
        </c:marker>
      </c:pivotFmt>
      <c:pivotFmt>
        <c:idx val="88"/>
        <c:marker>
          <c:symbol val="none"/>
        </c:marker>
      </c:pivotFmt>
      <c:pivotFmt>
        <c:idx val="89"/>
        <c:marker>
          <c:symbol val="none"/>
        </c:marker>
      </c:pivotFmt>
      <c:pivotFmt>
        <c:idx val="90"/>
        <c:marker>
          <c:symbol val="none"/>
        </c:marker>
      </c:pivotFmt>
      <c:pivotFmt>
        <c:idx val="91"/>
        <c:marker>
          <c:symbol val="none"/>
        </c:marker>
      </c:pivotFmt>
      <c:pivotFmt>
        <c:idx val="92"/>
        <c:marker>
          <c:symbol val="none"/>
        </c:marker>
      </c:pivotFmt>
      <c:pivotFmt>
        <c:idx val="93"/>
        <c:marker>
          <c:symbol val="none"/>
        </c:marker>
      </c:pivotFmt>
      <c:pivotFmt>
        <c:idx val="94"/>
        <c:marker>
          <c:symbol val="none"/>
        </c:marker>
      </c:pivotFmt>
      <c:pivotFmt>
        <c:idx val="95"/>
        <c:marker>
          <c:symbol val="none"/>
        </c:marker>
      </c:pivotFmt>
      <c:pivotFmt>
        <c:idx val="96"/>
        <c:marker>
          <c:symbol val="none"/>
        </c:marker>
      </c:pivotFmt>
      <c:pivotFmt>
        <c:idx val="97"/>
        <c:marker>
          <c:symbol val="none"/>
        </c:marker>
      </c:pivotFmt>
      <c:pivotFmt>
        <c:idx val="98"/>
        <c:marker>
          <c:symbol val="none"/>
        </c:marker>
      </c:pivotFmt>
      <c:pivotFmt>
        <c:idx val="99"/>
        <c:marker>
          <c:symbol val="none"/>
        </c:marker>
      </c:pivotFmt>
      <c:pivotFmt>
        <c:idx val="100"/>
        <c:marker>
          <c:symbol val="none"/>
        </c:marker>
      </c:pivotFmt>
      <c:pivotFmt>
        <c:idx val="101"/>
        <c:marker>
          <c:symbol val="none"/>
        </c:marker>
      </c:pivotFmt>
      <c:pivotFmt>
        <c:idx val="102"/>
        <c:marker>
          <c:symbol val="none"/>
        </c:marker>
      </c:pivotFmt>
      <c:pivotFmt>
        <c:idx val="103"/>
        <c:marker>
          <c:symbol val="none"/>
        </c:marker>
      </c:pivotFmt>
      <c:pivotFmt>
        <c:idx val="104"/>
        <c:marker>
          <c:symbol val="none"/>
        </c:marker>
      </c:pivotFmt>
      <c:pivotFmt>
        <c:idx val="105"/>
        <c:marker>
          <c:symbol val="none"/>
        </c:marker>
      </c:pivotFmt>
      <c:pivotFmt>
        <c:idx val="106"/>
        <c:marker>
          <c:symbol val="none"/>
        </c:marker>
      </c:pivotFmt>
      <c:pivotFmt>
        <c:idx val="107"/>
        <c:marker>
          <c:symbol val="none"/>
        </c:marker>
      </c:pivotFmt>
      <c:pivotFmt>
        <c:idx val="108"/>
        <c:marker>
          <c:symbol val="none"/>
        </c:marker>
      </c:pivotFmt>
      <c:pivotFmt>
        <c:idx val="109"/>
        <c:marker>
          <c:symbol val="none"/>
        </c:marker>
      </c:pivotFmt>
      <c:pivotFmt>
        <c:idx val="110"/>
        <c:marker>
          <c:symbol val="none"/>
        </c:marker>
      </c:pivotFmt>
      <c:pivotFmt>
        <c:idx val="111"/>
        <c:marker>
          <c:symbol val="none"/>
        </c:marker>
      </c:pivotFmt>
      <c:pivotFmt>
        <c:idx val="112"/>
        <c:marker>
          <c:symbol val="none"/>
        </c:marker>
      </c:pivotFmt>
      <c:pivotFmt>
        <c:idx val="113"/>
        <c:marker>
          <c:symbol val="none"/>
        </c:marker>
      </c:pivotFmt>
      <c:pivotFmt>
        <c:idx val="114"/>
        <c:marker>
          <c:symbol val="none"/>
        </c:marker>
      </c:pivotFmt>
      <c:pivotFmt>
        <c:idx val="115"/>
        <c:marker>
          <c:symbol val="none"/>
        </c:marker>
      </c:pivotFmt>
      <c:pivotFmt>
        <c:idx val="116"/>
        <c:marker>
          <c:symbol val="none"/>
        </c:marker>
      </c:pivotFmt>
      <c:pivotFmt>
        <c:idx val="117"/>
        <c:marker>
          <c:symbol val="none"/>
        </c:marker>
      </c:pivotFmt>
      <c:pivotFmt>
        <c:idx val="118"/>
      </c:pivotFmt>
      <c:pivotFmt>
        <c:idx val="119"/>
      </c:pivotFmt>
      <c:pivotFmt>
        <c:idx val="120"/>
      </c:pivotFmt>
      <c:pivotFmt>
        <c:idx val="121"/>
        <c:marker>
          <c:symbol val="none"/>
        </c:marker>
      </c:pivotFmt>
      <c:pivotFmt>
        <c:idx val="122"/>
        <c:marker>
          <c:symbol val="none"/>
        </c:marker>
      </c:pivotFmt>
      <c:pivotFmt>
        <c:idx val="123"/>
        <c:marker>
          <c:symbol val="none"/>
        </c:marker>
      </c:pivotFmt>
      <c:pivotFmt>
        <c:idx val="124"/>
        <c:marker>
          <c:symbol val="none"/>
        </c:marker>
      </c:pivotFmt>
      <c:pivotFmt>
        <c:idx val="125"/>
        <c:marker>
          <c:symbol val="none"/>
        </c:marker>
      </c:pivotFmt>
      <c:pivotFmt>
        <c:idx val="126"/>
        <c:marker>
          <c:symbol val="none"/>
        </c:marker>
      </c:pivotFmt>
      <c:pivotFmt>
        <c:idx val="127"/>
        <c:marker>
          <c:symbol val="none"/>
        </c:marker>
      </c:pivotFmt>
      <c:pivotFmt>
        <c:idx val="128"/>
        <c:marker>
          <c:symbol val="none"/>
        </c:marker>
      </c:pivotFmt>
      <c:pivotFmt>
        <c:idx val="129"/>
        <c:marker>
          <c:symbol val="none"/>
        </c:marker>
      </c:pivotFmt>
      <c:pivotFmt>
        <c:idx val="130"/>
        <c:marker>
          <c:symbol val="none"/>
        </c:marker>
      </c:pivotFmt>
      <c:pivotFmt>
        <c:idx val="131"/>
        <c:marker>
          <c:symbol val="none"/>
        </c:marker>
      </c:pivotFmt>
      <c:pivotFmt>
        <c:idx val="132"/>
        <c:marker>
          <c:symbol val="none"/>
        </c:marker>
      </c:pivotFmt>
      <c:pivotFmt>
        <c:idx val="133"/>
        <c:marker>
          <c:symbol val="none"/>
        </c:marker>
      </c:pivotFmt>
      <c:pivotFmt>
        <c:idx val="134"/>
        <c:marker>
          <c:symbol val="none"/>
        </c:marker>
      </c:pivotFmt>
      <c:pivotFmt>
        <c:idx val="135"/>
        <c:marker>
          <c:symbol val="none"/>
        </c:marker>
      </c:pivotFmt>
      <c:pivotFmt>
        <c:idx val="136"/>
        <c:marker>
          <c:symbol val="none"/>
        </c:marker>
      </c:pivotFmt>
      <c:pivotFmt>
        <c:idx val="137"/>
        <c:marker>
          <c:symbol val="none"/>
        </c:marker>
      </c:pivotFmt>
      <c:pivotFmt>
        <c:idx val="138"/>
        <c:marker>
          <c:symbol val="none"/>
        </c:marker>
      </c:pivotFmt>
      <c:pivotFmt>
        <c:idx val="139"/>
        <c:marker>
          <c:symbol val="none"/>
        </c:marker>
      </c:pivotFmt>
      <c:pivotFmt>
        <c:idx val="140"/>
        <c:marker>
          <c:symbol val="none"/>
        </c:marker>
      </c:pivotFmt>
      <c:pivotFmt>
        <c:idx val="141"/>
        <c:marker>
          <c:symbol val="none"/>
        </c:marker>
      </c:pivotFmt>
      <c:pivotFmt>
        <c:idx val="142"/>
        <c:marker>
          <c:symbol val="none"/>
        </c:marker>
      </c:pivotFmt>
      <c:pivotFmt>
        <c:idx val="143"/>
      </c:pivotFmt>
      <c:pivotFmt>
        <c:idx val="144"/>
      </c:pivotFmt>
      <c:pivotFmt>
        <c:idx val="145"/>
        <c:marker>
          <c:symbol val="none"/>
        </c:marker>
      </c:pivotFmt>
      <c:pivotFmt>
        <c:idx val="146"/>
        <c:marker>
          <c:symbol val="none"/>
        </c:marker>
      </c:pivotFmt>
      <c:pivotFmt>
        <c:idx val="147"/>
        <c:marker>
          <c:symbol val="none"/>
        </c:marker>
      </c:pivotFmt>
      <c:pivotFmt>
        <c:idx val="148"/>
        <c:marker>
          <c:symbol val="none"/>
        </c:marker>
      </c:pivotFmt>
      <c:pivotFmt>
        <c:idx val="149"/>
        <c:marker>
          <c:symbol val="none"/>
        </c:marker>
      </c:pivotFmt>
      <c:pivotFmt>
        <c:idx val="150"/>
        <c:marker>
          <c:symbol val="none"/>
        </c:marker>
      </c:pivotFmt>
      <c:pivotFmt>
        <c:idx val="151"/>
        <c:marker>
          <c:symbol val="none"/>
        </c:marker>
      </c:pivotFmt>
      <c:pivotFmt>
        <c:idx val="152"/>
        <c:marker>
          <c:symbol val="none"/>
        </c:marker>
      </c:pivotFmt>
      <c:pivotFmt>
        <c:idx val="153"/>
      </c:pivotFmt>
      <c:pivotFmt>
        <c:idx val="154"/>
      </c:pivotFmt>
      <c:pivotFmt>
        <c:idx val="155"/>
        <c:marker>
          <c:symbol val="none"/>
        </c:marker>
      </c:pivotFmt>
      <c:pivotFmt>
        <c:idx val="156"/>
        <c:marker>
          <c:symbol val="none"/>
        </c:marker>
      </c:pivotFmt>
      <c:pivotFmt>
        <c:idx val="157"/>
        <c:marker>
          <c:symbol val="none"/>
        </c:marker>
      </c:pivotFmt>
      <c:pivotFmt>
        <c:idx val="158"/>
      </c:pivotFmt>
      <c:pivotFmt>
        <c:idx val="159"/>
      </c:pivotFmt>
      <c:pivotFmt>
        <c:idx val="160"/>
      </c:pivotFmt>
      <c:pivotFmt>
        <c:idx val="161"/>
        <c:marker>
          <c:symbol val="none"/>
        </c:marker>
      </c:pivotFmt>
      <c:pivotFmt>
        <c:idx val="162"/>
        <c:marker>
          <c:symbol val="none"/>
        </c:marker>
      </c:pivotFmt>
      <c:pivotFmt>
        <c:idx val="163"/>
        <c:marker>
          <c:symbol val="none"/>
        </c:marker>
      </c:pivotFmt>
      <c:pivotFmt>
        <c:idx val="164"/>
        <c:marker>
          <c:symbol val="none"/>
        </c:marker>
      </c:pivotFmt>
      <c:pivotFmt>
        <c:idx val="165"/>
        <c:marker>
          <c:symbol val="none"/>
        </c:marker>
      </c:pivotFmt>
      <c:pivotFmt>
        <c:idx val="166"/>
        <c:marker>
          <c:symbol val="none"/>
        </c:marker>
      </c:pivotFmt>
      <c:pivotFmt>
        <c:idx val="167"/>
        <c:marker>
          <c:symbol val="none"/>
        </c:marker>
      </c:pivotFmt>
      <c:pivotFmt>
        <c:idx val="168"/>
        <c:marker>
          <c:symbol val="none"/>
        </c:marker>
      </c:pivotFmt>
      <c:pivotFmt>
        <c:idx val="169"/>
        <c:marker>
          <c:symbol val="none"/>
        </c:marker>
      </c:pivotFmt>
      <c:pivotFmt>
        <c:idx val="170"/>
        <c:marker>
          <c:symbol val="none"/>
        </c:marker>
      </c:pivotFmt>
      <c:pivotFmt>
        <c:idx val="171"/>
        <c:marker>
          <c:symbol val="none"/>
        </c:marker>
      </c:pivotFmt>
      <c:pivotFmt>
        <c:idx val="172"/>
        <c:marker>
          <c:symbol val="none"/>
        </c:marker>
      </c:pivotFmt>
      <c:pivotFmt>
        <c:idx val="173"/>
        <c:marker>
          <c:symbol val="none"/>
        </c:marker>
      </c:pivotFmt>
      <c:pivotFmt>
        <c:idx val="174"/>
        <c:marker>
          <c:symbol val="none"/>
        </c:marker>
      </c:pivotFmt>
      <c:pivotFmt>
        <c:idx val="175"/>
        <c:marker>
          <c:symbol val="none"/>
        </c:marker>
      </c:pivotFmt>
      <c:pivotFmt>
        <c:idx val="176"/>
        <c:marker>
          <c:symbol val="none"/>
        </c:marker>
      </c:pivotFmt>
      <c:pivotFmt>
        <c:idx val="177"/>
      </c:pivotFmt>
      <c:pivotFmt>
        <c:idx val="178"/>
      </c:pivotFmt>
      <c:pivotFmt>
        <c:idx val="179"/>
      </c:pivotFmt>
      <c:pivotFmt>
        <c:idx val="180"/>
        <c:marker>
          <c:symbol val="none"/>
        </c:marker>
      </c:pivotFmt>
      <c:pivotFmt>
        <c:idx val="181"/>
        <c:marker>
          <c:symbol val="none"/>
        </c:marker>
      </c:pivotFmt>
      <c:pivotFmt>
        <c:idx val="182"/>
        <c:marker>
          <c:symbol val="none"/>
        </c:marker>
      </c:pivotFmt>
      <c:pivotFmt>
        <c:idx val="183"/>
        <c:marker>
          <c:symbol val="none"/>
        </c:marker>
      </c:pivotFmt>
      <c:pivotFmt>
        <c:idx val="184"/>
        <c:marker>
          <c:symbol val="none"/>
        </c:marker>
      </c:pivotFmt>
      <c:pivotFmt>
        <c:idx val="185"/>
        <c:marker>
          <c:symbol val="none"/>
        </c:marker>
      </c:pivotFmt>
      <c:pivotFmt>
        <c:idx val="186"/>
        <c:marker>
          <c:symbol val="none"/>
        </c:marker>
      </c:pivotFmt>
      <c:pivotFmt>
        <c:idx val="187"/>
        <c:marker>
          <c:symbol val="none"/>
        </c:marker>
      </c:pivotFmt>
      <c:pivotFmt>
        <c:idx val="188"/>
        <c:marker>
          <c:symbol val="none"/>
        </c:marker>
      </c:pivotFmt>
      <c:pivotFmt>
        <c:idx val="189"/>
        <c:marker>
          <c:symbol val="none"/>
        </c:marker>
      </c:pivotFmt>
      <c:pivotFmt>
        <c:idx val="190"/>
        <c:marker>
          <c:symbol val="none"/>
        </c:marker>
      </c:pivotFmt>
      <c:pivotFmt>
        <c:idx val="191"/>
        <c:marker>
          <c:symbol val="none"/>
        </c:marker>
      </c:pivotFmt>
      <c:pivotFmt>
        <c:idx val="192"/>
        <c:marker>
          <c:symbol val="none"/>
        </c:marker>
      </c:pivotFmt>
      <c:pivotFmt>
        <c:idx val="193"/>
        <c:marker>
          <c:symbol val="none"/>
        </c:marker>
      </c:pivotFmt>
      <c:pivotFmt>
        <c:idx val="194"/>
        <c:marker>
          <c:symbol val="none"/>
        </c:marker>
      </c:pivotFmt>
      <c:pivotFmt>
        <c:idx val="195"/>
        <c:marker>
          <c:symbol val="none"/>
        </c:marker>
      </c:pivotFmt>
    </c:pivotFmts>
    <c:plotArea>
      <c:layout/>
      <c:lineChart>
        <c:grouping val="standard"/>
        <c:varyColors val="0"/>
        <c:ser>
          <c:idx val="0"/>
          <c:order val="0"/>
          <c:tx>
            <c:strRef>
              <c:f>japan_Article!$B$1:$B$2</c:f>
              <c:strCache>
                <c:ptCount val="1"/>
                <c:pt idx="0">
                  <c:v>Nature</c:v>
                </c:pt>
              </c:strCache>
            </c:strRef>
          </c:tx>
          <c:spPr>
            <a:ln>
              <a:solidFill>
                <a:schemeClr val="accent2"/>
              </a:solidFill>
            </a:ln>
          </c:spPr>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japan_Article!$B$3:$B$10</c:f>
              <c:numCache>
                <c:formatCode>General</c:formatCode>
                <c:ptCount val="7"/>
                <c:pt idx="0">
                  <c:v>78</c:v>
                </c:pt>
                <c:pt idx="1">
                  <c:v>66</c:v>
                </c:pt>
                <c:pt idx="2">
                  <c:v>79</c:v>
                </c:pt>
                <c:pt idx="3">
                  <c:v>72</c:v>
                </c:pt>
                <c:pt idx="4">
                  <c:v>80</c:v>
                </c:pt>
                <c:pt idx="5">
                  <c:v>66</c:v>
                </c:pt>
                <c:pt idx="6">
                  <c:v>43</c:v>
                </c:pt>
              </c:numCache>
            </c:numRef>
          </c:val>
          <c:smooth val="0"/>
        </c:ser>
        <c:ser>
          <c:idx val="1"/>
          <c:order val="1"/>
          <c:tx>
            <c:strRef>
              <c:f>japan_Article!$C$1:$C$2</c:f>
              <c:strCache>
                <c:ptCount val="1"/>
                <c:pt idx="0">
                  <c:v>Nature Communications</c:v>
                </c:pt>
              </c:strCache>
            </c:strRef>
          </c:tx>
          <c:spPr>
            <a:ln>
              <a:solidFill>
                <a:srgbClr val="FFC000"/>
              </a:solidFill>
            </a:ln>
          </c:spPr>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japan_Article!$C$3:$C$10</c:f>
              <c:numCache>
                <c:formatCode>General</c:formatCode>
                <c:ptCount val="7"/>
                <c:pt idx="3">
                  <c:v>20</c:v>
                </c:pt>
                <c:pt idx="4">
                  <c:v>79</c:v>
                </c:pt>
                <c:pt idx="5">
                  <c:v>138</c:v>
                </c:pt>
                <c:pt idx="6">
                  <c:v>123</c:v>
                </c:pt>
              </c:numCache>
            </c:numRef>
          </c:val>
          <c:smooth val="0"/>
        </c:ser>
        <c:ser>
          <c:idx val="2"/>
          <c:order val="2"/>
          <c:tx>
            <c:strRef>
              <c:f>japan_Article!$D$1:$D$2</c:f>
              <c:strCache>
                <c:ptCount val="1"/>
                <c:pt idx="0">
                  <c:v>Scientific Reports</c:v>
                </c:pt>
              </c:strCache>
            </c:strRef>
          </c:tx>
          <c:spPr>
            <a:ln>
              <a:solidFill>
                <a:schemeClr val="accent3">
                  <a:lumMod val="75000"/>
                </a:schemeClr>
              </a:solidFill>
            </a:ln>
          </c:spPr>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japan_Article!$D$3:$D$10</c:f>
              <c:numCache>
                <c:formatCode>General</c:formatCode>
                <c:ptCount val="7"/>
                <c:pt idx="4">
                  <c:v>39</c:v>
                </c:pt>
                <c:pt idx="5">
                  <c:v>154</c:v>
                </c:pt>
                <c:pt idx="6">
                  <c:v>177</c:v>
                </c:pt>
              </c:numCache>
            </c:numRef>
          </c:val>
          <c:smooth val="0"/>
        </c:ser>
        <c:ser>
          <c:idx val="3"/>
          <c:order val="3"/>
          <c:tx>
            <c:strRef>
              <c:f>japan_Article!$E$1:$E$2</c:f>
              <c:strCache>
                <c:ptCount val="1"/>
                <c:pt idx="0">
                  <c:v>Nature Genetics</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japan_Article!$E$3:$E$10</c:f>
              <c:numCache>
                <c:formatCode>General</c:formatCode>
                <c:ptCount val="7"/>
                <c:pt idx="0">
                  <c:v>11</c:v>
                </c:pt>
                <c:pt idx="1">
                  <c:v>21</c:v>
                </c:pt>
                <c:pt idx="2">
                  <c:v>20</c:v>
                </c:pt>
                <c:pt idx="3">
                  <c:v>19</c:v>
                </c:pt>
                <c:pt idx="4">
                  <c:v>20</c:v>
                </c:pt>
                <c:pt idx="5">
                  <c:v>29</c:v>
                </c:pt>
                <c:pt idx="6">
                  <c:v>18</c:v>
                </c:pt>
              </c:numCache>
            </c:numRef>
          </c:val>
          <c:smooth val="0"/>
        </c:ser>
        <c:ser>
          <c:idx val="4"/>
          <c:order val="4"/>
          <c:tx>
            <c:strRef>
              <c:f>japan_Article!$F$1:$F$2</c:f>
              <c:strCache>
                <c:ptCount val="1"/>
                <c:pt idx="0">
                  <c:v>Nature Materials</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japan_Article!$F$3:$F$10</c:f>
              <c:numCache>
                <c:formatCode>General</c:formatCode>
                <c:ptCount val="7"/>
                <c:pt idx="0">
                  <c:v>19</c:v>
                </c:pt>
                <c:pt idx="1">
                  <c:v>11</c:v>
                </c:pt>
                <c:pt idx="2">
                  <c:v>18</c:v>
                </c:pt>
                <c:pt idx="3">
                  <c:v>19</c:v>
                </c:pt>
                <c:pt idx="4">
                  <c:v>27</c:v>
                </c:pt>
                <c:pt idx="5">
                  <c:v>25</c:v>
                </c:pt>
                <c:pt idx="6">
                  <c:v>10</c:v>
                </c:pt>
              </c:numCache>
            </c:numRef>
          </c:val>
          <c:smooth val="0"/>
        </c:ser>
        <c:ser>
          <c:idx val="5"/>
          <c:order val="5"/>
          <c:tx>
            <c:strRef>
              <c:f>japan_Article!$G$1:$G$2</c:f>
              <c:strCache>
                <c:ptCount val="1"/>
                <c:pt idx="0">
                  <c:v>Nature Physics</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japan_Article!$G$3:$G$10</c:f>
              <c:numCache>
                <c:formatCode>General</c:formatCode>
                <c:ptCount val="7"/>
                <c:pt idx="0">
                  <c:v>15</c:v>
                </c:pt>
                <c:pt idx="1">
                  <c:v>20</c:v>
                </c:pt>
                <c:pt idx="2">
                  <c:v>9</c:v>
                </c:pt>
                <c:pt idx="3">
                  <c:v>15</c:v>
                </c:pt>
                <c:pt idx="4">
                  <c:v>31</c:v>
                </c:pt>
                <c:pt idx="5">
                  <c:v>21</c:v>
                </c:pt>
                <c:pt idx="6">
                  <c:v>6</c:v>
                </c:pt>
              </c:numCache>
            </c:numRef>
          </c:val>
          <c:smooth val="0"/>
        </c:ser>
        <c:ser>
          <c:idx val="6"/>
          <c:order val="6"/>
          <c:tx>
            <c:strRef>
              <c:f>japan_Article!$H$1:$H$2</c:f>
              <c:strCache>
                <c:ptCount val="1"/>
                <c:pt idx="0">
                  <c:v>Nature Cell Biology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japan_Article!$H$3:$H$10</c:f>
              <c:numCache>
                <c:formatCode>General</c:formatCode>
                <c:ptCount val="7"/>
                <c:pt idx="0">
                  <c:v>18</c:v>
                </c:pt>
                <c:pt idx="1">
                  <c:v>26</c:v>
                </c:pt>
                <c:pt idx="2">
                  <c:v>22</c:v>
                </c:pt>
                <c:pt idx="3">
                  <c:v>16</c:v>
                </c:pt>
                <c:pt idx="4">
                  <c:v>16</c:v>
                </c:pt>
                <c:pt idx="5">
                  <c:v>6</c:v>
                </c:pt>
                <c:pt idx="6">
                  <c:v>5</c:v>
                </c:pt>
              </c:numCache>
            </c:numRef>
          </c:val>
          <c:smooth val="0"/>
        </c:ser>
        <c:ser>
          <c:idx val="7"/>
          <c:order val="7"/>
          <c:tx>
            <c:strRef>
              <c:f>japan_Article!$I$1:$I$2</c:f>
              <c:strCache>
                <c:ptCount val="1"/>
                <c:pt idx="0">
                  <c:v>Nature Neuroscience</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japan_Article!$I$3:$I$10</c:f>
              <c:numCache>
                <c:formatCode>General</c:formatCode>
                <c:ptCount val="7"/>
                <c:pt idx="0">
                  <c:v>18</c:v>
                </c:pt>
                <c:pt idx="1">
                  <c:v>15</c:v>
                </c:pt>
                <c:pt idx="2">
                  <c:v>17</c:v>
                </c:pt>
                <c:pt idx="3">
                  <c:v>10</c:v>
                </c:pt>
                <c:pt idx="4">
                  <c:v>16</c:v>
                </c:pt>
                <c:pt idx="5">
                  <c:v>17</c:v>
                </c:pt>
                <c:pt idx="6">
                  <c:v>8</c:v>
                </c:pt>
              </c:numCache>
            </c:numRef>
          </c:val>
          <c:smooth val="0"/>
        </c:ser>
        <c:ser>
          <c:idx val="8"/>
          <c:order val="8"/>
          <c:tx>
            <c:strRef>
              <c:f>japan_Article!$J$1:$J$2</c:f>
              <c:strCache>
                <c:ptCount val="1"/>
                <c:pt idx="0">
                  <c:v>Nature Medicine</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japan_Article!$J$3:$J$10</c:f>
              <c:numCache>
                <c:formatCode>General</c:formatCode>
                <c:ptCount val="7"/>
                <c:pt idx="0">
                  <c:v>16</c:v>
                </c:pt>
                <c:pt idx="1">
                  <c:v>14</c:v>
                </c:pt>
                <c:pt idx="2">
                  <c:v>14</c:v>
                </c:pt>
                <c:pt idx="3">
                  <c:v>8</c:v>
                </c:pt>
                <c:pt idx="4">
                  <c:v>15</c:v>
                </c:pt>
                <c:pt idx="5">
                  <c:v>26</c:v>
                </c:pt>
                <c:pt idx="6">
                  <c:v>6</c:v>
                </c:pt>
              </c:numCache>
            </c:numRef>
          </c:val>
          <c:smooth val="0"/>
        </c:ser>
        <c:ser>
          <c:idx val="9"/>
          <c:order val="9"/>
          <c:tx>
            <c:strRef>
              <c:f>japan_Article!$K$1:$K$2</c:f>
              <c:strCache>
                <c:ptCount val="1"/>
                <c:pt idx="0">
                  <c:v>Nature Immunology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japan_Article!$K$3:$K$10</c:f>
              <c:numCache>
                <c:formatCode>General</c:formatCode>
                <c:ptCount val="7"/>
                <c:pt idx="0">
                  <c:v>12</c:v>
                </c:pt>
                <c:pt idx="1">
                  <c:v>14</c:v>
                </c:pt>
                <c:pt idx="2">
                  <c:v>14</c:v>
                </c:pt>
                <c:pt idx="3">
                  <c:v>13</c:v>
                </c:pt>
                <c:pt idx="4">
                  <c:v>10</c:v>
                </c:pt>
                <c:pt idx="5">
                  <c:v>13</c:v>
                </c:pt>
                <c:pt idx="6">
                  <c:v>6</c:v>
                </c:pt>
              </c:numCache>
            </c:numRef>
          </c:val>
          <c:smooth val="0"/>
        </c:ser>
        <c:ser>
          <c:idx val="10"/>
          <c:order val="10"/>
          <c:tx>
            <c:strRef>
              <c:f>japan_Article!$L$1:$L$2</c:f>
              <c:strCache>
                <c:ptCount val="1"/>
                <c:pt idx="0">
                  <c:v>Nature Structural &amp; Molecular Biology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japan_Article!$L$3:$L$10</c:f>
              <c:numCache>
                <c:formatCode>General</c:formatCode>
                <c:ptCount val="7"/>
                <c:pt idx="0">
                  <c:v>13</c:v>
                </c:pt>
                <c:pt idx="1">
                  <c:v>11</c:v>
                </c:pt>
                <c:pt idx="2">
                  <c:v>10</c:v>
                </c:pt>
                <c:pt idx="3">
                  <c:v>9</c:v>
                </c:pt>
                <c:pt idx="4">
                  <c:v>15</c:v>
                </c:pt>
                <c:pt idx="5">
                  <c:v>6</c:v>
                </c:pt>
                <c:pt idx="6">
                  <c:v>5</c:v>
                </c:pt>
              </c:numCache>
            </c:numRef>
          </c:val>
          <c:smooth val="0"/>
        </c:ser>
        <c:ser>
          <c:idx val="11"/>
          <c:order val="11"/>
          <c:tx>
            <c:strRef>
              <c:f>japan_Article!$M$1:$M$2</c:f>
              <c:strCache>
                <c:ptCount val="1"/>
                <c:pt idx="0">
                  <c:v>Nature Photonics</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japan_Article!$M$3:$M$10</c:f>
              <c:numCache>
                <c:formatCode>General</c:formatCode>
                <c:ptCount val="7"/>
                <c:pt idx="0">
                  <c:v>5</c:v>
                </c:pt>
                <c:pt idx="1">
                  <c:v>14</c:v>
                </c:pt>
                <c:pt idx="2">
                  <c:v>5</c:v>
                </c:pt>
                <c:pt idx="3">
                  <c:v>13</c:v>
                </c:pt>
                <c:pt idx="4">
                  <c:v>5</c:v>
                </c:pt>
                <c:pt idx="5">
                  <c:v>14</c:v>
                </c:pt>
                <c:pt idx="6">
                  <c:v>8</c:v>
                </c:pt>
              </c:numCache>
            </c:numRef>
          </c:val>
          <c:smooth val="0"/>
        </c:ser>
        <c:ser>
          <c:idx val="12"/>
          <c:order val="12"/>
          <c:tx>
            <c:strRef>
              <c:f>japan_Article!$N$1:$N$2</c:f>
              <c:strCache>
                <c:ptCount val="1"/>
                <c:pt idx="0">
                  <c:v>Nature Chemistry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japan_Article!$N$3:$N$10</c:f>
              <c:numCache>
                <c:formatCode>General</c:formatCode>
                <c:ptCount val="7"/>
                <c:pt idx="2">
                  <c:v>11</c:v>
                </c:pt>
                <c:pt idx="3">
                  <c:v>18</c:v>
                </c:pt>
                <c:pt idx="4">
                  <c:v>17</c:v>
                </c:pt>
                <c:pt idx="5">
                  <c:v>10</c:v>
                </c:pt>
                <c:pt idx="6">
                  <c:v>7</c:v>
                </c:pt>
              </c:numCache>
            </c:numRef>
          </c:val>
          <c:smooth val="0"/>
        </c:ser>
        <c:ser>
          <c:idx val="13"/>
          <c:order val="13"/>
          <c:tx>
            <c:strRef>
              <c:f>japan_Article!$O$1:$O$2</c:f>
              <c:strCache>
                <c:ptCount val="1"/>
                <c:pt idx="0">
                  <c:v>Nature Nanotechnology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japan_Article!$O$3:$O$10</c:f>
              <c:numCache>
                <c:formatCode>General</c:formatCode>
                <c:ptCount val="7"/>
                <c:pt idx="0">
                  <c:v>6</c:v>
                </c:pt>
                <c:pt idx="1">
                  <c:v>7</c:v>
                </c:pt>
                <c:pt idx="2">
                  <c:v>8</c:v>
                </c:pt>
                <c:pt idx="3">
                  <c:v>8</c:v>
                </c:pt>
                <c:pt idx="4">
                  <c:v>13</c:v>
                </c:pt>
                <c:pt idx="5">
                  <c:v>8</c:v>
                </c:pt>
                <c:pt idx="6">
                  <c:v>3</c:v>
                </c:pt>
              </c:numCache>
            </c:numRef>
          </c:val>
          <c:smooth val="0"/>
        </c:ser>
        <c:ser>
          <c:idx val="14"/>
          <c:order val="14"/>
          <c:tx>
            <c:strRef>
              <c:f>japan_Article!$P$1:$P$2</c:f>
              <c:strCache>
                <c:ptCount val="1"/>
                <c:pt idx="0">
                  <c:v>Nature Geoscience</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japan_Article!$P$3:$P$10</c:f>
              <c:numCache>
                <c:formatCode>General</c:formatCode>
                <c:ptCount val="7"/>
                <c:pt idx="1">
                  <c:v>9</c:v>
                </c:pt>
                <c:pt idx="2">
                  <c:v>9</c:v>
                </c:pt>
                <c:pt idx="3">
                  <c:v>9</c:v>
                </c:pt>
                <c:pt idx="4">
                  <c:v>10</c:v>
                </c:pt>
                <c:pt idx="5">
                  <c:v>10</c:v>
                </c:pt>
                <c:pt idx="6">
                  <c:v>5</c:v>
                </c:pt>
              </c:numCache>
            </c:numRef>
          </c:val>
          <c:smooth val="0"/>
        </c:ser>
        <c:ser>
          <c:idx val="15"/>
          <c:order val="15"/>
          <c:tx>
            <c:strRef>
              <c:f>japan_Article!$Q$1:$Q$2</c:f>
              <c:strCache>
                <c:ptCount val="1"/>
                <c:pt idx="0">
                  <c:v>Nature Chemical Biology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japan_Article!$Q$3:$Q$10</c:f>
              <c:numCache>
                <c:formatCode>General</c:formatCode>
                <c:ptCount val="7"/>
                <c:pt idx="0">
                  <c:v>3</c:v>
                </c:pt>
                <c:pt idx="1">
                  <c:v>3</c:v>
                </c:pt>
                <c:pt idx="2">
                  <c:v>10</c:v>
                </c:pt>
                <c:pt idx="3">
                  <c:v>16</c:v>
                </c:pt>
                <c:pt idx="4">
                  <c:v>8</c:v>
                </c:pt>
                <c:pt idx="5">
                  <c:v>6</c:v>
                </c:pt>
                <c:pt idx="6">
                  <c:v>4</c:v>
                </c:pt>
              </c:numCache>
            </c:numRef>
          </c:val>
          <c:smooth val="0"/>
        </c:ser>
        <c:ser>
          <c:idx val="16"/>
          <c:order val="16"/>
          <c:tx>
            <c:strRef>
              <c:f>japan_Article!$R$1:$R$2</c:f>
              <c:strCache>
                <c:ptCount val="1"/>
                <c:pt idx="0">
                  <c:v>Nature Methods</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japan_Article!$R$3:$R$10</c:f>
              <c:numCache>
                <c:formatCode>General</c:formatCode>
                <c:ptCount val="7"/>
                <c:pt idx="0">
                  <c:v>11</c:v>
                </c:pt>
                <c:pt idx="1">
                  <c:v>9</c:v>
                </c:pt>
                <c:pt idx="2">
                  <c:v>6</c:v>
                </c:pt>
                <c:pt idx="3">
                  <c:v>5</c:v>
                </c:pt>
                <c:pt idx="4">
                  <c:v>3</c:v>
                </c:pt>
                <c:pt idx="5">
                  <c:v>3</c:v>
                </c:pt>
              </c:numCache>
            </c:numRef>
          </c:val>
          <c:smooth val="0"/>
        </c:ser>
        <c:ser>
          <c:idx val="17"/>
          <c:order val="17"/>
          <c:tx>
            <c:strRef>
              <c:f>japan_Article!$S$1:$S$2</c:f>
              <c:strCache>
                <c:ptCount val="1"/>
                <c:pt idx="0">
                  <c:v>Nature Biotechnology</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japan_Article!$S$3:$S$10</c:f>
              <c:numCache>
                <c:formatCode>General</c:formatCode>
                <c:ptCount val="7"/>
                <c:pt idx="0">
                  <c:v>8</c:v>
                </c:pt>
                <c:pt idx="1">
                  <c:v>9</c:v>
                </c:pt>
                <c:pt idx="2">
                  <c:v>5</c:v>
                </c:pt>
                <c:pt idx="3">
                  <c:v>3</c:v>
                </c:pt>
                <c:pt idx="4">
                  <c:v>1</c:v>
                </c:pt>
                <c:pt idx="5">
                  <c:v>1</c:v>
                </c:pt>
                <c:pt idx="6">
                  <c:v>1</c:v>
                </c:pt>
              </c:numCache>
            </c:numRef>
          </c:val>
          <c:smooth val="0"/>
        </c:ser>
        <c:ser>
          <c:idx val="18"/>
          <c:order val="18"/>
          <c:tx>
            <c:strRef>
              <c:f>japan_Article!$T$1:$T$2</c:f>
              <c:strCache>
                <c:ptCount val="1"/>
                <c:pt idx="0">
                  <c:v>Nature Climate Change</c:v>
                </c:pt>
              </c:strCache>
            </c:strRef>
          </c:tx>
          <c:marker>
            <c:symbol val="none"/>
          </c:marker>
          <c:cat>
            <c:strRef>
              <c:f>japan_Article!$A$3:$A$10</c:f>
              <c:strCache>
                <c:ptCount val="7"/>
                <c:pt idx="0">
                  <c:v>2007</c:v>
                </c:pt>
                <c:pt idx="1">
                  <c:v>2008</c:v>
                </c:pt>
                <c:pt idx="2">
                  <c:v>2009</c:v>
                </c:pt>
                <c:pt idx="3">
                  <c:v>2010</c:v>
                </c:pt>
                <c:pt idx="4">
                  <c:v>2011</c:v>
                </c:pt>
                <c:pt idx="5">
                  <c:v>2012</c:v>
                </c:pt>
                <c:pt idx="6">
                  <c:v>2013</c:v>
                </c:pt>
              </c:strCache>
            </c:strRef>
          </c:cat>
          <c:val>
            <c:numRef>
              <c:f>japan_Article!$T$3:$T$10</c:f>
              <c:numCache>
                <c:formatCode>General</c:formatCode>
                <c:ptCount val="7"/>
                <c:pt idx="4">
                  <c:v>1</c:v>
                </c:pt>
                <c:pt idx="5">
                  <c:v>6</c:v>
                </c:pt>
                <c:pt idx="6">
                  <c:v>7</c:v>
                </c:pt>
              </c:numCache>
            </c:numRef>
          </c:val>
          <c:smooth val="0"/>
        </c:ser>
        <c:dLbls>
          <c:showLegendKey val="0"/>
          <c:showVal val="0"/>
          <c:showCatName val="0"/>
          <c:showSerName val="0"/>
          <c:showPercent val="0"/>
          <c:showBubbleSize val="0"/>
        </c:dLbls>
        <c:marker val="1"/>
        <c:smooth val="0"/>
        <c:axId val="606857728"/>
        <c:axId val="41416320"/>
      </c:lineChart>
      <c:catAx>
        <c:axId val="606857728"/>
        <c:scaling>
          <c:orientation val="minMax"/>
        </c:scaling>
        <c:delete val="0"/>
        <c:axPos val="b"/>
        <c:majorTickMark val="out"/>
        <c:minorTickMark val="none"/>
        <c:tickLblPos val="nextTo"/>
        <c:crossAx val="41416320"/>
        <c:crosses val="autoZero"/>
        <c:auto val="1"/>
        <c:lblAlgn val="ctr"/>
        <c:lblOffset val="100"/>
        <c:noMultiLvlLbl val="0"/>
      </c:catAx>
      <c:valAx>
        <c:axId val="41416320"/>
        <c:scaling>
          <c:orientation val="minMax"/>
          <c:max val="300"/>
        </c:scaling>
        <c:delete val="0"/>
        <c:axPos val="l"/>
        <c:majorGridlines/>
        <c:numFmt formatCode="General" sourceLinked="1"/>
        <c:majorTickMark val="out"/>
        <c:minorTickMark val="none"/>
        <c:tickLblPos val="nextTo"/>
        <c:crossAx val="606857728"/>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9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pivotSource>
    <c:name>[Japan_China_2013_July.xlsx]china_Article!ﾋﾟﾎﾞｯﾄﾃｰﾌﾞﾙ2</c:name>
    <c:fmtId val="24"/>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pivotFmt>
      <c:pivotFmt>
        <c:idx val="77"/>
      </c:pivotFmt>
      <c:pivotFmt>
        <c:idx val="78"/>
        <c:marker>
          <c:symbol val="none"/>
        </c:marker>
      </c:pivotFmt>
      <c:pivotFmt>
        <c:idx val="79"/>
      </c:pivotFmt>
      <c:pivotFmt>
        <c:idx val="80"/>
        <c:marker>
          <c:symbol val="none"/>
        </c:marker>
      </c:pivotFmt>
      <c:pivotFmt>
        <c:idx val="81"/>
        <c:marker>
          <c:symbol val="none"/>
        </c:marker>
      </c:pivotFmt>
      <c:pivotFmt>
        <c:idx val="82"/>
        <c:marker>
          <c:symbol val="none"/>
        </c:marker>
      </c:pivotFmt>
      <c:pivotFmt>
        <c:idx val="83"/>
        <c:marker>
          <c:symbol val="none"/>
        </c:marker>
      </c:pivotFmt>
      <c:pivotFmt>
        <c:idx val="84"/>
        <c:marker>
          <c:symbol val="none"/>
        </c:marker>
      </c:pivotFmt>
      <c:pivotFmt>
        <c:idx val="85"/>
        <c:marker>
          <c:symbol val="none"/>
        </c:marker>
      </c:pivotFmt>
      <c:pivotFmt>
        <c:idx val="86"/>
        <c:marker>
          <c:symbol val="none"/>
        </c:marker>
      </c:pivotFmt>
      <c:pivotFmt>
        <c:idx val="87"/>
        <c:marker>
          <c:symbol val="none"/>
        </c:marker>
      </c:pivotFmt>
      <c:pivotFmt>
        <c:idx val="88"/>
        <c:marker>
          <c:symbol val="none"/>
        </c:marker>
      </c:pivotFmt>
      <c:pivotFmt>
        <c:idx val="89"/>
        <c:marker>
          <c:symbol val="none"/>
        </c:marker>
      </c:pivotFmt>
      <c:pivotFmt>
        <c:idx val="90"/>
        <c:marker>
          <c:symbol val="none"/>
        </c:marker>
      </c:pivotFmt>
      <c:pivotFmt>
        <c:idx val="91"/>
        <c:marker>
          <c:symbol val="none"/>
        </c:marker>
      </c:pivotFmt>
      <c:pivotFmt>
        <c:idx val="92"/>
        <c:marker>
          <c:symbol val="none"/>
        </c:marker>
      </c:pivotFmt>
      <c:pivotFmt>
        <c:idx val="93"/>
        <c:marker>
          <c:symbol val="none"/>
        </c:marker>
      </c:pivotFmt>
      <c:pivotFmt>
        <c:idx val="94"/>
        <c:marker>
          <c:symbol val="none"/>
        </c:marker>
      </c:pivotFmt>
      <c:pivotFmt>
        <c:idx val="95"/>
      </c:pivotFmt>
      <c:pivotFmt>
        <c:idx val="96"/>
      </c:pivotFmt>
      <c:pivotFmt>
        <c:idx val="97"/>
      </c:pivotFmt>
      <c:pivotFmt>
        <c:idx val="98"/>
        <c:marker>
          <c:symbol val="none"/>
        </c:marker>
      </c:pivotFmt>
      <c:pivotFmt>
        <c:idx val="99"/>
        <c:marker>
          <c:symbol val="none"/>
        </c:marker>
      </c:pivotFmt>
      <c:pivotFmt>
        <c:idx val="100"/>
        <c:marker>
          <c:symbol val="none"/>
        </c:marker>
      </c:pivotFmt>
      <c:pivotFmt>
        <c:idx val="101"/>
        <c:marker>
          <c:symbol val="none"/>
        </c:marker>
      </c:pivotFmt>
      <c:pivotFmt>
        <c:idx val="102"/>
        <c:marker>
          <c:symbol val="none"/>
        </c:marker>
      </c:pivotFmt>
      <c:pivotFmt>
        <c:idx val="103"/>
        <c:marker>
          <c:symbol val="none"/>
        </c:marker>
      </c:pivotFmt>
      <c:pivotFmt>
        <c:idx val="104"/>
        <c:marker>
          <c:symbol val="none"/>
        </c:marker>
      </c:pivotFmt>
      <c:pivotFmt>
        <c:idx val="105"/>
        <c:marker>
          <c:symbol val="none"/>
        </c:marker>
      </c:pivotFmt>
      <c:pivotFmt>
        <c:idx val="106"/>
        <c:marker>
          <c:symbol val="none"/>
        </c:marker>
      </c:pivotFmt>
      <c:pivotFmt>
        <c:idx val="107"/>
        <c:marker>
          <c:symbol val="none"/>
        </c:marker>
      </c:pivotFmt>
      <c:pivotFmt>
        <c:idx val="108"/>
        <c:marker>
          <c:symbol val="none"/>
        </c:marker>
      </c:pivotFmt>
      <c:pivotFmt>
        <c:idx val="109"/>
        <c:marker>
          <c:symbol val="none"/>
        </c:marker>
      </c:pivotFmt>
      <c:pivotFmt>
        <c:idx val="110"/>
        <c:marker>
          <c:symbol val="none"/>
        </c:marker>
      </c:pivotFmt>
      <c:pivotFmt>
        <c:idx val="111"/>
        <c:marker>
          <c:symbol val="none"/>
        </c:marker>
      </c:pivotFmt>
      <c:pivotFmt>
        <c:idx val="112"/>
        <c:marker>
          <c:symbol val="none"/>
        </c:marker>
      </c:pivotFmt>
      <c:pivotFmt>
        <c:idx val="113"/>
        <c:marker>
          <c:symbol val="none"/>
        </c:marker>
      </c:pivotFmt>
      <c:pivotFmt>
        <c:idx val="114"/>
      </c:pivotFmt>
      <c:pivotFmt>
        <c:idx val="115"/>
      </c:pivotFmt>
      <c:pivotFmt>
        <c:idx val="116"/>
      </c:pivotFmt>
      <c:pivotFmt>
        <c:idx val="117"/>
        <c:marker>
          <c:symbol val="none"/>
        </c:marker>
      </c:pivotFmt>
      <c:pivotFmt>
        <c:idx val="118"/>
        <c:marker>
          <c:symbol val="none"/>
        </c:marker>
      </c:pivotFmt>
      <c:pivotFmt>
        <c:idx val="119"/>
        <c:marker>
          <c:symbol val="none"/>
        </c:marker>
      </c:pivotFmt>
      <c:pivotFmt>
        <c:idx val="120"/>
        <c:marker>
          <c:symbol val="none"/>
        </c:marker>
      </c:pivotFmt>
      <c:pivotFmt>
        <c:idx val="121"/>
        <c:marker>
          <c:symbol val="none"/>
        </c:marker>
      </c:pivotFmt>
      <c:pivotFmt>
        <c:idx val="122"/>
        <c:marker>
          <c:symbol val="none"/>
        </c:marker>
      </c:pivotFmt>
      <c:pivotFmt>
        <c:idx val="123"/>
        <c:marker>
          <c:symbol val="none"/>
        </c:marker>
      </c:pivotFmt>
      <c:pivotFmt>
        <c:idx val="124"/>
        <c:marker>
          <c:symbol val="none"/>
        </c:marker>
      </c:pivotFmt>
      <c:pivotFmt>
        <c:idx val="125"/>
        <c:marker>
          <c:symbol val="none"/>
        </c:marker>
      </c:pivotFmt>
      <c:pivotFmt>
        <c:idx val="126"/>
        <c:marker>
          <c:symbol val="none"/>
        </c:marker>
      </c:pivotFmt>
      <c:pivotFmt>
        <c:idx val="127"/>
        <c:marker>
          <c:symbol val="none"/>
        </c:marker>
      </c:pivotFmt>
      <c:pivotFmt>
        <c:idx val="128"/>
        <c:marker>
          <c:symbol val="none"/>
        </c:marker>
      </c:pivotFmt>
      <c:pivotFmt>
        <c:idx val="129"/>
        <c:marker>
          <c:symbol val="none"/>
        </c:marker>
      </c:pivotFmt>
      <c:pivotFmt>
        <c:idx val="130"/>
        <c:marker>
          <c:symbol val="none"/>
        </c:marker>
      </c:pivotFmt>
      <c:pivotFmt>
        <c:idx val="131"/>
        <c:marker>
          <c:symbol val="none"/>
        </c:marker>
      </c:pivotFmt>
      <c:pivotFmt>
        <c:idx val="132"/>
        <c:marker>
          <c:symbol val="none"/>
        </c:marker>
      </c:pivotFmt>
    </c:pivotFmts>
    <c:plotArea>
      <c:layout/>
      <c:lineChart>
        <c:grouping val="standard"/>
        <c:varyColors val="0"/>
        <c:ser>
          <c:idx val="0"/>
          <c:order val="0"/>
          <c:tx>
            <c:strRef>
              <c:f>china_Article!$B$1:$B$2</c:f>
              <c:strCache>
                <c:ptCount val="1"/>
                <c:pt idx="0">
                  <c:v>Nature</c:v>
                </c:pt>
              </c:strCache>
            </c:strRef>
          </c:tx>
          <c:spPr>
            <a:ln>
              <a:solidFill>
                <a:schemeClr val="accent2"/>
              </a:solidFill>
            </a:ln>
          </c:spPr>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china_Article!$B$3:$B$10</c:f>
              <c:numCache>
                <c:formatCode>General</c:formatCode>
                <c:ptCount val="7"/>
                <c:pt idx="0">
                  <c:v>22</c:v>
                </c:pt>
                <c:pt idx="1">
                  <c:v>38</c:v>
                </c:pt>
                <c:pt idx="2">
                  <c:v>38</c:v>
                </c:pt>
                <c:pt idx="3">
                  <c:v>49</c:v>
                </c:pt>
                <c:pt idx="4">
                  <c:v>42</c:v>
                </c:pt>
                <c:pt idx="5">
                  <c:v>56</c:v>
                </c:pt>
                <c:pt idx="6">
                  <c:v>43</c:v>
                </c:pt>
              </c:numCache>
            </c:numRef>
          </c:val>
          <c:smooth val="0"/>
        </c:ser>
        <c:ser>
          <c:idx val="1"/>
          <c:order val="1"/>
          <c:tx>
            <c:strRef>
              <c:f>china_Article!$C$1:$C$2</c:f>
              <c:strCache>
                <c:ptCount val="1"/>
                <c:pt idx="0">
                  <c:v>Nature Communications</c:v>
                </c:pt>
              </c:strCache>
            </c:strRef>
          </c:tx>
          <c:spPr>
            <a:ln>
              <a:solidFill>
                <a:srgbClr val="FFC000"/>
              </a:solidFill>
            </a:ln>
          </c:spPr>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china_Article!$C$3:$C$10</c:f>
              <c:numCache>
                <c:formatCode>General</c:formatCode>
                <c:ptCount val="7"/>
                <c:pt idx="3">
                  <c:v>12</c:v>
                </c:pt>
                <c:pt idx="4">
                  <c:v>48</c:v>
                </c:pt>
                <c:pt idx="5">
                  <c:v>82</c:v>
                </c:pt>
                <c:pt idx="6">
                  <c:v>123</c:v>
                </c:pt>
              </c:numCache>
            </c:numRef>
          </c:val>
          <c:smooth val="0"/>
        </c:ser>
        <c:ser>
          <c:idx val="2"/>
          <c:order val="2"/>
          <c:tx>
            <c:strRef>
              <c:f>china_Article!$D$1:$D$2</c:f>
              <c:strCache>
                <c:ptCount val="1"/>
                <c:pt idx="0">
                  <c:v>Scientific Reports</c:v>
                </c:pt>
              </c:strCache>
            </c:strRef>
          </c:tx>
          <c:spPr>
            <a:ln>
              <a:solidFill>
                <a:schemeClr val="accent3">
                  <a:lumMod val="75000"/>
                </a:schemeClr>
              </a:solidFill>
            </a:ln>
          </c:spPr>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china_Article!$D$3:$D$10</c:f>
              <c:numCache>
                <c:formatCode>General</c:formatCode>
                <c:ptCount val="7"/>
                <c:pt idx="4">
                  <c:v>19</c:v>
                </c:pt>
                <c:pt idx="5">
                  <c:v>155</c:v>
                </c:pt>
                <c:pt idx="6">
                  <c:v>348</c:v>
                </c:pt>
              </c:numCache>
            </c:numRef>
          </c:val>
          <c:smooth val="0"/>
        </c:ser>
        <c:ser>
          <c:idx val="3"/>
          <c:order val="3"/>
          <c:tx>
            <c:strRef>
              <c:f>china_Article!$E$1:$E$2</c:f>
              <c:strCache>
                <c:ptCount val="1"/>
                <c:pt idx="0">
                  <c:v>Nature Genetics</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china_Article!$E$3:$E$10</c:f>
              <c:numCache>
                <c:formatCode>General</c:formatCode>
                <c:ptCount val="7"/>
                <c:pt idx="0">
                  <c:v>6</c:v>
                </c:pt>
                <c:pt idx="1">
                  <c:v>9</c:v>
                </c:pt>
                <c:pt idx="2">
                  <c:v>13</c:v>
                </c:pt>
                <c:pt idx="3">
                  <c:v>21</c:v>
                </c:pt>
                <c:pt idx="4">
                  <c:v>29</c:v>
                </c:pt>
                <c:pt idx="5">
                  <c:v>35</c:v>
                </c:pt>
                <c:pt idx="6">
                  <c:v>31</c:v>
                </c:pt>
              </c:numCache>
            </c:numRef>
          </c:val>
          <c:smooth val="0"/>
        </c:ser>
        <c:ser>
          <c:idx val="4"/>
          <c:order val="4"/>
          <c:tx>
            <c:strRef>
              <c:f>china_Article!$F$1:$F$2</c:f>
              <c:strCache>
                <c:ptCount val="1"/>
                <c:pt idx="0">
                  <c:v>Nature Materials</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china_Article!$F$3:$F$10</c:f>
              <c:numCache>
                <c:formatCode>General</c:formatCode>
                <c:ptCount val="7"/>
                <c:pt idx="0">
                  <c:v>6</c:v>
                </c:pt>
                <c:pt idx="1">
                  <c:v>5</c:v>
                </c:pt>
                <c:pt idx="2">
                  <c:v>5</c:v>
                </c:pt>
                <c:pt idx="3">
                  <c:v>11</c:v>
                </c:pt>
                <c:pt idx="4">
                  <c:v>12</c:v>
                </c:pt>
                <c:pt idx="5">
                  <c:v>11</c:v>
                </c:pt>
                <c:pt idx="6">
                  <c:v>8</c:v>
                </c:pt>
              </c:numCache>
            </c:numRef>
          </c:val>
          <c:smooth val="0"/>
        </c:ser>
        <c:ser>
          <c:idx val="5"/>
          <c:order val="5"/>
          <c:tx>
            <c:strRef>
              <c:f>china_Article!$G$1:$G$2</c:f>
              <c:strCache>
                <c:ptCount val="1"/>
                <c:pt idx="0">
                  <c:v>Nature Cell Biology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china_Article!$G$3:$G$10</c:f>
              <c:numCache>
                <c:formatCode>General</c:formatCode>
                <c:ptCount val="7"/>
                <c:pt idx="0">
                  <c:v>6</c:v>
                </c:pt>
                <c:pt idx="1">
                  <c:v>5</c:v>
                </c:pt>
                <c:pt idx="2">
                  <c:v>9</c:v>
                </c:pt>
                <c:pt idx="3">
                  <c:v>8</c:v>
                </c:pt>
                <c:pt idx="4">
                  <c:v>9</c:v>
                </c:pt>
                <c:pt idx="5">
                  <c:v>10</c:v>
                </c:pt>
                <c:pt idx="6">
                  <c:v>4</c:v>
                </c:pt>
              </c:numCache>
            </c:numRef>
          </c:val>
          <c:smooth val="0"/>
        </c:ser>
        <c:ser>
          <c:idx val="6"/>
          <c:order val="6"/>
          <c:tx>
            <c:strRef>
              <c:f>china_Article!$H$1:$H$2</c:f>
              <c:strCache>
                <c:ptCount val="1"/>
                <c:pt idx="0">
                  <c:v>Nature Physics</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china_Article!$H$3:$H$10</c:f>
              <c:numCache>
                <c:formatCode>General</c:formatCode>
                <c:ptCount val="7"/>
                <c:pt idx="0">
                  <c:v>4</c:v>
                </c:pt>
                <c:pt idx="1">
                  <c:v>1</c:v>
                </c:pt>
                <c:pt idx="2">
                  <c:v>7</c:v>
                </c:pt>
                <c:pt idx="3">
                  <c:v>7</c:v>
                </c:pt>
                <c:pt idx="4">
                  <c:v>13</c:v>
                </c:pt>
                <c:pt idx="5">
                  <c:v>10</c:v>
                </c:pt>
                <c:pt idx="6">
                  <c:v>5</c:v>
                </c:pt>
              </c:numCache>
            </c:numRef>
          </c:val>
          <c:smooth val="0"/>
        </c:ser>
        <c:ser>
          <c:idx val="7"/>
          <c:order val="7"/>
          <c:tx>
            <c:strRef>
              <c:f>china_Article!$I$1:$I$2</c:f>
              <c:strCache>
                <c:ptCount val="1"/>
                <c:pt idx="0">
                  <c:v>Nature Nanotechnology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china_Article!$I$3:$I$10</c:f>
              <c:numCache>
                <c:formatCode>General</c:formatCode>
                <c:ptCount val="7"/>
                <c:pt idx="0">
                  <c:v>4</c:v>
                </c:pt>
                <c:pt idx="1">
                  <c:v>3</c:v>
                </c:pt>
                <c:pt idx="2">
                  <c:v>7</c:v>
                </c:pt>
                <c:pt idx="3">
                  <c:v>6</c:v>
                </c:pt>
                <c:pt idx="4">
                  <c:v>10</c:v>
                </c:pt>
                <c:pt idx="5">
                  <c:v>13</c:v>
                </c:pt>
                <c:pt idx="6">
                  <c:v>6</c:v>
                </c:pt>
              </c:numCache>
            </c:numRef>
          </c:val>
          <c:smooth val="0"/>
        </c:ser>
        <c:ser>
          <c:idx val="8"/>
          <c:order val="8"/>
          <c:tx>
            <c:strRef>
              <c:f>china_Article!$J$1:$J$2</c:f>
              <c:strCache>
                <c:ptCount val="1"/>
                <c:pt idx="0">
                  <c:v>Nature Medicine</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china_Article!$J$3:$J$10</c:f>
              <c:numCache>
                <c:formatCode>General</c:formatCode>
                <c:ptCount val="7"/>
                <c:pt idx="0">
                  <c:v>11</c:v>
                </c:pt>
                <c:pt idx="1">
                  <c:v>2</c:v>
                </c:pt>
                <c:pt idx="2">
                  <c:v>2</c:v>
                </c:pt>
                <c:pt idx="3">
                  <c:v>6</c:v>
                </c:pt>
                <c:pt idx="4">
                  <c:v>6</c:v>
                </c:pt>
                <c:pt idx="5">
                  <c:v>12</c:v>
                </c:pt>
                <c:pt idx="6">
                  <c:v>10</c:v>
                </c:pt>
              </c:numCache>
            </c:numRef>
          </c:val>
          <c:smooth val="0"/>
        </c:ser>
        <c:ser>
          <c:idx val="9"/>
          <c:order val="9"/>
          <c:tx>
            <c:strRef>
              <c:f>china_Article!$K$1:$K$2</c:f>
              <c:strCache>
                <c:ptCount val="1"/>
                <c:pt idx="0">
                  <c:v>Nature Neuroscience</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china_Article!$K$3:$K$10</c:f>
              <c:numCache>
                <c:formatCode>General</c:formatCode>
                <c:ptCount val="7"/>
                <c:pt idx="0">
                  <c:v>7</c:v>
                </c:pt>
                <c:pt idx="1">
                  <c:v>8</c:v>
                </c:pt>
                <c:pt idx="2">
                  <c:v>6</c:v>
                </c:pt>
                <c:pt idx="3">
                  <c:v>5</c:v>
                </c:pt>
                <c:pt idx="4">
                  <c:v>4</c:v>
                </c:pt>
                <c:pt idx="5">
                  <c:v>6</c:v>
                </c:pt>
                <c:pt idx="6">
                  <c:v>4</c:v>
                </c:pt>
              </c:numCache>
            </c:numRef>
          </c:val>
          <c:smooth val="0"/>
        </c:ser>
        <c:ser>
          <c:idx val="10"/>
          <c:order val="10"/>
          <c:tx>
            <c:strRef>
              <c:f>china_Article!$L$1:$L$2</c:f>
              <c:strCache>
                <c:ptCount val="1"/>
                <c:pt idx="0">
                  <c:v>Nature Structural &amp; Molecular Biology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china_Article!$L$3:$L$10</c:f>
              <c:numCache>
                <c:formatCode>General</c:formatCode>
                <c:ptCount val="7"/>
                <c:pt idx="0">
                  <c:v>2</c:v>
                </c:pt>
                <c:pt idx="1">
                  <c:v>3</c:v>
                </c:pt>
                <c:pt idx="2">
                  <c:v>4</c:v>
                </c:pt>
                <c:pt idx="3">
                  <c:v>6</c:v>
                </c:pt>
                <c:pt idx="4">
                  <c:v>8</c:v>
                </c:pt>
                <c:pt idx="5">
                  <c:v>11</c:v>
                </c:pt>
                <c:pt idx="6">
                  <c:v>5</c:v>
                </c:pt>
              </c:numCache>
            </c:numRef>
          </c:val>
          <c:smooth val="0"/>
        </c:ser>
        <c:ser>
          <c:idx val="11"/>
          <c:order val="11"/>
          <c:tx>
            <c:strRef>
              <c:f>china_Article!$M$1:$M$2</c:f>
              <c:strCache>
                <c:ptCount val="1"/>
                <c:pt idx="0">
                  <c:v>Nature Geoscience</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china_Article!$M$3:$M$10</c:f>
              <c:numCache>
                <c:formatCode>General</c:formatCode>
                <c:ptCount val="7"/>
                <c:pt idx="1">
                  <c:v>3</c:v>
                </c:pt>
                <c:pt idx="2">
                  <c:v>5</c:v>
                </c:pt>
                <c:pt idx="3">
                  <c:v>6</c:v>
                </c:pt>
                <c:pt idx="4">
                  <c:v>9</c:v>
                </c:pt>
                <c:pt idx="5">
                  <c:v>8</c:v>
                </c:pt>
                <c:pt idx="6">
                  <c:v>9</c:v>
                </c:pt>
              </c:numCache>
            </c:numRef>
          </c:val>
          <c:smooth val="0"/>
        </c:ser>
        <c:ser>
          <c:idx val="12"/>
          <c:order val="12"/>
          <c:tx>
            <c:strRef>
              <c:f>china_Article!$N$1:$N$2</c:f>
              <c:strCache>
                <c:ptCount val="1"/>
                <c:pt idx="0">
                  <c:v>Nature Immunology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china_Article!$N$3:$N$10</c:f>
              <c:numCache>
                <c:formatCode>General</c:formatCode>
                <c:ptCount val="7"/>
                <c:pt idx="0">
                  <c:v>3</c:v>
                </c:pt>
                <c:pt idx="1">
                  <c:v>5</c:v>
                </c:pt>
                <c:pt idx="2">
                  <c:v>4</c:v>
                </c:pt>
                <c:pt idx="3">
                  <c:v>3</c:v>
                </c:pt>
                <c:pt idx="4">
                  <c:v>5</c:v>
                </c:pt>
                <c:pt idx="5">
                  <c:v>9</c:v>
                </c:pt>
                <c:pt idx="6">
                  <c:v>4</c:v>
                </c:pt>
              </c:numCache>
            </c:numRef>
          </c:val>
          <c:smooth val="0"/>
        </c:ser>
        <c:ser>
          <c:idx val="13"/>
          <c:order val="13"/>
          <c:tx>
            <c:strRef>
              <c:f>china_Article!$O$1:$O$2</c:f>
              <c:strCache>
                <c:ptCount val="1"/>
                <c:pt idx="0">
                  <c:v>Nature Biotechnology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china_Article!$O$3:$O$10</c:f>
              <c:numCache>
                <c:formatCode>General</c:formatCode>
                <c:ptCount val="7"/>
                <c:pt idx="0">
                  <c:v>5</c:v>
                </c:pt>
                <c:pt idx="1">
                  <c:v>2</c:v>
                </c:pt>
                <c:pt idx="3">
                  <c:v>5</c:v>
                </c:pt>
                <c:pt idx="4">
                  <c:v>7</c:v>
                </c:pt>
                <c:pt idx="5">
                  <c:v>7</c:v>
                </c:pt>
                <c:pt idx="6">
                  <c:v>4</c:v>
                </c:pt>
              </c:numCache>
            </c:numRef>
          </c:val>
          <c:smooth val="0"/>
        </c:ser>
        <c:ser>
          <c:idx val="14"/>
          <c:order val="14"/>
          <c:tx>
            <c:strRef>
              <c:f>china_Article!$P$1:$P$2</c:f>
              <c:strCache>
                <c:ptCount val="1"/>
                <c:pt idx="0">
                  <c:v>Nature Photonics</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china_Article!$P$3:$P$10</c:f>
              <c:numCache>
                <c:formatCode>General</c:formatCode>
                <c:ptCount val="7"/>
                <c:pt idx="0">
                  <c:v>1</c:v>
                </c:pt>
                <c:pt idx="1">
                  <c:v>1</c:v>
                </c:pt>
                <c:pt idx="2">
                  <c:v>1</c:v>
                </c:pt>
                <c:pt idx="3">
                  <c:v>3</c:v>
                </c:pt>
                <c:pt idx="4">
                  <c:v>10</c:v>
                </c:pt>
                <c:pt idx="5">
                  <c:v>8</c:v>
                </c:pt>
                <c:pt idx="6">
                  <c:v>2</c:v>
                </c:pt>
              </c:numCache>
            </c:numRef>
          </c:val>
          <c:smooth val="0"/>
        </c:ser>
        <c:ser>
          <c:idx val="15"/>
          <c:order val="15"/>
          <c:tx>
            <c:strRef>
              <c:f>china_Article!$Q$1:$Q$2</c:f>
              <c:strCache>
                <c:ptCount val="1"/>
                <c:pt idx="0">
                  <c:v>Nature Chemistry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china_Article!$Q$3:$Q$10</c:f>
              <c:numCache>
                <c:formatCode>General</c:formatCode>
                <c:ptCount val="7"/>
                <c:pt idx="2">
                  <c:v>2</c:v>
                </c:pt>
                <c:pt idx="3">
                  <c:v>6</c:v>
                </c:pt>
                <c:pt idx="4">
                  <c:v>5</c:v>
                </c:pt>
                <c:pt idx="5">
                  <c:v>7</c:v>
                </c:pt>
                <c:pt idx="6">
                  <c:v>4</c:v>
                </c:pt>
              </c:numCache>
            </c:numRef>
          </c:val>
          <c:smooth val="0"/>
        </c:ser>
        <c:ser>
          <c:idx val="16"/>
          <c:order val="16"/>
          <c:tx>
            <c:strRef>
              <c:f>china_Article!$R$1:$R$2</c:f>
              <c:strCache>
                <c:ptCount val="1"/>
                <c:pt idx="0">
                  <c:v>Nature Chemical Biology</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china_Article!$R$3:$R$10</c:f>
              <c:numCache>
                <c:formatCode>General</c:formatCode>
                <c:ptCount val="7"/>
                <c:pt idx="0">
                  <c:v>1</c:v>
                </c:pt>
                <c:pt idx="1">
                  <c:v>3</c:v>
                </c:pt>
                <c:pt idx="3">
                  <c:v>1</c:v>
                </c:pt>
                <c:pt idx="4">
                  <c:v>4</c:v>
                </c:pt>
                <c:pt idx="5">
                  <c:v>7</c:v>
                </c:pt>
                <c:pt idx="6">
                  <c:v>2</c:v>
                </c:pt>
              </c:numCache>
            </c:numRef>
          </c:val>
          <c:smooth val="0"/>
        </c:ser>
        <c:ser>
          <c:idx val="17"/>
          <c:order val="17"/>
          <c:tx>
            <c:strRef>
              <c:f>china_Article!$S$1:$S$2</c:f>
              <c:strCache>
                <c:ptCount val="1"/>
                <c:pt idx="0">
                  <c:v>Nature Methods</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china_Article!$S$3:$S$10</c:f>
              <c:numCache>
                <c:formatCode>General</c:formatCode>
                <c:ptCount val="7"/>
                <c:pt idx="1">
                  <c:v>2</c:v>
                </c:pt>
                <c:pt idx="3">
                  <c:v>1</c:v>
                </c:pt>
                <c:pt idx="4">
                  <c:v>3</c:v>
                </c:pt>
                <c:pt idx="5">
                  <c:v>7</c:v>
                </c:pt>
                <c:pt idx="6">
                  <c:v>2</c:v>
                </c:pt>
              </c:numCache>
            </c:numRef>
          </c:val>
          <c:smooth val="0"/>
        </c:ser>
        <c:ser>
          <c:idx val="18"/>
          <c:order val="18"/>
          <c:tx>
            <c:strRef>
              <c:f>china_Article!$T$1:$T$2</c:f>
              <c:strCache>
                <c:ptCount val="1"/>
                <c:pt idx="0">
                  <c:v>Nature Climate Change</c:v>
                </c:pt>
              </c:strCache>
            </c:strRef>
          </c:tx>
          <c:marker>
            <c:symbol val="none"/>
          </c:marker>
          <c:cat>
            <c:strRef>
              <c:f>china_Article!$A$3:$A$10</c:f>
              <c:strCache>
                <c:ptCount val="7"/>
                <c:pt idx="0">
                  <c:v>2007</c:v>
                </c:pt>
                <c:pt idx="1">
                  <c:v>2008</c:v>
                </c:pt>
                <c:pt idx="2">
                  <c:v>2009</c:v>
                </c:pt>
                <c:pt idx="3">
                  <c:v>2010</c:v>
                </c:pt>
                <c:pt idx="4">
                  <c:v>2011</c:v>
                </c:pt>
                <c:pt idx="5">
                  <c:v>2012</c:v>
                </c:pt>
                <c:pt idx="6">
                  <c:v>2013</c:v>
                </c:pt>
              </c:strCache>
            </c:strRef>
          </c:cat>
          <c:val>
            <c:numRef>
              <c:f>china_Article!$T$3:$T$10</c:f>
              <c:numCache>
                <c:formatCode>General</c:formatCode>
                <c:ptCount val="7"/>
                <c:pt idx="4">
                  <c:v>4</c:v>
                </c:pt>
                <c:pt idx="5">
                  <c:v>6</c:v>
                </c:pt>
                <c:pt idx="6">
                  <c:v>5</c:v>
                </c:pt>
              </c:numCache>
            </c:numRef>
          </c:val>
          <c:smooth val="0"/>
        </c:ser>
        <c:dLbls>
          <c:showLegendKey val="0"/>
          <c:showVal val="0"/>
          <c:showCatName val="0"/>
          <c:showSerName val="0"/>
          <c:showPercent val="0"/>
          <c:showBubbleSize val="0"/>
        </c:dLbls>
        <c:marker val="1"/>
        <c:smooth val="0"/>
        <c:axId val="606858752"/>
        <c:axId val="78630272"/>
      </c:lineChart>
      <c:catAx>
        <c:axId val="606858752"/>
        <c:scaling>
          <c:orientation val="minMax"/>
        </c:scaling>
        <c:delete val="0"/>
        <c:axPos val="b"/>
        <c:majorTickMark val="out"/>
        <c:minorTickMark val="none"/>
        <c:tickLblPos val="nextTo"/>
        <c:crossAx val="78630272"/>
        <c:crosses val="autoZero"/>
        <c:auto val="1"/>
        <c:lblAlgn val="ctr"/>
        <c:lblOffset val="100"/>
        <c:noMultiLvlLbl val="0"/>
      </c:catAx>
      <c:valAx>
        <c:axId val="78630272"/>
        <c:scaling>
          <c:orientation val="minMax"/>
          <c:max val="300"/>
        </c:scaling>
        <c:delete val="0"/>
        <c:axPos val="l"/>
        <c:majorGridlines/>
        <c:numFmt formatCode="General" sourceLinked="1"/>
        <c:majorTickMark val="out"/>
        <c:minorTickMark val="none"/>
        <c:tickLblPos val="nextTo"/>
        <c:crossAx val="606858752"/>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9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0720" y="4721186"/>
            <a:ext cx="544576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3E407F-2C6D-4A28-B542-D5F129DFEA36}" type="slidenum">
              <a:rPr lang="en-US"/>
              <a:pPr>
                <a:defRPr/>
              </a:pPr>
              <a:t>‹#›</a:t>
            </a:fld>
            <a:endParaRPr lang="en-US"/>
          </a:p>
        </p:txBody>
      </p:sp>
    </p:spTree>
    <p:extLst>
      <p:ext uri="{BB962C8B-B14F-4D97-AF65-F5344CB8AC3E}">
        <p14:creationId xmlns:p14="http://schemas.microsoft.com/office/powerpoint/2010/main" val="1338787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jp/url?sa=i&amp;rct=j&amp;q=&amp;esrc=s&amp;frm=1&amp;source=images&amp;cd=&amp;cad=rja&amp;docid=EBcBdvP7wvUhbM&amp;tbnid=O8O7Dk3txwQLJM:&amp;ved=0CAUQjRw&amp;url=https://plus.google.com/117567553143761891290&amp;ei=Jd4AUquXI4nbkgWl2YHABA&amp;bvm=bv.50310824,d.dGI&amp;psig=AFQjCNFp1ndCNnccCbLoCWDJfAG1Wwb70A&amp;ust=1375874974672076"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jp/url?sa=i&amp;rct=j&amp;q=&amp;esrc=s&amp;frm=1&amp;source=images&amp;cd=&amp;cad=rja&amp;docid=EBcBdvP7wvUhbM&amp;tbnid=O8O7Dk3txwQLJM:&amp;ved=0CAUQjRw&amp;url=https://plus.google.com/117567553143761891290&amp;ei=Jd4AUquXI4nbkgWl2YHABA&amp;bvm=bv.50310824,d.dGI&amp;psig=AFQjCNFp1ndCNnccCbLoCWDJfAG1Wwb70A&amp;ust=1375874974672076"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22762-01-NPG Corporate presentation-1"/>
          <p:cNvPicPr>
            <a:picLocks noChangeAspect="1" noChangeArrowheads="1"/>
          </p:cNvPicPr>
          <p:nvPr/>
        </p:nvPicPr>
        <p:blipFill>
          <a:blip r:embed="rId2"/>
          <a:srcRect/>
          <a:stretch>
            <a:fillRect/>
          </a:stretch>
        </p:blipFill>
        <p:spPr bwMode="auto">
          <a:xfrm>
            <a:off x="0" y="395288"/>
            <a:ext cx="9144000" cy="6462712"/>
          </a:xfrm>
          <a:prstGeom prst="rect">
            <a:avLst/>
          </a:prstGeom>
          <a:noFill/>
          <a:ln w="9525">
            <a:noFill/>
            <a:miter lim="800000"/>
            <a:headEnd/>
            <a:tailEnd/>
          </a:ln>
        </p:spPr>
      </p:pic>
      <p:sp>
        <p:nvSpPr>
          <p:cNvPr id="3074" name="Rectangle 2"/>
          <p:cNvSpPr>
            <a:spLocks noGrp="1" noChangeArrowheads="1"/>
          </p:cNvSpPr>
          <p:nvPr>
            <p:ph type="ctrTitle"/>
          </p:nvPr>
        </p:nvSpPr>
        <p:spPr>
          <a:xfrm>
            <a:off x="1371600" y="476250"/>
            <a:ext cx="7772400" cy="1470025"/>
          </a:xfrm>
        </p:spPr>
        <p:txBody>
          <a:bodyPr/>
          <a:lstStyle>
            <a:lvl1pPr>
              <a:defRPr>
                <a:solidFill>
                  <a:srgbClr val="D02425"/>
                </a:solidFill>
              </a:defRPr>
            </a:lvl1pPr>
          </a:lstStyle>
          <a:p>
            <a:r>
              <a:rPr lang="en-US" dirty="0"/>
              <a:t>Click to edit Master title style</a:t>
            </a:r>
          </a:p>
        </p:txBody>
      </p:sp>
      <p:sp>
        <p:nvSpPr>
          <p:cNvPr id="3075" name="Rectangle 3"/>
          <p:cNvSpPr>
            <a:spLocks noGrp="1" noChangeArrowheads="1"/>
          </p:cNvSpPr>
          <p:nvPr>
            <p:ph type="subTitle" idx="1"/>
          </p:nvPr>
        </p:nvSpPr>
        <p:spPr>
          <a:xfrm>
            <a:off x="3132138" y="2205038"/>
            <a:ext cx="6011862" cy="1752600"/>
          </a:xfrm>
        </p:spPr>
        <p:txBody>
          <a:bodyPr/>
          <a:lstStyle>
            <a:lvl1pPr marL="0" indent="0" algn="ctr">
              <a:buFont typeface="Tahoma" pitchFamily="34" charset="0"/>
              <a:buNone/>
              <a:defRPr>
                <a:solidFill>
                  <a:schemeClr val="bg1">
                    <a:lumMod val="50000"/>
                  </a:schemeClr>
                </a:solidFill>
              </a:defRPr>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9144000" cy="6858000"/>
          </a:xfrm>
          <a:prstGeom prst="rect">
            <a:avLst/>
          </a:prstGeom>
          <a:gradFill>
            <a:gsLst>
              <a:gs pos="0">
                <a:srgbClr val="AD2523"/>
              </a:gs>
              <a:gs pos="11000">
                <a:srgbClr val="831714"/>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タイトル 1"/>
          <p:cNvSpPr>
            <a:spLocks noGrp="1"/>
          </p:cNvSpPr>
          <p:nvPr>
            <p:ph type="title"/>
          </p:nvPr>
        </p:nvSpPr>
        <p:spPr/>
        <p:txBody>
          <a:bodyPr/>
          <a:lstStyle>
            <a:lvl1pPr>
              <a:defRPr b="0">
                <a:solidFill>
                  <a:schemeClr val="bg1"/>
                </a:solidFill>
              </a:defRPr>
            </a:lvl1pPr>
          </a:lstStyle>
          <a:p>
            <a:r>
              <a:rPr lang="ja-JP" altLang="en-US" dirty="0" smtClean="0"/>
              <a:t>マスター タイトルの書式設定</a:t>
            </a:r>
            <a:endParaRPr lang="en-US" dirty="0"/>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36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6" name="Picture 2" descr="https://lh3.googleusercontent.com/-rAtwk8xNSfg/AAAAAAAAAAI/AAAAAAAAAAA/2_kz8C7va7M/photo.jp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00" y="6000750"/>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876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5" name="正方形/長方形 4"/>
          <p:cNvSpPr/>
          <p:nvPr userDrawn="1"/>
        </p:nvSpPr>
        <p:spPr>
          <a:xfrm>
            <a:off x="0" y="0"/>
            <a:ext cx="9144000" cy="6858000"/>
          </a:xfrm>
          <a:prstGeom prst="rect">
            <a:avLst/>
          </a:prstGeom>
          <a:gradFill>
            <a:gsLst>
              <a:gs pos="0">
                <a:srgbClr val="AD2523"/>
              </a:gs>
              <a:gs pos="11000">
                <a:srgbClr val="831714"/>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Slide Number Placeholder 4"/>
          <p:cNvSpPr txBox="1">
            <a:spLocks/>
          </p:cNvSpPr>
          <p:nvPr userDrawn="1"/>
        </p:nvSpPr>
        <p:spPr bwMode="auto">
          <a:xfrm>
            <a:off x="4078288" y="6453188"/>
            <a:ext cx="792162" cy="404812"/>
          </a:xfrm>
          <a:prstGeom prst="rect">
            <a:avLst/>
          </a:prstGeom>
          <a:noFill/>
          <a:ln w="9525">
            <a:noFill/>
            <a:miter lim="800000"/>
            <a:headEnd/>
            <a:tailEnd/>
          </a:ln>
        </p:spPr>
        <p:txBody>
          <a:bodyPr anchor="ctr"/>
          <a:lstStyle/>
          <a:p>
            <a:pPr algn="ctr">
              <a:defRPr/>
            </a:pPr>
            <a:fld id="{CEA754F7-FC91-497C-9565-6DE2C09982F2}" type="slidenum">
              <a:rPr lang="en-US" sz="1400" b="1">
                <a:solidFill>
                  <a:schemeClr val="bg1"/>
                </a:solidFill>
              </a:rPr>
              <a:pPr algn="ctr">
                <a:defRPr/>
              </a:pPr>
              <a:t>‹#›</a:t>
            </a:fld>
            <a:endParaRPr lang="en-US" sz="1400" b="1" dirty="0">
              <a:solidFill>
                <a:schemeClr val="bg1"/>
              </a:solidFill>
            </a:endParaRPr>
          </a:p>
        </p:txBody>
      </p:sp>
      <p:sp>
        <p:nvSpPr>
          <p:cNvPr id="2" name="Title 1"/>
          <p:cNvSpPr>
            <a:spLocks noGrp="1"/>
          </p:cNvSpPr>
          <p:nvPr>
            <p:ph type="title"/>
          </p:nvPr>
        </p:nvSpPr>
        <p:spPr/>
        <p:txBody>
          <a:bodyPr/>
          <a:lstStyle>
            <a:lvl1pPr>
              <a:defRPr b="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https://lh3.googleusercontent.com/-rAtwk8xNSfg/AAAAAAAAAAI/AAAAAAAAAAA/2_kz8C7va7M/photo.jp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00" y="6000750"/>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25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4078288" y="6453188"/>
            <a:ext cx="792162" cy="404812"/>
          </a:xfrm>
          <a:prstGeom prst="rect">
            <a:avLst/>
          </a:prstGeom>
          <a:noFill/>
          <a:ln w="9525">
            <a:noFill/>
            <a:miter lim="800000"/>
            <a:headEnd/>
            <a:tailEnd/>
          </a:ln>
        </p:spPr>
        <p:txBody>
          <a:bodyPr anchor="ctr"/>
          <a:lstStyle/>
          <a:p>
            <a:pPr algn="ctr">
              <a:defRPr/>
            </a:pPr>
            <a:fld id="{CEA754F7-FC91-497C-9565-6DE2C09982F2}" type="slidenum">
              <a:rPr lang="en-US" sz="1400" b="1">
                <a:solidFill>
                  <a:schemeClr val="bg1"/>
                </a:solidFill>
              </a:rPr>
              <a:pPr algn="ctr">
                <a:defRPr/>
              </a:pPr>
              <a:t>‹#›</a:t>
            </a:fld>
            <a:endParaRPr lang="en-US" sz="1400" b="1" dirty="0">
              <a:solidFill>
                <a:schemeClr val="bg1"/>
              </a:solidFill>
            </a:endParaRPr>
          </a:p>
        </p:txBody>
      </p:sp>
      <p:sp>
        <p:nvSpPr>
          <p:cNvPr id="2" name="Title 1"/>
          <p:cNvSpPr>
            <a:spLocks noGrp="1"/>
          </p:cNvSpPr>
          <p:nvPr>
            <p:ph type="title"/>
          </p:nvPr>
        </p:nvSpPr>
        <p:spPr/>
        <p:txBody>
          <a:bodyPr/>
          <a:lstStyle>
            <a:lvl1pPr>
              <a:defRPr baseline="0">
                <a:solidFill>
                  <a:srgbClr val="D0242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22762-01-NPG_Power#4D851762"/>
          <p:cNvPicPr>
            <a:picLocks noChangeAspect="1" noChangeArrowheads="1"/>
          </p:cNvPicPr>
          <p:nvPr userDrawn="1"/>
        </p:nvPicPr>
        <p:blipFill>
          <a:blip r:embed="rId15"/>
          <a:srcRect/>
          <a:stretch>
            <a:fillRect/>
          </a:stretch>
        </p:blipFill>
        <p:spPr bwMode="auto">
          <a:xfrm>
            <a:off x="0" y="388938"/>
            <a:ext cx="9144000" cy="6469062"/>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txBox="1">
            <a:spLocks/>
          </p:cNvSpPr>
          <p:nvPr userDrawn="1"/>
        </p:nvSpPr>
        <p:spPr bwMode="auto">
          <a:xfrm>
            <a:off x="4078288" y="6453188"/>
            <a:ext cx="792162" cy="404812"/>
          </a:xfrm>
          <a:prstGeom prst="rect">
            <a:avLst/>
          </a:prstGeom>
          <a:noFill/>
          <a:ln w="9525">
            <a:noFill/>
            <a:miter lim="800000"/>
            <a:headEnd/>
            <a:tailEnd/>
          </a:ln>
        </p:spPr>
        <p:txBody>
          <a:bodyPr anchor="ctr"/>
          <a:lstStyle/>
          <a:p>
            <a:pPr algn="ctr">
              <a:defRPr/>
            </a:pPr>
            <a:fld id="{F81B6934-0D2E-41D1-8458-08579B476314}" type="slidenum">
              <a:rPr lang="en-US" sz="1400" b="1">
                <a:solidFill>
                  <a:schemeClr val="bg1"/>
                </a:solidFill>
              </a:rPr>
              <a:pPr algn="ctr">
                <a:defRPr/>
              </a:pPr>
              <a:t>‹#›</a:t>
            </a:fld>
            <a:endParaRPr lang="en-US" sz="1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62" r:id="rId10"/>
    <p:sldLayoutId id="2147483663" r:id="rId11"/>
    <p:sldLayoutId id="2147483652" r:id="rId12"/>
    <p:sldLayoutId id="2147483651" r:id="rId13"/>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D02425"/>
          </a:solidFill>
          <a:latin typeface="+mj-lt"/>
          <a:ea typeface="+mj-ea"/>
          <a:cs typeface="+mj-cs"/>
        </a:defRPr>
      </a:lvl1pPr>
      <a:lvl2pPr algn="l" rtl="0" eaLnBrk="0" fontAlgn="base" hangingPunct="0">
        <a:spcBef>
          <a:spcPct val="0"/>
        </a:spcBef>
        <a:spcAft>
          <a:spcPct val="0"/>
        </a:spcAft>
        <a:defRPr sz="3600" b="1">
          <a:solidFill>
            <a:srgbClr val="D02425"/>
          </a:solidFill>
          <a:latin typeface="Helvetica" pitchFamily="34" charset="0"/>
        </a:defRPr>
      </a:lvl2pPr>
      <a:lvl3pPr algn="l" rtl="0" eaLnBrk="0" fontAlgn="base" hangingPunct="0">
        <a:spcBef>
          <a:spcPct val="0"/>
        </a:spcBef>
        <a:spcAft>
          <a:spcPct val="0"/>
        </a:spcAft>
        <a:defRPr sz="3600" b="1">
          <a:solidFill>
            <a:srgbClr val="D02425"/>
          </a:solidFill>
          <a:latin typeface="Helvetica" pitchFamily="34" charset="0"/>
        </a:defRPr>
      </a:lvl3pPr>
      <a:lvl4pPr algn="l" rtl="0" eaLnBrk="0" fontAlgn="base" hangingPunct="0">
        <a:spcBef>
          <a:spcPct val="0"/>
        </a:spcBef>
        <a:spcAft>
          <a:spcPct val="0"/>
        </a:spcAft>
        <a:defRPr sz="3600" b="1">
          <a:solidFill>
            <a:srgbClr val="D02425"/>
          </a:solidFill>
          <a:latin typeface="Helvetica" pitchFamily="34" charset="0"/>
        </a:defRPr>
      </a:lvl4pPr>
      <a:lvl5pPr algn="l" rtl="0" eaLnBrk="0" fontAlgn="base" hangingPunct="0">
        <a:spcBef>
          <a:spcPct val="0"/>
        </a:spcBef>
        <a:spcAft>
          <a:spcPct val="0"/>
        </a:spcAft>
        <a:defRPr sz="3600" b="1">
          <a:solidFill>
            <a:srgbClr val="D02425"/>
          </a:solidFill>
          <a:latin typeface="Helvetica" pitchFamily="34" charset="0"/>
        </a:defRPr>
      </a:lvl5pPr>
      <a:lvl6pPr marL="457200" algn="l" rtl="0" fontAlgn="base">
        <a:spcBef>
          <a:spcPct val="0"/>
        </a:spcBef>
        <a:spcAft>
          <a:spcPct val="0"/>
        </a:spcAft>
        <a:defRPr sz="3600" b="1">
          <a:solidFill>
            <a:srgbClr val="D02425"/>
          </a:solidFill>
          <a:latin typeface="Helvetica" pitchFamily="34" charset="0"/>
        </a:defRPr>
      </a:lvl6pPr>
      <a:lvl7pPr marL="914400" algn="l" rtl="0" fontAlgn="base">
        <a:spcBef>
          <a:spcPct val="0"/>
        </a:spcBef>
        <a:spcAft>
          <a:spcPct val="0"/>
        </a:spcAft>
        <a:defRPr sz="3600" b="1">
          <a:solidFill>
            <a:srgbClr val="D02425"/>
          </a:solidFill>
          <a:latin typeface="Helvetica" pitchFamily="34" charset="0"/>
        </a:defRPr>
      </a:lvl7pPr>
      <a:lvl8pPr marL="1371600" algn="l" rtl="0" fontAlgn="base">
        <a:spcBef>
          <a:spcPct val="0"/>
        </a:spcBef>
        <a:spcAft>
          <a:spcPct val="0"/>
        </a:spcAft>
        <a:defRPr sz="3600" b="1">
          <a:solidFill>
            <a:srgbClr val="D02425"/>
          </a:solidFill>
          <a:latin typeface="Helvetica" pitchFamily="34" charset="0"/>
        </a:defRPr>
      </a:lvl8pPr>
      <a:lvl9pPr marL="1828800" algn="l" rtl="0" fontAlgn="base">
        <a:spcBef>
          <a:spcPct val="0"/>
        </a:spcBef>
        <a:spcAft>
          <a:spcPct val="0"/>
        </a:spcAft>
        <a:defRPr sz="3600" b="1">
          <a:solidFill>
            <a:srgbClr val="D02425"/>
          </a:solidFill>
          <a:latin typeface="Helvetica" pitchFamily="34" charset="0"/>
        </a:defRPr>
      </a:lvl9pPr>
    </p:titleStyle>
    <p:bodyStyle>
      <a:lvl1pPr marL="342900" indent="-342900" algn="l" rtl="0" eaLnBrk="0" fontAlgn="base" hangingPunct="0">
        <a:spcBef>
          <a:spcPct val="20000"/>
        </a:spcBef>
        <a:spcAft>
          <a:spcPct val="0"/>
        </a:spcAft>
        <a:buClr>
          <a:srgbClr val="D02425"/>
        </a:buClr>
        <a:buFont typeface="Arial" charset="0"/>
        <a:buChar char="•"/>
        <a:defRPr sz="3200">
          <a:solidFill>
            <a:srgbClr val="7F7F7F"/>
          </a:solidFill>
          <a:latin typeface="+mn-lt"/>
          <a:ea typeface="+mn-ea"/>
          <a:cs typeface="+mn-cs"/>
        </a:defRPr>
      </a:lvl1pPr>
      <a:lvl2pPr marL="742950" indent="-285750" algn="l" rtl="0" eaLnBrk="0" fontAlgn="base" hangingPunct="0">
        <a:spcBef>
          <a:spcPct val="20000"/>
        </a:spcBef>
        <a:spcAft>
          <a:spcPct val="0"/>
        </a:spcAft>
        <a:buClr>
          <a:srgbClr val="D02425"/>
        </a:buClr>
        <a:buFont typeface="Arial" charset="0"/>
        <a:buChar char="–"/>
        <a:defRPr sz="2800">
          <a:solidFill>
            <a:srgbClr val="7F7F7F"/>
          </a:solidFill>
          <a:latin typeface="+mn-lt"/>
        </a:defRPr>
      </a:lvl2pPr>
      <a:lvl3pPr marL="1143000" indent="-228600" algn="l" rtl="0" eaLnBrk="0" fontAlgn="base" hangingPunct="0">
        <a:spcBef>
          <a:spcPct val="20000"/>
        </a:spcBef>
        <a:spcAft>
          <a:spcPct val="0"/>
        </a:spcAft>
        <a:buClr>
          <a:srgbClr val="D02425"/>
        </a:buClr>
        <a:buFont typeface="Helvetica" pitchFamily="34" charset="0"/>
        <a:buChar char="•"/>
        <a:defRPr sz="2400">
          <a:solidFill>
            <a:srgbClr val="7F7F7F"/>
          </a:solidFill>
          <a:latin typeface="+mn-lt"/>
        </a:defRPr>
      </a:lvl3pPr>
      <a:lvl4pPr marL="1600200" indent="-228600" algn="l" rtl="0" eaLnBrk="0" fontAlgn="base" hangingPunct="0">
        <a:spcBef>
          <a:spcPct val="20000"/>
        </a:spcBef>
        <a:spcAft>
          <a:spcPct val="0"/>
        </a:spcAft>
        <a:buClr>
          <a:srgbClr val="D02425"/>
        </a:buClr>
        <a:buFont typeface="Arial" charset="0"/>
        <a:buChar char="–"/>
        <a:defRPr sz="2000">
          <a:solidFill>
            <a:srgbClr val="7F7F7F"/>
          </a:solidFill>
          <a:latin typeface="+mn-lt"/>
        </a:defRPr>
      </a:lvl4pPr>
      <a:lvl5pPr marL="2057400" indent="-228600" algn="l" rtl="0" eaLnBrk="0" fontAlgn="base" hangingPunct="0">
        <a:spcBef>
          <a:spcPct val="20000"/>
        </a:spcBef>
        <a:spcAft>
          <a:spcPct val="0"/>
        </a:spcAft>
        <a:buClr>
          <a:srgbClr val="D02425"/>
        </a:buClr>
        <a:buFont typeface="Arial" charset="0"/>
        <a:buChar char="»"/>
        <a:defRPr sz="2000">
          <a:solidFill>
            <a:srgbClr val="7F7F7F"/>
          </a:solidFill>
          <a:latin typeface="+mn-lt"/>
        </a:defRPr>
      </a:lvl5pPr>
      <a:lvl6pPr marL="2514600" indent="-228600" algn="l" rtl="0" fontAlgn="base">
        <a:spcBef>
          <a:spcPct val="20000"/>
        </a:spcBef>
        <a:spcAft>
          <a:spcPct val="0"/>
        </a:spcAft>
        <a:buClr>
          <a:srgbClr val="D02425"/>
        </a:buClr>
        <a:buFont typeface="Arial" charset="0"/>
        <a:buChar char="»"/>
        <a:defRPr sz="2000">
          <a:solidFill>
            <a:schemeClr val="bg2"/>
          </a:solidFill>
          <a:latin typeface="+mn-lt"/>
        </a:defRPr>
      </a:lvl6pPr>
      <a:lvl7pPr marL="2971800" indent="-228600" algn="l" rtl="0" fontAlgn="base">
        <a:spcBef>
          <a:spcPct val="20000"/>
        </a:spcBef>
        <a:spcAft>
          <a:spcPct val="0"/>
        </a:spcAft>
        <a:buClr>
          <a:srgbClr val="D02425"/>
        </a:buClr>
        <a:buFont typeface="Arial" charset="0"/>
        <a:buChar char="»"/>
        <a:defRPr sz="2000">
          <a:solidFill>
            <a:schemeClr val="bg2"/>
          </a:solidFill>
          <a:latin typeface="+mn-lt"/>
        </a:defRPr>
      </a:lvl7pPr>
      <a:lvl8pPr marL="3429000" indent="-228600" algn="l" rtl="0" fontAlgn="base">
        <a:spcBef>
          <a:spcPct val="20000"/>
        </a:spcBef>
        <a:spcAft>
          <a:spcPct val="0"/>
        </a:spcAft>
        <a:buClr>
          <a:srgbClr val="D02425"/>
        </a:buClr>
        <a:buFont typeface="Arial" charset="0"/>
        <a:buChar char="»"/>
        <a:defRPr sz="2000">
          <a:solidFill>
            <a:schemeClr val="bg2"/>
          </a:solidFill>
          <a:latin typeface="+mn-lt"/>
        </a:defRPr>
      </a:lvl8pPr>
      <a:lvl9pPr marL="3886200" indent="-228600" algn="l" rtl="0" fontAlgn="base">
        <a:spcBef>
          <a:spcPct val="20000"/>
        </a:spcBef>
        <a:spcAft>
          <a:spcPct val="0"/>
        </a:spcAft>
        <a:buClr>
          <a:srgbClr val="D02425"/>
        </a:buClr>
        <a:buFont typeface="Arial"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jp/url?sa=i&amp;rct=j&amp;q=&amp;esrc=s&amp;frm=1&amp;source=images&amp;cd=&amp;cad=rja&amp;docid=x-nI6IAXc3D9ZM&amp;tbnid=jnIIWCSjwxFgmM:&amp;ved=0CAUQjRw&amp;url=http://en.wikipedia.org/wiki/British_Journal_of_Cancer&amp;ei=WAwDUqy6EYWklQXv_YDgBw&amp;bvm=bv.50500085,d.dGI&amp;psig=AFQjCNFDvmvhMWkOP14LgQvoXmBSPLZ3JA&amp;ust=1376017876489624" TargetMode="External"/><Relationship Id="rId18" Type="http://schemas.openxmlformats.org/officeDocument/2006/relationships/image" Target="../media/image15.jpeg"/><Relationship Id="rId26" Type="http://schemas.openxmlformats.org/officeDocument/2006/relationships/image" Target="../media/image19.gif"/><Relationship Id="rId3" Type="http://schemas.openxmlformats.org/officeDocument/2006/relationships/hyperlink" Target="http://www.google.co.jp/url?sa=i&amp;rct=j&amp;q=&amp;esrc=s&amp;frm=1&amp;source=images&amp;cd=&amp;cad=rja&amp;docid=bFUQEnw1wv3DjM&amp;tbnid=LqBWey_xesos4M:&amp;ved=0CAUQjRw&amp;url=http://www.nature.com/cgt/&amp;ei=LicCUu6HN8WY1AXwloGQCQ&amp;bvm=bv.50310824,d.ZG4&amp;psig=AFQjCNF0P2yphOzknkMDrT2X0G0JAFG4nA&amp;ust=1375959203268127" TargetMode="External"/><Relationship Id="rId21" Type="http://schemas.openxmlformats.org/officeDocument/2006/relationships/hyperlink" Target="http://www.google.co.jp/url?sa=i&amp;rct=j&amp;q=&amp;esrc=s&amp;frm=1&amp;source=images&amp;cd=&amp;cad=rja&amp;docid=zXUkCUJ_mnIwcM&amp;tbnid=5RZmtte1qbf8oM:&amp;ved=0CAUQjRw&amp;url=http://www.natureasia.com/ja-jp/aj/emm/&amp;ei=mhEDUrDFCIe6kQWA0oCgDA&amp;bvm=bv.50500085,d.dGI&amp;psig=AFQjCNH6YmPf6iQDYBVbfhJSY5HyNikbNA&amp;ust=1376019223418083" TargetMode="External"/><Relationship Id="rId7" Type="http://schemas.openxmlformats.org/officeDocument/2006/relationships/hyperlink" Target="http://www.google.co.jp/url?sa=i&amp;rct=j&amp;q=&amp;esrc=s&amp;frm=1&amp;source=images&amp;cd=&amp;cad=rja&amp;docid=G6NpKa0qVziJmM&amp;tbnid=ckgdfymHN5pwKM:&amp;ved=0CAUQjRw&amp;url=http://network.nature.com/profile/UC852029B&amp;ei=iiECUqxIpJjRBd7XgfAK&amp;bvm=bv.50310824,d.ZG4&amp;psig=AFQjCNHIpBKel4zxwBYtUR4mRYx6ch-bSg&amp;ust=1375957708249818" TargetMode="External"/><Relationship Id="rId12" Type="http://schemas.openxmlformats.org/officeDocument/2006/relationships/image" Target="../media/image12.gif"/><Relationship Id="rId17" Type="http://schemas.openxmlformats.org/officeDocument/2006/relationships/hyperlink" Target="http://www.google.co.jp/url?sa=i&amp;rct=j&amp;q=&amp;esrc=s&amp;frm=1&amp;source=images&amp;cd=&amp;cad=rja&amp;docid=IBv0GMZVGo0J2M&amp;tbnid=5AmuBthz8g9hcM:&amp;ved=0CAUQjRw&amp;url=http://www.nature.com/am/&amp;ei=DS0CUszRFs6mkwX-34DICg&amp;bvm=bv.50310824,d.dGI&amp;psig=AFQjCNG0elrXk3aN0pCJdn9FDRSoISECyg&amp;ust=1375960710968624" TargetMode="External"/><Relationship Id="rId25" Type="http://schemas.openxmlformats.org/officeDocument/2006/relationships/hyperlink" Target="http://www.google.co.jp/url?sa=i&amp;rct=j&amp;q=&amp;esrc=s&amp;frm=1&amp;source=images&amp;cd=&amp;cad=rja&amp;docid=za9o3rjbooi-IM&amp;tbnid=wxsMVrW8w4O4cM:&amp;ved=0CAUQjRw&amp;url=http://www.chinaphar.com/&amp;ei=kSwCUrfdIIzOkwXshIGgBw&amp;bvm=bv.50310824,d.dGI&amp;psig=AFQjCNEtPAjHDkXIBUnw_SDEEs9AI_ESFA&amp;ust=1375960564787992" TargetMode="External"/><Relationship Id="rId2" Type="http://schemas.openxmlformats.org/officeDocument/2006/relationships/image" Target="../media/image7.jpeg"/><Relationship Id="rId16" Type="http://schemas.openxmlformats.org/officeDocument/2006/relationships/image" Target="../media/image14.jpeg"/><Relationship Id="rId20" Type="http://schemas.openxmlformats.org/officeDocument/2006/relationships/image" Target="../media/image16.jpeg"/><Relationship Id="rId29"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hyperlink" Target="http://www.google.co.jp/url?sa=i&amp;rct=j&amp;q=&amp;esrc=s&amp;frm=1&amp;source=images&amp;cd=&amp;cad=rja&amp;docid=z4A9KxJZ8mATkM&amp;tbnid=F94D93haEu5_nM:&amp;ved=0CAUQjRw&amp;url=http://en.wikipedia.org/wiki/EMBO_Reports&amp;ei=TSMCUurBEs2o0wWCwIGQBg&amp;bvm=bv.50310824,d.ZG4&amp;psig=AFQjCNEscXsp-MVgzF7WPwwOBkUmEib9fg&amp;ust=1375958204623763" TargetMode="External"/><Relationship Id="rId24" Type="http://schemas.openxmlformats.org/officeDocument/2006/relationships/image" Target="../media/image18.jpeg"/><Relationship Id="rId5" Type="http://schemas.openxmlformats.org/officeDocument/2006/relationships/hyperlink" Target="http://www.google.co.jp/url?sa=i&amp;rct=j&amp;q=&amp;esrc=s&amp;frm=1&amp;source=images&amp;cd=&amp;cad=rja&amp;docid=C1rFDrwicFMDJM&amp;tbnid=d6lKgQFdrLeRwM:&amp;ved=0CAUQjRw&amp;url=http://blogs.nature.com/nautilus/2010/04/nature_communications_a_new_mu.html&amp;ei=xSkCUvnlDYL-kAWC4oCIDQ&amp;psig=AFQjCNGSCyM-N9DleaXf7OGlovawlZbBVg&amp;ust=1375959868744194" TargetMode="External"/><Relationship Id="rId15" Type="http://schemas.openxmlformats.org/officeDocument/2006/relationships/hyperlink" Target="http://www.google.co.jp/url?sa=i&amp;rct=j&amp;q=&amp;esrc=s&amp;frm=1&amp;source=images&amp;cd=&amp;cad=rja&amp;docid=s2YYXxOKLhGXoM&amp;tbnid=PpsXSzpaFgUEjM:&amp;ved=0CAUQjRw&amp;url=http://www.nature.com/cddis/&amp;ei=0A0DUsbdHsbJkgXSpYHIBg&amp;bvm=bv.50500085,d.dGI&amp;psig=AFQjCNFatHXFtphL2PTeqJ9bKVom2bqrww&amp;ust=1376018252501149" TargetMode="External"/><Relationship Id="rId23" Type="http://schemas.openxmlformats.org/officeDocument/2006/relationships/hyperlink" Target="http://www.google.co.jp/url?sa=i&amp;rct=j&amp;q=&amp;esrc=s&amp;frm=1&amp;source=images&amp;cd=&amp;cad=rja&amp;docid=Sq81csJxODmElM&amp;tbnid=4mxETxWl4YNTBM:&amp;ved=0CAUQjRw&amp;url=http://www.frontiersin.org/news/Nature_Publishing_Group_and_Frontiers_form_alliance_to_further_open_science/266&amp;ei=ri8CUu6sEsarkAWI64G4Dg&amp;bvm=bv.50310824,d.dGI&amp;psig=AFQjCNHpZA6vGgynySfdotfi1W7qhHdbSg&amp;ust=1375961382032353" TargetMode="External"/><Relationship Id="rId28" Type="http://schemas.openxmlformats.org/officeDocument/2006/relationships/image" Target="../media/image20.jpeg"/><Relationship Id="rId10" Type="http://schemas.openxmlformats.org/officeDocument/2006/relationships/image" Target="../media/image11.jpeg"/><Relationship Id="rId19" Type="http://schemas.openxmlformats.org/officeDocument/2006/relationships/hyperlink" Target="http://www.google.co.jp/url?sa=i&amp;rct=j&amp;q=&amp;esrc=s&amp;frm=1&amp;source=images&amp;cd=&amp;cad=rja&amp;docid=YzpRi_IywQcAhM&amp;tbnid=iLNkLwtL4MAGFM:&amp;ved=0CAUQjRw&amp;url=http://www.zebrafish2011.org/page/exhibitors-sponsors/sponsor/57/Scientific-Reports&amp;ei=zSsCUtvPOsXMlAXR44CYBg&amp;bvm=bv.50310824,d.dGI&amp;psig=AFQjCNFQ8RYhNXUnDQS5TOZ4a-f8dTQNyQ&amp;ust=1375960277069249" TargetMode="External"/><Relationship Id="rId4" Type="http://schemas.openxmlformats.org/officeDocument/2006/relationships/image" Target="../media/image8.gif"/><Relationship Id="rId9" Type="http://schemas.openxmlformats.org/officeDocument/2006/relationships/hyperlink" Target="http://www.google.co.jp/url?sa=i&amp;rct=j&amp;q=&amp;esrc=s&amp;frm=1&amp;source=images&amp;cd=&amp;cad=rja&amp;docid=bhid_GBQMf-jSM&amp;tbnid=6R-MiBDF6cOdkM:&amp;ved=0CAUQjRw&amp;url=http://circos.ca/news/covers/&amp;ei=4yICUvKqJYmN0AWEzIH4Bg&amp;bvm=bv.50310824,d.ZG4&amp;psig=AFQjCNGAvkZExA4f6N6AFvm7DA1W2xorzQ&amp;ust=1375958100546041" TargetMode="External"/><Relationship Id="rId14" Type="http://schemas.openxmlformats.org/officeDocument/2006/relationships/image" Target="../media/image13.jpeg"/><Relationship Id="rId22" Type="http://schemas.openxmlformats.org/officeDocument/2006/relationships/image" Target="../media/image17.jpeg"/><Relationship Id="rId27" Type="http://schemas.openxmlformats.org/officeDocument/2006/relationships/hyperlink" Target="http://www.google.co.jp/url?sa=i&amp;rct=j&amp;q=&amp;esrc=s&amp;frm=1&amp;source=images&amp;cd=&amp;cad=rja&amp;docid=g8WW8zYdAPMi2M&amp;tbnid=Ij6TXkVeLdHY7M:&amp;ved=0CAUQjRw&amp;url=http://mall.cnki.net/magazine/magadetail/IJOS201301.htm&amp;ei=UC4CUsPOKoXkkAXtzIHoAQ&amp;bvm=bv.50310824,d.dGI&amp;psig=AFQjCNHxGuKjCCiXf0zOSo_qUbdYgbNjGw&amp;ust=13759609618665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US" dirty="0"/>
              <a:t>Open Access in Asia</a:t>
            </a:r>
            <a:endParaRPr lang="en-US" dirty="0" smtClean="0"/>
          </a:p>
        </p:txBody>
      </p:sp>
      <p:sp>
        <p:nvSpPr>
          <p:cNvPr id="14338" name="Rectangle 3"/>
          <p:cNvSpPr>
            <a:spLocks noGrp="1" noChangeArrowheads="1"/>
          </p:cNvSpPr>
          <p:nvPr>
            <p:ph type="subTitle" idx="1"/>
          </p:nvPr>
        </p:nvSpPr>
        <p:spPr>
          <a:xfrm>
            <a:off x="2987824" y="2204864"/>
            <a:ext cx="5688632" cy="1752600"/>
          </a:xfrm>
        </p:spPr>
        <p:txBody>
          <a:bodyPr>
            <a:noAutofit/>
          </a:bodyPr>
          <a:lstStyle/>
          <a:p>
            <a:pPr algn="r"/>
            <a:r>
              <a:rPr lang="en-US" sz="2400" dirty="0"/>
              <a:t>Nobuko Miyairi</a:t>
            </a:r>
          </a:p>
          <a:p>
            <a:pPr algn="r"/>
            <a:r>
              <a:rPr lang="en-US" sz="2400" dirty="0"/>
              <a:t>Consultant/Analyst, Asia-Pacific</a:t>
            </a:r>
          </a:p>
          <a:p>
            <a:pPr algn="r"/>
            <a:r>
              <a:rPr lang="en-US" sz="2400" dirty="0"/>
              <a:t>Nature Publishing Group</a:t>
            </a:r>
          </a:p>
          <a:p>
            <a:pPr algn="r"/>
            <a:r>
              <a:rPr lang="en-US" sz="2400" dirty="0"/>
              <a:t>n.miyairi@nature.com</a:t>
            </a:r>
          </a:p>
          <a:p>
            <a:pPr algn="r" eaLnBrk="1" hangingPunct="1"/>
            <a:endParaRPr lang="en-US" sz="2400" dirty="0" smtClean="0">
              <a:solidFill>
                <a:srgbClr val="7F7F7F"/>
              </a:solidFill>
            </a:endParaRPr>
          </a:p>
        </p:txBody>
      </p:sp>
      <p:sp>
        <p:nvSpPr>
          <p:cNvPr id="2" name="正方形/長方形 1"/>
          <p:cNvSpPr/>
          <p:nvPr/>
        </p:nvSpPr>
        <p:spPr>
          <a:xfrm>
            <a:off x="2987824" y="5589240"/>
            <a:ext cx="5940152" cy="584775"/>
          </a:xfrm>
          <a:prstGeom prst="rect">
            <a:avLst/>
          </a:prstGeom>
        </p:spPr>
        <p:txBody>
          <a:bodyPr wrap="square">
            <a:spAutoFit/>
          </a:bodyPr>
          <a:lstStyle/>
          <a:p>
            <a:pPr algn="r"/>
            <a:r>
              <a:rPr lang="en-US" sz="1600" dirty="0">
                <a:solidFill>
                  <a:schemeClr val="tx1">
                    <a:lumMod val="65000"/>
                    <a:lumOff val="35000"/>
                  </a:schemeClr>
                </a:solidFill>
              </a:rPr>
              <a:t>15th Fiesole Collection Development </a:t>
            </a:r>
            <a:r>
              <a:rPr lang="en-US" sz="1600" dirty="0" smtClean="0">
                <a:solidFill>
                  <a:schemeClr val="tx1">
                    <a:lumMod val="65000"/>
                    <a:lumOff val="35000"/>
                  </a:schemeClr>
                </a:solidFill>
              </a:rPr>
              <a:t>Retreat</a:t>
            </a:r>
          </a:p>
          <a:p>
            <a:pPr algn="r"/>
            <a:r>
              <a:rPr lang="en-US" sz="1600" dirty="0" smtClean="0">
                <a:solidFill>
                  <a:schemeClr val="tx1">
                    <a:lumMod val="65000"/>
                    <a:lumOff val="35000"/>
                  </a:schemeClr>
                </a:solidFill>
              </a:rPr>
              <a:t>August 13, 2013</a:t>
            </a:r>
            <a:endParaRPr lang="en-US" sz="1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55015" y="2182800"/>
            <a:ext cx="2151247" cy="2343792"/>
            <a:chOff x="5657528" y="388586"/>
            <a:chExt cx="2151247" cy="2343792"/>
          </a:xfrm>
        </p:grpSpPr>
        <p:sp>
          <p:nvSpPr>
            <p:cNvPr id="25" name="正方形/長方形 24"/>
            <p:cNvSpPr/>
            <p:nvPr/>
          </p:nvSpPr>
          <p:spPr>
            <a:xfrm>
              <a:off x="7088775" y="179637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正方形/長方形 25"/>
            <p:cNvSpPr/>
            <p:nvPr/>
          </p:nvSpPr>
          <p:spPr>
            <a:xfrm>
              <a:off x="7018567" y="1728337"/>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正方形/長方形 26"/>
            <p:cNvSpPr/>
            <p:nvPr/>
          </p:nvSpPr>
          <p:spPr>
            <a:xfrm>
              <a:off x="6948359" y="1660300"/>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正方形/長方形 27"/>
            <p:cNvSpPr/>
            <p:nvPr/>
          </p:nvSpPr>
          <p:spPr>
            <a:xfrm>
              <a:off x="6878151" y="1592263"/>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正方形/長方形 28"/>
            <p:cNvSpPr/>
            <p:nvPr/>
          </p:nvSpPr>
          <p:spPr>
            <a:xfrm>
              <a:off x="6807943" y="1524226"/>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正方形/長方形 29"/>
            <p:cNvSpPr/>
            <p:nvPr/>
          </p:nvSpPr>
          <p:spPr>
            <a:xfrm>
              <a:off x="6737735" y="1456189"/>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正方形/長方形 30"/>
            <p:cNvSpPr/>
            <p:nvPr/>
          </p:nvSpPr>
          <p:spPr>
            <a:xfrm>
              <a:off x="6667527" y="1388152"/>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正方形/長方形 31"/>
            <p:cNvSpPr/>
            <p:nvPr/>
          </p:nvSpPr>
          <p:spPr>
            <a:xfrm>
              <a:off x="6597319" y="1320115"/>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正方形/長方形 32"/>
            <p:cNvSpPr/>
            <p:nvPr/>
          </p:nvSpPr>
          <p:spPr>
            <a:xfrm>
              <a:off x="6527111" y="125207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正方形/長方形 33"/>
            <p:cNvSpPr/>
            <p:nvPr/>
          </p:nvSpPr>
          <p:spPr>
            <a:xfrm>
              <a:off x="6456903" y="1184041"/>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正方形/長方形 34"/>
            <p:cNvSpPr/>
            <p:nvPr/>
          </p:nvSpPr>
          <p:spPr>
            <a:xfrm>
              <a:off x="6369515" y="1092619"/>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正方形/長方形 35"/>
            <p:cNvSpPr/>
            <p:nvPr/>
          </p:nvSpPr>
          <p:spPr>
            <a:xfrm>
              <a:off x="6299307" y="102457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正方形/長方形 36"/>
            <p:cNvSpPr/>
            <p:nvPr/>
          </p:nvSpPr>
          <p:spPr>
            <a:xfrm>
              <a:off x="6229099" y="956541"/>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正方形/長方形 37"/>
            <p:cNvSpPr/>
            <p:nvPr/>
          </p:nvSpPr>
          <p:spPr>
            <a:xfrm>
              <a:off x="6158891" y="888504"/>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正方形/長方形 38"/>
            <p:cNvSpPr/>
            <p:nvPr/>
          </p:nvSpPr>
          <p:spPr>
            <a:xfrm>
              <a:off x="6088683" y="820467"/>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正方形/長方形 39"/>
            <p:cNvSpPr/>
            <p:nvPr/>
          </p:nvSpPr>
          <p:spPr>
            <a:xfrm>
              <a:off x="6018475" y="752430"/>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正方形/長方形 40"/>
            <p:cNvSpPr/>
            <p:nvPr/>
          </p:nvSpPr>
          <p:spPr>
            <a:xfrm>
              <a:off x="5948267" y="684393"/>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正方形/長方形 41"/>
            <p:cNvSpPr/>
            <p:nvPr/>
          </p:nvSpPr>
          <p:spPr>
            <a:xfrm>
              <a:off x="5878059" y="616356"/>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正方形/長方形 42"/>
            <p:cNvSpPr/>
            <p:nvPr/>
          </p:nvSpPr>
          <p:spPr>
            <a:xfrm>
              <a:off x="5807851" y="548319"/>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正方形/長方形 43"/>
            <p:cNvSpPr/>
            <p:nvPr/>
          </p:nvSpPr>
          <p:spPr>
            <a:xfrm>
              <a:off x="5737643" y="480282"/>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2" descr="The American Journal of Gastroente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528" y="388586"/>
              <a:ext cx="709091" cy="93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067944" y="4184982"/>
            <a:ext cx="1405896" cy="1620282"/>
            <a:chOff x="4256498" y="2102893"/>
            <a:chExt cx="1405896" cy="1620282"/>
          </a:xfrm>
        </p:grpSpPr>
        <p:sp>
          <p:nvSpPr>
            <p:cNvPr id="12" name="正方形/長方形 11"/>
            <p:cNvSpPr/>
            <p:nvPr/>
          </p:nvSpPr>
          <p:spPr>
            <a:xfrm>
              <a:off x="4942394" y="2787175"/>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正方形/長方形 12"/>
            <p:cNvSpPr/>
            <p:nvPr/>
          </p:nvSpPr>
          <p:spPr>
            <a:xfrm>
              <a:off x="4872186" y="2719134"/>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正方形/長方形 13"/>
            <p:cNvSpPr/>
            <p:nvPr/>
          </p:nvSpPr>
          <p:spPr>
            <a:xfrm>
              <a:off x="4801978" y="2651097"/>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正方形/長方形 14"/>
            <p:cNvSpPr/>
            <p:nvPr/>
          </p:nvSpPr>
          <p:spPr>
            <a:xfrm>
              <a:off x="4731770" y="2583060"/>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正方形/長方形 15"/>
            <p:cNvSpPr/>
            <p:nvPr/>
          </p:nvSpPr>
          <p:spPr>
            <a:xfrm>
              <a:off x="4661562" y="2515023"/>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正方形/長方形 16"/>
            <p:cNvSpPr/>
            <p:nvPr/>
          </p:nvSpPr>
          <p:spPr>
            <a:xfrm>
              <a:off x="4591354" y="2446986"/>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正方形/長方形 17"/>
            <p:cNvSpPr/>
            <p:nvPr/>
          </p:nvSpPr>
          <p:spPr>
            <a:xfrm>
              <a:off x="4521146" y="2378949"/>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p:nvSpPr>
          <p:spPr>
            <a:xfrm>
              <a:off x="4450938" y="2310912"/>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正方形/長方形 19"/>
            <p:cNvSpPr/>
            <p:nvPr/>
          </p:nvSpPr>
          <p:spPr>
            <a:xfrm>
              <a:off x="4380730" y="2242875"/>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正方形/長方形 20"/>
            <p:cNvSpPr/>
            <p:nvPr/>
          </p:nvSpPr>
          <p:spPr>
            <a:xfrm>
              <a:off x="4310522" y="217483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descr="http://www.nature.com/cimages/cgt_cimage.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2" t="2802" r="1978" b="1199"/>
            <a:stretch/>
          </p:blipFill>
          <p:spPr bwMode="auto">
            <a:xfrm>
              <a:off x="4256498" y="2102893"/>
              <a:ext cx="702000" cy="9360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grpSp>
      <p:pic>
        <p:nvPicPr>
          <p:cNvPr id="47" name="Picture 18" descr="http://blogs.nature.com/nautilus/files/ncomms.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1196752"/>
            <a:ext cx="720000" cy="94254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8" name="Picture 2" descr="http://network.nature.com/system/group/000/000/077/original.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52" t="1409" r="1701" b="1295"/>
          <a:stretch/>
        </p:blipFill>
        <p:spPr bwMode="auto">
          <a:xfrm>
            <a:off x="1177591" y="4711528"/>
            <a:ext cx="720000" cy="98526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9" name="Picture 4" descr="http://circos.ca/img/news/cover-embo.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38051" y="3480258"/>
            <a:ext cx="720000" cy="94477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 name="Picture 6" descr="http://upload.wikimedia.org/wikipedia/en/a/a2/EmboCover.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7344" y="4482836"/>
            <a:ext cx="720000" cy="953886"/>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6" name="Picture 2" descr="http://upload.wikimedia.org/wikipedia/en/f/f1/BjcCover.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156" y="4142955"/>
            <a:ext cx="720000" cy="9686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nature.com/cddis/images/journal_logo.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5015" y="3165918"/>
            <a:ext cx="720000" cy="96923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a:off x="5450297" y="1937627"/>
            <a:ext cx="916413" cy="1171958"/>
            <a:chOff x="8964489" y="3100714"/>
            <a:chExt cx="916413" cy="1171958"/>
          </a:xfrm>
        </p:grpSpPr>
        <p:sp>
          <p:nvSpPr>
            <p:cNvPr id="57" name="正方形/長方形 56"/>
            <p:cNvSpPr/>
            <p:nvPr/>
          </p:nvSpPr>
          <p:spPr>
            <a:xfrm>
              <a:off x="9160902" y="3336672"/>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正方形/長方形 57"/>
            <p:cNvSpPr/>
            <p:nvPr/>
          </p:nvSpPr>
          <p:spPr>
            <a:xfrm>
              <a:off x="9090694" y="3268631"/>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正方形/長方形 58"/>
            <p:cNvSpPr/>
            <p:nvPr/>
          </p:nvSpPr>
          <p:spPr>
            <a:xfrm>
              <a:off x="9020486" y="3200594"/>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30" descr="http://www.nature.com/am/images/cover.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64489" y="3100714"/>
              <a:ext cx="695315" cy="93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グループ化 62"/>
          <p:cNvGrpSpPr/>
          <p:nvPr/>
        </p:nvGrpSpPr>
        <p:grpSpPr>
          <a:xfrm>
            <a:off x="5436096" y="898295"/>
            <a:ext cx="720000" cy="936000"/>
            <a:chOff x="5659409" y="2335627"/>
            <a:chExt cx="900000" cy="1188000"/>
          </a:xfrm>
        </p:grpSpPr>
        <p:sp>
          <p:nvSpPr>
            <p:cNvPr id="64" name="正方形/長方形 63"/>
            <p:cNvSpPr/>
            <p:nvPr/>
          </p:nvSpPr>
          <p:spPr>
            <a:xfrm>
              <a:off x="5659409" y="2335627"/>
              <a:ext cx="900000" cy="1188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6" descr="https://encrypted-tbn0.gstatic.com/images?q=tbn:ANd9GcS79XPiGuJvp-dGNpbJPI1SmYPVWL_LRuJ6WUu8iHLzu6l408dv">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79424" y="2487971"/>
              <a:ext cx="864000" cy="86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www.natureasia.com/common/img/aj/emm/cover.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30508" y="1243951"/>
            <a:ext cx="720000" cy="95815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4" descr="http://www.frontiersin.org/files/News/266/Image1_Thumb_166.jp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54179" y="4905216"/>
            <a:ext cx="900000" cy="75988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46" name="グループ化 45"/>
          <p:cNvGrpSpPr/>
          <p:nvPr/>
        </p:nvGrpSpPr>
        <p:grpSpPr>
          <a:xfrm>
            <a:off x="5462977" y="2952996"/>
            <a:ext cx="1116978" cy="1340100"/>
            <a:chOff x="6139324" y="890050"/>
            <a:chExt cx="1116978" cy="1340100"/>
          </a:xfrm>
        </p:grpSpPr>
        <p:sp>
          <p:nvSpPr>
            <p:cNvPr id="49" name="正方形/長方形 48"/>
            <p:cNvSpPr/>
            <p:nvPr/>
          </p:nvSpPr>
          <p:spPr>
            <a:xfrm>
              <a:off x="6536302" y="1294150"/>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正方形/長方形 49"/>
            <p:cNvSpPr/>
            <p:nvPr/>
          </p:nvSpPr>
          <p:spPr>
            <a:xfrm>
              <a:off x="6466094" y="1226109"/>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正方形/長方形 50"/>
            <p:cNvSpPr/>
            <p:nvPr/>
          </p:nvSpPr>
          <p:spPr>
            <a:xfrm>
              <a:off x="6395886" y="1158072"/>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正方形/長方形 51"/>
            <p:cNvSpPr/>
            <p:nvPr/>
          </p:nvSpPr>
          <p:spPr>
            <a:xfrm>
              <a:off x="6325678" y="1090035"/>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正方形/長方形 52"/>
            <p:cNvSpPr/>
            <p:nvPr/>
          </p:nvSpPr>
          <p:spPr>
            <a:xfrm>
              <a:off x="6255470" y="102199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正方形/長方形 53"/>
            <p:cNvSpPr/>
            <p:nvPr/>
          </p:nvSpPr>
          <p:spPr>
            <a:xfrm>
              <a:off x="6185262" y="953961"/>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8" descr="http://www.chinaphar.com/1671-4083/images/APS-Cover-30-L.gif">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39324" y="890050"/>
              <a:ext cx="701999" cy="93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グループ化 61"/>
          <p:cNvGrpSpPr/>
          <p:nvPr/>
        </p:nvGrpSpPr>
        <p:grpSpPr>
          <a:xfrm>
            <a:off x="6228184" y="2227494"/>
            <a:ext cx="1115263" cy="1357835"/>
            <a:chOff x="8820473" y="1269503"/>
            <a:chExt cx="1115263" cy="1357835"/>
          </a:xfrm>
        </p:grpSpPr>
        <p:sp>
          <p:nvSpPr>
            <p:cNvPr id="67" name="正方形/長方形 66"/>
            <p:cNvSpPr/>
            <p:nvPr/>
          </p:nvSpPr>
          <p:spPr>
            <a:xfrm>
              <a:off x="9215736" y="169133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正方形/長方形 67"/>
            <p:cNvSpPr/>
            <p:nvPr/>
          </p:nvSpPr>
          <p:spPr>
            <a:xfrm>
              <a:off x="9145528" y="1623297"/>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正方形/長方形 68"/>
            <p:cNvSpPr/>
            <p:nvPr/>
          </p:nvSpPr>
          <p:spPr>
            <a:xfrm>
              <a:off x="9075320" y="1555260"/>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正方形/長方形 69"/>
            <p:cNvSpPr/>
            <p:nvPr/>
          </p:nvSpPr>
          <p:spPr>
            <a:xfrm>
              <a:off x="9010800" y="1495779"/>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正方形/長方形 70"/>
            <p:cNvSpPr/>
            <p:nvPr/>
          </p:nvSpPr>
          <p:spPr>
            <a:xfrm>
              <a:off x="8940592" y="1427738"/>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正方形/長方形 71"/>
            <p:cNvSpPr/>
            <p:nvPr/>
          </p:nvSpPr>
          <p:spPr>
            <a:xfrm>
              <a:off x="8870384" y="1359701"/>
              <a:ext cx="720000" cy="93600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32" descr="http://c61.cnki.net/CJFD/big/IJOS/IJOS201301.jpg">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820473" y="1269503"/>
              <a:ext cx="690061" cy="936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5" name="グラフ 74"/>
          <p:cNvGraphicFramePr>
            <a:graphicFrameLocks/>
          </p:cNvGraphicFramePr>
          <p:nvPr>
            <p:extLst>
              <p:ext uri="{D42A27DB-BD31-4B8C-83A1-F6EECF244321}">
                <p14:modId xmlns:p14="http://schemas.microsoft.com/office/powerpoint/2010/main" val="1953119532"/>
              </p:ext>
            </p:extLst>
          </p:nvPr>
        </p:nvGraphicFramePr>
        <p:xfrm>
          <a:off x="755576" y="548680"/>
          <a:ext cx="7697797" cy="5616624"/>
        </p:xfrm>
        <a:graphic>
          <a:graphicData uri="http://schemas.openxmlformats.org/drawingml/2006/chart">
            <c:chart xmlns:c="http://schemas.openxmlformats.org/drawingml/2006/chart" xmlns:r="http://schemas.openxmlformats.org/officeDocument/2006/relationships" r:id="rId29"/>
          </a:graphicData>
        </a:graphic>
      </p:graphicFrame>
      <p:sp>
        <p:nvSpPr>
          <p:cNvPr id="4" name="円/楕円 3"/>
          <p:cNvSpPr/>
          <p:nvPr/>
        </p:nvSpPr>
        <p:spPr>
          <a:xfrm rot="20259936">
            <a:off x="4162022" y="702964"/>
            <a:ext cx="2498214" cy="1437992"/>
          </a:xfrm>
          <a:prstGeom prst="ellipse">
            <a:avLst/>
          </a:prstGeom>
          <a:noFill/>
          <a:ln>
            <a:solidFill>
              <a:srgbClr val="99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24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graphicEl>
                                              <a:chart seriesIdx="-3" categoryIdx="-3" bldStep="gridLegend"/>
                                            </p:graphicEl>
                                          </p:spTgt>
                                        </p:tgtEl>
                                        <p:attrNameLst>
                                          <p:attrName>style.visibility</p:attrName>
                                        </p:attrNameLst>
                                      </p:cBhvr>
                                      <p:to>
                                        <p:strVal val="visible"/>
                                      </p:to>
                                    </p:set>
                                    <p:animEffect transition="in" filter="fade">
                                      <p:cBhvr>
                                        <p:cTn id="7" dur="500"/>
                                        <p:tgtEl>
                                          <p:spTgt spid="7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graphicEl>
                                              <a:chart seriesIdx="-4" categoryIdx="0" bldStep="category"/>
                                            </p:graphicEl>
                                          </p:spTgt>
                                        </p:tgtEl>
                                        <p:attrNameLst>
                                          <p:attrName>style.visibility</p:attrName>
                                        </p:attrNameLst>
                                      </p:cBhvr>
                                      <p:to>
                                        <p:strVal val="visible"/>
                                      </p:to>
                                    </p:set>
                                    <p:animEffect transition="in" filter="fade">
                                      <p:cBhvr>
                                        <p:cTn id="11" dur="500"/>
                                        <p:tgtEl>
                                          <p:spTgt spid="75">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5">
                                            <p:graphicEl>
                                              <a:chart seriesIdx="-4" categoryIdx="1" bldStep="category"/>
                                            </p:graphicEl>
                                          </p:spTgt>
                                        </p:tgtEl>
                                        <p:attrNameLst>
                                          <p:attrName>style.visibility</p:attrName>
                                        </p:attrNameLst>
                                      </p:cBhvr>
                                      <p:to>
                                        <p:strVal val="visible"/>
                                      </p:to>
                                    </p:set>
                                    <p:animEffect transition="in" filter="fade">
                                      <p:cBhvr>
                                        <p:cTn id="20" dur="500"/>
                                        <p:tgtEl>
                                          <p:spTgt spid="75">
                                            <p:graphicEl>
                                              <a:chart seriesIdx="-4" categoryIdx="1" bldStep="category"/>
                                            </p:graphic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5">
                                            <p:graphicEl>
                                              <a:chart seriesIdx="-4" categoryIdx="2" bldStep="category"/>
                                            </p:graphicEl>
                                          </p:spTgt>
                                        </p:tgtEl>
                                        <p:attrNameLst>
                                          <p:attrName>style.visibility</p:attrName>
                                        </p:attrNameLst>
                                      </p:cBhvr>
                                      <p:to>
                                        <p:strVal val="visible"/>
                                      </p:to>
                                    </p:set>
                                    <p:animEffect transition="in" filter="fade">
                                      <p:cBhvr>
                                        <p:cTn id="33" dur="500"/>
                                        <p:tgtEl>
                                          <p:spTgt spid="75">
                                            <p:graphicEl>
                                              <a:chart seriesIdx="-4" categoryIdx="2" bldStep="category"/>
                                            </p:graphic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graphicEl>
                                              <a:chart seriesIdx="-4" categoryIdx="3" bldStep="category"/>
                                            </p:graphicEl>
                                          </p:spTgt>
                                        </p:tgtEl>
                                        <p:attrNameLst>
                                          <p:attrName>style.visibility</p:attrName>
                                        </p:attrNameLst>
                                      </p:cBhvr>
                                      <p:to>
                                        <p:strVal val="visible"/>
                                      </p:to>
                                    </p:set>
                                    <p:animEffect transition="in" filter="fade">
                                      <p:cBhvr>
                                        <p:cTn id="42" dur="500"/>
                                        <p:tgtEl>
                                          <p:spTgt spid="75">
                                            <p:graphicEl>
                                              <a:chart seriesIdx="-4" categoryIdx="3" bldStep="category"/>
                                            </p:graphic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5">
                                            <p:graphicEl>
                                              <a:chart seriesIdx="-4" categoryIdx="4" bldStep="category"/>
                                            </p:graphicEl>
                                          </p:spTgt>
                                        </p:tgtEl>
                                        <p:attrNameLst>
                                          <p:attrName>style.visibility</p:attrName>
                                        </p:attrNameLst>
                                      </p:cBhvr>
                                      <p:to>
                                        <p:strVal val="visible"/>
                                      </p:to>
                                    </p:set>
                                    <p:animEffect transition="in" filter="fade">
                                      <p:cBhvr>
                                        <p:cTn id="46" dur="500"/>
                                        <p:tgtEl>
                                          <p:spTgt spid="75">
                                            <p:graphicEl>
                                              <a:chart seriesIdx="-4" categoryIdx="4" bldStep="category"/>
                                            </p:graphic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5">
                                            <p:graphicEl>
                                              <a:chart seriesIdx="-4" categoryIdx="5" bldStep="category"/>
                                            </p:graphicEl>
                                          </p:spTgt>
                                        </p:tgtEl>
                                        <p:attrNameLst>
                                          <p:attrName>style.visibility</p:attrName>
                                        </p:attrNameLst>
                                      </p:cBhvr>
                                      <p:to>
                                        <p:strVal val="visible"/>
                                      </p:to>
                                    </p:set>
                                    <p:animEffect transition="in" filter="fade">
                                      <p:cBhvr>
                                        <p:cTn id="55" dur="500"/>
                                        <p:tgtEl>
                                          <p:spTgt spid="75">
                                            <p:graphicEl>
                                              <a:chart seriesIdx="-4" categoryIdx="5" bldStep="category"/>
                                            </p:graphic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5">
                                            <p:graphicEl>
                                              <a:chart seriesIdx="-4" categoryIdx="6" bldStep="category"/>
                                            </p:graphicEl>
                                          </p:spTgt>
                                        </p:tgtEl>
                                        <p:attrNameLst>
                                          <p:attrName>style.visibility</p:attrName>
                                        </p:attrNameLst>
                                      </p:cBhvr>
                                      <p:to>
                                        <p:strVal val="visible"/>
                                      </p:to>
                                    </p:set>
                                    <p:animEffect transition="in" filter="fade">
                                      <p:cBhvr>
                                        <p:cTn id="72" dur="500"/>
                                        <p:tgtEl>
                                          <p:spTgt spid="75">
                                            <p:graphicEl>
                                              <a:chart seriesIdx="-4" categoryIdx="6" bldStep="category"/>
                                            </p:graphicEl>
                                          </p:spTgt>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5">
                                            <p:graphicEl>
                                              <a:chart seriesIdx="-4" categoryIdx="7" bldStep="category"/>
                                            </p:graphicEl>
                                          </p:spTgt>
                                        </p:tgtEl>
                                        <p:attrNameLst>
                                          <p:attrName>style.visibility</p:attrName>
                                        </p:attrNameLst>
                                      </p:cBhvr>
                                      <p:to>
                                        <p:strVal val="visible"/>
                                      </p:to>
                                    </p:set>
                                    <p:animEffect transition="in" filter="fade">
                                      <p:cBhvr>
                                        <p:cTn id="89" dur="500"/>
                                        <p:tgtEl>
                                          <p:spTgt spid="75">
                                            <p:graphicEl>
                                              <a:chart seriesIdx="-4" categoryIdx="7" bldStep="category"/>
                                            </p:graphicEl>
                                          </p:spTgt>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5">
                                            <p:graphicEl>
                                              <a:chart seriesIdx="-4" categoryIdx="8" bldStep="category"/>
                                            </p:graphicEl>
                                          </p:spTgt>
                                        </p:tgtEl>
                                        <p:attrNameLst>
                                          <p:attrName>style.visibility</p:attrName>
                                        </p:attrNameLst>
                                      </p:cBhvr>
                                      <p:to>
                                        <p:strVal val="visible"/>
                                      </p:to>
                                    </p:set>
                                    <p:animEffect transition="in" filter="fade">
                                      <p:cBhvr>
                                        <p:cTn id="98" dur="500"/>
                                        <p:tgtEl>
                                          <p:spTgt spid="75">
                                            <p:graphicEl>
                                              <a:chart seriesIdx="-4" categoryIdx="8" bldStep="category"/>
                                            </p:graphicEl>
                                          </p:spTgt>
                                        </p:tgtEl>
                                      </p:cBhvr>
                                    </p:animEffec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028"/>
                                        </p:tgtEl>
                                        <p:attrNameLst>
                                          <p:attrName>style.visibility</p:attrName>
                                        </p:attrNameLst>
                                      </p:cBhvr>
                                      <p:to>
                                        <p:strVal val="visible"/>
                                      </p:to>
                                    </p:set>
                                    <p:animEffect transition="in" filter="fade">
                                      <p:cBhvr>
                                        <p:cTn id="102" dur="500"/>
                                        <p:tgtEl>
                                          <p:spTgt spid="1028"/>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5">
                                            <p:graphicEl>
                                              <a:chart seriesIdx="-4" categoryIdx="9" bldStep="category"/>
                                            </p:graphicEl>
                                          </p:spTgt>
                                        </p:tgtEl>
                                        <p:attrNameLst>
                                          <p:attrName>style.visibility</p:attrName>
                                        </p:attrNameLst>
                                      </p:cBhvr>
                                      <p:to>
                                        <p:strVal val="visible"/>
                                      </p:to>
                                    </p:set>
                                    <p:animEffect transition="in" filter="fade">
                                      <p:cBhvr>
                                        <p:cTn id="109" dur="500"/>
                                        <p:tgtEl>
                                          <p:spTgt spid="75">
                                            <p:graphicEl>
                                              <a:chart seriesIdx="-4" categoryIdx="9" bldStep="category"/>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p:cTn id="114" dur="500" fill="hold"/>
                                        <p:tgtEl>
                                          <p:spTgt spid="4"/>
                                        </p:tgtEl>
                                        <p:attrNameLst>
                                          <p:attrName>ppt_w</p:attrName>
                                        </p:attrNameLst>
                                      </p:cBhvr>
                                      <p:tavLst>
                                        <p:tav tm="0">
                                          <p:val>
                                            <p:fltVal val="0"/>
                                          </p:val>
                                        </p:tav>
                                        <p:tav tm="100000">
                                          <p:val>
                                            <p:strVal val="#ppt_w"/>
                                          </p:val>
                                        </p:tav>
                                      </p:tavLst>
                                    </p:anim>
                                    <p:anim calcmode="lin" valueType="num">
                                      <p:cBhvr>
                                        <p:cTn id="115" dur="500" fill="hold"/>
                                        <p:tgtEl>
                                          <p:spTgt spid="4"/>
                                        </p:tgtEl>
                                        <p:attrNameLst>
                                          <p:attrName>ppt_h</p:attrName>
                                        </p:attrNameLst>
                                      </p:cBhvr>
                                      <p:tavLst>
                                        <p:tav tm="0">
                                          <p:val>
                                            <p:fltVal val="0"/>
                                          </p:val>
                                        </p:tav>
                                        <p:tav tm="100000">
                                          <p:val>
                                            <p:strVal val="#ppt_h"/>
                                          </p:val>
                                        </p:tav>
                                      </p:tavLst>
                                    </p:anim>
                                    <p:animEffect transition="in" filter="fade">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5" grpId="0" uiExpand="1">
        <p:bldSub>
          <a:bldChart bld="category"/>
        </p:bldSub>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dirty="0"/>
          </a:p>
        </p:txBody>
      </p:sp>
      <p:sp>
        <p:nvSpPr>
          <p:cNvPr id="3" name="コンテンツ プレースホルダー 2"/>
          <p:cNvSpPr>
            <a:spLocks noGrp="1"/>
          </p:cNvSpPr>
          <p:nvPr>
            <p:ph idx="1"/>
          </p:nvPr>
        </p:nvSpPr>
        <p:spPr/>
        <p:txBody>
          <a:bodyPr/>
          <a:lstStyle/>
          <a:p>
            <a:endParaRPr lang="en-US"/>
          </a:p>
        </p:txBody>
      </p:sp>
      <p:graphicFrame>
        <p:nvGraphicFramePr>
          <p:cNvPr id="4" name="グラフ 3"/>
          <p:cNvGraphicFramePr>
            <a:graphicFrameLocks/>
          </p:cNvGraphicFramePr>
          <p:nvPr>
            <p:extLst>
              <p:ext uri="{D42A27DB-BD31-4B8C-83A1-F6EECF244321}">
                <p14:modId xmlns:p14="http://schemas.microsoft.com/office/powerpoint/2010/main" val="603092268"/>
              </p:ext>
            </p:extLst>
          </p:nvPr>
        </p:nvGraphicFramePr>
        <p:xfrm>
          <a:off x="467544" y="1628800"/>
          <a:ext cx="3960000" cy="3420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88640"/>
            <a:ext cx="5272088" cy="128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グラフ 9"/>
          <p:cNvGraphicFramePr>
            <a:graphicFrameLocks/>
          </p:cNvGraphicFramePr>
          <p:nvPr>
            <p:extLst>
              <p:ext uri="{D42A27DB-BD31-4B8C-83A1-F6EECF244321}">
                <p14:modId xmlns:p14="http://schemas.microsoft.com/office/powerpoint/2010/main" val="1570440289"/>
              </p:ext>
            </p:extLst>
          </p:nvPr>
        </p:nvGraphicFramePr>
        <p:xfrm>
          <a:off x="4716016" y="1628800"/>
          <a:ext cx="3960000" cy="34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884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a:p>
        </p:txBody>
      </p:sp>
      <p:sp>
        <p:nvSpPr>
          <p:cNvPr id="3" name="コンテンツ プレースホルダー 2"/>
          <p:cNvSpPr>
            <a:spLocks noGrp="1"/>
          </p:cNvSpPr>
          <p:nvPr>
            <p:ph idx="1"/>
          </p:nvPr>
        </p:nvSpPr>
        <p:spPr/>
        <p:txBody>
          <a:bodyPr/>
          <a:lstStyle/>
          <a:p>
            <a:endParaRPr lang="en-US"/>
          </a:p>
        </p:txBody>
      </p:sp>
      <p:graphicFrame>
        <p:nvGraphicFramePr>
          <p:cNvPr id="5" name="グラフ 4"/>
          <p:cNvGraphicFramePr>
            <a:graphicFrameLocks/>
          </p:cNvGraphicFramePr>
          <p:nvPr>
            <p:extLst>
              <p:ext uri="{D42A27DB-BD31-4B8C-83A1-F6EECF244321}">
                <p14:modId xmlns:p14="http://schemas.microsoft.com/office/powerpoint/2010/main" val="3277517102"/>
              </p:ext>
            </p:extLst>
          </p:nvPr>
        </p:nvGraphicFramePr>
        <p:xfrm>
          <a:off x="467544" y="1628800"/>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501099533"/>
              </p:ext>
            </p:extLst>
          </p:nvPr>
        </p:nvGraphicFramePr>
        <p:xfrm>
          <a:off x="4750389" y="1628800"/>
          <a:ext cx="3960000" cy="3420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60648"/>
            <a:ext cx="83058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88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en-US" dirty="0"/>
          </a:p>
        </p:txBody>
      </p:sp>
      <p:sp>
        <p:nvSpPr>
          <p:cNvPr id="5" name="テキスト プレースホルダー 4"/>
          <p:cNvSpPr>
            <a:spLocks noGrp="1"/>
          </p:cNvSpPr>
          <p:nvPr>
            <p:ph type="body" idx="1"/>
          </p:nvPr>
        </p:nvSpPr>
        <p:spPr/>
        <p:txBody>
          <a:bodyPr/>
          <a:lstStyle/>
          <a:p>
            <a:r>
              <a:rPr lang="en-US" dirty="0" smtClean="0"/>
              <a:t>China is more active than Japan in OA publishing.</a:t>
            </a:r>
          </a:p>
          <a:p>
            <a:endParaRPr lang="en-US" dirty="0" smtClean="0"/>
          </a:p>
        </p:txBody>
      </p:sp>
    </p:spTree>
    <p:extLst>
      <p:ext uri="{BB962C8B-B14F-4D97-AF65-F5344CB8AC3E}">
        <p14:creationId xmlns:p14="http://schemas.microsoft.com/office/powerpoint/2010/main" val="129820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b="0" dirty="0" smtClean="0"/>
              <a:t>Article count (July 2013)</a:t>
            </a:r>
            <a:endParaRPr lang="en-US" b="0" dirty="0"/>
          </a:p>
        </p:txBody>
      </p:sp>
      <p:sp>
        <p:nvSpPr>
          <p:cNvPr id="5" name="テキスト プレースホルダー 4"/>
          <p:cNvSpPr>
            <a:spLocks noGrp="1"/>
          </p:cNvSpPr>
          <p:nvPr>
            <p:ph type="body" idx="1"/>
          </p:nvPr>
        </p:nvSpPr>
        <p:spPr/>
        <p:txBody>
          <a:bodyPr/>
          <a:lstStyle/>
          <a:p>
            <a:r>
              <a:rPr lang="en-US" dirty="0" smtClean="0"/>
              <a:t>Japan	</a:t>
            </a:r>
            <a:endParaRPr lang="en-US" dirty="0"/>
          </a:p>
        </p:txBody>
      </p:sp>
      <p:sp>
        <p:nvSpPr>
          <p:cNvPr id="6" name="コンテンツ プレースホルダー 5"/>
          <p:cNvSpPr>
            <a:spLocks noGrp="1"/>
          </p:cNvSpPr>
          <p:nvPr>
            <p:ph sz="half" idx="2"/>
          </p:nvPr>
        </p:nvSpPr>
        <p:spPr/>
        <p:txBody>
          <a:bodyPr/>
          <a:lstStyle/>
          <a:p>
            <a:endParaRPr lang="en-US"/>
          </a:p>
        </p:txBody>
      </p:sp>
      <p:sp>
        <p:nvSpPr>
          <p:cNvPr id="7" name="テキスト プレースホルダー 6"/>
          <p:cNvSpPr>
            <a:spLocks noGrp="1"/>
          </p:cNvSpPr>
          <p:nvPr>
            <p:ph type="body" sz="quarter" idx="3"/>
          </p:nvPr>
        </p:nvSpPr>
        <p:spPr/>
        <p:txBody>
          <a:bodyPr/>
          <a:lstStyle/>
          <a:p>
            <a:r>
              <a:rPr lang="en-US" dirty="0" smtClean="0"/>
              <a:t>China</a:t>
            </a:r>
            <a:endParaRPr lang="en-US" dirty="0"/>
          </a:p>
        </p:txBody>
      </p:sp>
      <p:sp>
        <p:nvSpPr>
          <p:cNvPr id="8" name="コンテンツ プレースホルダー 7"/>
          <p:cNvSpPr>
            <a:spLocks noGrp="1"/>
          </p:cNvSpPr>
          <p:nvPr>
            <p:ph sz="quarter" idx="4"/>
          </p:nvPr>
        </p:nvSpPr>
        <p:spPr/>
        <p:txBody>
          <a:bodyPr/>
          <a:lstStyle/>
          <a:p>
            <a:endParaRPr lang="en-US" dirty="0"/>
          </a:p>
        </p:txBody>
      </p:sp>
      <p:graphicFrame>
        <p:nvGraphicFramePr>
          <p:cNvPr id="9" name="グラフ 8"/>
          <p:cNvGraphicFramePr>
            <a:graphicFrameLocks/>
          </p:cNvGraphicFramePr>
          <p:nvPr>
            <p:extLst>
              <p:ext uri="{D42A27DB-BD31-4B8C-83A1-F6EECF244321}">
                <p14:modId xmlns:p14="http://schemas.microsoft.com/office/powerpoint/2010/main" val="90483190"/>
              </p:ext>
            </p:extLst>
          </p:nvPr>
        </p:nvGraphicFramePr>
        <p:xfrm>
          <a:off x="467544" y="2132856"/>
          <a:ext cx="3960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691271846"/>
              </p:ext>
            </p:extLst>
          </p:nvPr>
        </p:nvGraphicFramePr>
        <p:xfrm>
          <a:off x="4644008" y="2204864"/>
          <a:ext cx="396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6632"/>
            <a:ext cx="26003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27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0" dirty="0" smtClean="0"/>
              <a:t>Article count with CC&gt;=0.5 </a:t>
            </a:r>
            <a:r>
              <a:rPr lang="en-US" b="0" dirty="0"/>
              <a:t>(July 2013)</a:t>
            </a:r>
          </a:p>
        </p:txBody>
      </p:sp>
      <p:sp>
        <p:nvSpPr>
          <p:cNvPr id="3" name="テキスト プレースホルダー 2"/>
          <p:cNvSpPr>
            <a:spLocks noGrp="1"/>
          </p:cNvSpPr>
          <p:nvPr>
            <p:ph type="body" idx="1"/>
          </p:nvPr>
        </p:nvSpPr>
        <p:spPr/>
        <p:txBody>
          <a:bodyPr/>
          <a:lstStyle/>
          <a:p>
            <a:r>
              <a:rPr lang="en-US" dirty="0" smtClean="0"/>
              <a:t>Japan</a:t>
            </a:r>
            <a:endParaRPr lang="en-US" dirty="0"/>
          </a:p>
        </p:txBody>
      </p:sp>
      <p:sp>
        <p:nvSpPr>
          <p:cNvPr id="4" name="コンテンツ プレースホルダー 3"/>
          <p:cNvSpPr>
            <a:spLocks noGrp="1"/>
          </p:cNvSpPr>
          <p:nvPr>
            <p:ph sz="half" idx="2"/>
          </p:nvPr>
        </p:nvSpPr>
        <p:spPr/>
        <p:txBody>
          <a:bodyPr/>
          <a:lstStyle/>
          <a:p>
            <a:endParaRPr lang="en-US"/>
          </a:p>
        </p:txBody>
      </p:sp>
      <p:sp>
        <p:nvSpPr>
          <p:cNvPr id="5" name="テキスト プレースホルダー 4"/>
          <p:cNvSpPr>
            <a:spLocks noGrp="1"/>
          </p:cNvSpPr>
          <p:nvPr>
            <p:ph type="body" sz="quarter" idx="3"/>
          </p:nvPr>
        </p:nvSpPr>
        <p:spPr/>
        <p:txBody>
          <a:bodyPr/>
          <a:lstStyle/>
          <a:p>
            <a:r>
              <a:rPr lang="en-US" dirty="0" smtClean="0"/>
              <a:t>China</a:t>
            </a:r>
            <a:endParaRPr lang="en-US" dirty="0"/>
          </a:p>
        </p:txBody>
      </p:sp>
      <p:sp>
        <p:nvSpPr>
          <p:cNvPr id="6" name="コンテンツ プレースホルダー 5"/>
          <p:cNvSpPr>
            <a:spLocks noGrp="1"/>
          </p:cNvSpPr>
          <p:nvPr>
            <p:ph sz="quarter" idx="4"/>
          </p:nvPr>
        </p:nvSpPr>
        <p:spPr/>
        <p:txBody>
          <a:bodyPr/>
          <a:lstStyle/>
          <a:p>
            <a:endParaRPr lang="en-US" dirty="0"/>
          </a:p>
        </p:txBody>
      </p:sp>
      <p:graphicFrame>
        <p:nvGraphicFramePr>
          <p:cNvPr id="7" name="グラフ 6"/>
          <p:cNvGraphicFramePr>
            <a:graphicFrameLocks/>
          </p:cNvGraphicFramePr>
          <p:nvPr>
            <p:extLst>
              <p:ext uri="{D42A27DB-BD31-4B8C-83A1-F6EECF244321}">
                <p14:modId xmlns:p14="http://schemas.microsoft.com/office/powerpoint/2010/main" val="4020644946"/>
              </p:ext>
            </p:extLst>
          </p:nvPr>
        </p:nvGraphicFramePr>
        <p:xfrm>
          <a:off x="467544" y="2132856"/>
          <a:ext cx="3780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2094711568"/>
              </p:ext>
            </p:extLst>
          </p:nvPr>
        </p:nvGraphicFramePr>
        <p:xfrm>
          <a:off x="4716016" y="2204864"/>
          <a:ext cx="378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6632"/>
            <a:ext cx="26003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430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0" dirty="0" smtClean="0"/>
              <a:t>Article count (2013 extrapolated)</a:t>
            </a:r>
            <a:endParaRPr lang="en-US" b="0" dirty="0"/>
          </a:p>
        </p:txBody>
      </p:sp>
      <p:sp>
        <p:nvSpPr>
          <p:cNvPr id="3" name="テキスト プレースホルダー 2"/>
          <p:cNvSpPr>
            <a:spLocks noGrp="1"/>
          </p:cNvSpPr>
          <p:nvPr>
            <p:ph type="body" idx="1"/>
          </p:nvPr>
        </p:nvSpPr>
        <p:spPr/>
        <p:txBody>
          <a:bodyPr/>
          <a:lstStyle/>
          <a:p>
            <a:r>
              <a:rPr lang="en-US" dirty="0" smtClean="0"/>
              <a:t>Japan</a:t>
            </a:r>
            <a:endParaRPr lang="en-US" dirty="0"/>
          </a:p>
        </p:txBody>
      </p:sp>
      <p:sp>
        <p:nvSpPr>
          <p:cNvPr id="4" name="コンテンツ プレースホルダー 3"/>
          <p:cNvSpPr>
            <a:spLocks noGrp="1"/>
          </p:cNvSpPr>
          <p:nvPr>
            <p:ph sz="half" idx="2"/>
          </p:nvPr>
        </p:nvSpPr>
        <p:spPr/>
        <p:txBody>
          <a:bodyPr/>
          <a:lstStyle/>
          <a:p>
            <a:endParaRPr lang="en-US"/>
          </a:p>
        </p:txBody>
      </p:sp>
      <p:sp>
        <p:nvSpPr>
          <p:cNvPr id="5" name="テキスト プレースホルダー 4"/>
          <p:cNvSpPr>
            <a:spLocks noGrp="1"/>
          </p:cNvSpPr>
          <p:nvPr>
            <p:ph type="body" sz="quarter" idx="3"/>
          </p:nvPr>
        </p:nvSpPr>
        <p:spPr/>
        <p:txBody>
          <a:bodyPr/>
          <a:lstStyle/>
          <a:p>
            <a:r>
              <a:rPr lang="en-US" dirty="0" smtClean="0"/>
              <a:t>China</a:t>
            </a:r>
            <a:endParaRPr lang="en-US" dirty="0"/>
          </a:p>
        </p:txBody>
      </p:sp>
      <p:sp>
        <p:nvSpPr>
          <p:cNvPr id="6" name="コンテンツ プレースホルダー 5"/>
          <p:cNvSpPr>
            <a:spLocks noGrp="1"/>
          </p:cNvSpPr>
          <p:nvPr>
            <p:ph sz="quarter" idx="4"/>
          </p:nvPr>
        </p:nvSpPr>
        <p:spPr/>
        <p:txBody>
          <a:bodyPr/>
          <a:lstStyle/>
          <a:p>
            <a:endParaRPr lang="en-US"/>
          </a:p>
        </p:txBody>
      </p:sp>
      <p:graphicFrame>
        <p:nvGraphicFramePr>
          <p:cNvPr id="7" name="グラフ 6"/>
          <p:cNvGraphicFramePr>
            <a:graphicFrameLocks/>
          </p:cNvGraphicFramePr>
          <p:nvPr>
            <p:extLst>
              <p:ext uri="{D42A27DB-BD31-4B8C-83A1-F6EECF244321}">
                <p14:modId xmlns:p14="http://schemas.microsoft.com/office/powerpoint/2010/main" val="164436147"/>
              </p:ext>
            </p:extLst>
          </p:nvPr>
        </p:nvGraphicFramePr>
        <p:xfrm>
          <a:off x="467544" y="2204864"/>
          <a:ext cx="3780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1278549287"/>
              </p:ext>
            </p:extLst>
          </p:nvPr>
        </p:nvGraphicFramePr>
        <p:xfrm>
          <a:off x="4644008" y="2204864"/>
          <a:ext cx="378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6632"/>
            <a:ext cx="26003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351634"/>
            <a:ext cx="14287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698" y="3356992"/>
            <a:ext cx="14287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539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en-US" dirty="0"/>
          </a:p>
        </p:txBody>
      </p:sp>
      <p:sp>
        <p:nvSpPr>
          <p:cNvPr id="5" name="テキスト プレースホルダー 4"/>
          <p:cNvSpPr>
            <a:spLocks noGrp="1"/>
          </p:cNvSpPr>
          <p:nvPr>
            <p:ph type="body" idx="1"/>
          </p:nvPr>
        </p:nvSpPr>
        <p:spPr/>
        <p:txBody>
          <a:bodyPr/>
          <a:lstStyle/>
          <a:p>
            <a:r>
              <a:rPr lang="en-US" dirty="0" smtClean="0"/>
              <a:t>Authors in China and Japan are more receptive to OA publishing.</a:t>
            </a:r>
          </a:p>
        </p:txBody>
      </p:sp>
    </p:spTree>
    <p:extLst>
      <p:ext uri="{BB962C8B-B14F-4D97-AF65-F5344CB8AC3E}">
        <p14:creationId xmlns:p14="http://schemas.microsoft.com/office/powerpoint/2010/main" val="1114848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89040"/>
            <a:ext cx="5303980" cy="224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755576" y="548680"/>
            <a:ext cx="3600000" cy="2862322"/>
          </a:xfrm>
          <a:prstGeom prst="rect">
            <a:avLst/>
          </a:prstGeom>
        </p:spPr>
        <p:txBody>
          <a:bodyPr>
            <a:spAutoFit/>
          </a:bodyPr>
          <a:lstStyle/>
          <a:p>
            <a:pPr algn="just"/>
            <a:r>
              <a:rPr lang="en-GB" dirty="0"/>
              <a:t>Nature Publishing Group surveys authors every year, and in January 2013 asked questions about OA activity and attitudes. NPG received over 23,000 responses to this survey, and respondents were comprised of a mix of authors published in NPG-journals and non-NPG journals alike</a:t>
            </a:r>
            <a:r>
              <a:rPr lang="en-GB" dirty="0" smtClean="0"/>
              <a:t>.</a:t>
            </a:r>
            <a:endParaRPr lang="en-GB" dirty="0"/>
          </a:p>
        </p:txBody>
      </p:sp>
      <p:sp>
        <p:nvSpPr>
          <p:cNvPr id="7" name="正方形/長方形 6"/>
          <p:cNvSpPr/>
          <p:nvPr/>
        </p:nvSpPr>
        <p:spPr>
          <a:xfrm>
            <a:off x="4716416" y="548680"/>
            <a:ext cx="3600000" cy="2862322"/>
          </a:xfrm>
          <a:prstGeom prst="rect">
            <a:avLst/>
          </a:prstGeom>
        </p:spPr>
        <p:txBody>
          <a:bodyPr>
            <a:spAutoFit/>
          </a:bodyPr>
          <a:lstStyle/>
          <a:p>
            <a:pPr algn="just"/>
            <a:r>
              <a:rPr lang="en-GB" dirty="0"/>
              <a:t>Some clear differences emerged between authors based in China and Japan and those based in the US and Europe. Firstly, it was suspected that authors in China and Japan tended to have budget allocated within their grant for publication costs – this did indeed to be more common than in the US and Europe.</a:t>
            </a:r>
          </a:p>
        </p:txBody>
      </p:sp>
    </p:spTree>
    <p:extLst>
      <p:ext uri="{BB962C8B-B14F-4D97-AF65-F5344CB8AC3E}">
        <p14:creationId xmlns:p14="http://schemas.microsoft.com/office/powerpoint/2010/main" val="378021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55576" y="548680"/>
            <a:ext cx="7560840" cy="1200329"/>
          </a:xfrm>
          <a:prstGeom prst="rect">
            <a:avLst/>
          </a:prstGeom>
        </p:spPr>
        <p:txBody>
          <a:bodyPr wrap="square">
            <a:spAutoFit/>
          </a:bodyPr>
          <a:lstStyle/>
          <a:p>
            <a:pPr algn="just"/>
            <a:r>
              <a:rPr lang="en-GB" dirty="0"/>
              <a:t>Those authors who had published under an OA model were asked  why. Authors from China and Japan were much more likely to give ‘publishing’ reasons for choosing OA – believing that an OA paper would receive more citations, be read more widely and be published faster. </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2420888"/>
            <a:ext cx="5822185" cy="344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4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en-US" dirty="0"/>
          </a:p>
        </p:txBody>
      </p:sp>
      <p:sp>
        <p:nvSpPr>
          <p:cNvPr id="5" name="テキスト プレースホルダー 4"/>
          <p:cNvSpPr>
            <a:spLocks noGrp="1"/>
          </p:cNvSpPr>
          <p:nvPr>
            <p:ph type="body" idx="1"/>
          </p:nvPr>
        </p:nvSpPr>
        <p:spPr/>
        <p:txBody>
          <a:bodyPr/>
          <a:lstStyle/>
          <a:p>
            <a:r>
              <a:rPr lang="en-US" dirty="0" smtClean="0"/>
              <a:t>OA mandate is still a long way to go in Asia.</a:t>
            </a:r>
          </a:p>
          <a:p>
            <a:endParaRPr lang="en-US" dirty="0" smtClean="0"/>
          </a:p>
        </p:txBody>
      </p:sp>
    </p:spTree>
    <p:extLst>
      <p:ext uri="{BB962C8B-B14F-4D97-AF65-F5344CB8AC3E}">
        <p14:creationId xmlns:p14="http://schemas.microsoft.com/office/powerpoint/2010/main" val="106755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20888"/>
            <a:ext cx="5822185" cy="344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755576" y="548680"/>
            <a:ext cx="7560840" cy="1200329"/>
          </a:xfrm>
          <a:prstGeom prst="rect">
            <a:avLst/>
          </a:prstGeom>
        </p:spPr>
        <p:txBody>
          <a:bodyPr wrap="square">
            <a:spAutoFit/>
          </a:bodyPr>
          <a:lstStyle/>
          <a:p>
            <a:pPr algn="just"/>
            <a:r>
              <a:rPr lang="en-GB" dirty="0"/>
              <a:t>Those authors who had not published OA were asked why not. It is apparent that awareness of OA is much greater in the US and Europe, and that concerns about perceptions of quality seemed to be highest in the US.</a:t>
            </a:r>
          </a:p>
        </p:txBody>
      </p:sp>
    </p:spTree>
    <p:extLst>
      <p:ext uri="{BB962C8B-B14F-4D97-AF65-F5344CB8AC3E}">
        <p14:creationId xmlns:p14="http://schemas.microsoft.com/office/powerpoint/2010/main" val="3102950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dirty="0"/>
          </a:p>
        </p:txBody>
      </p:sp>
      <p:sp>
        <p:nvSpPr>
          <p:cNvPr id="3" name="コンテンツ プレースホルダー 2"/>
          <p:cNvSpPr>
            <a:spLocks noGrp="1"/>
          </p:cNvSpPr>
          <p:nvPr>
            <p:ph idx="1"/>
          </p:nvPr>
        </p:nvSpPr>
        <p:spPr/>
        <p:txBody>
          <a:bodyPr>
            <a:normAutofit fontScale="77500" lnSpcReduction="20000"/>
          </a:bodyPr>
          <a:lstStyle/>
          <a:p>
            <a:r>
              <a:rPr lang="en-US" dirty="0" smtClean="0"/>
              <a:t>There </a:t>
            </a:r>
            <a:r>
              <a:rPr lang="en-US" dirty="0"/>
              <a:t>is stronger support in the scientific community and more funds available for OA in Asia despite lack of government </a:t>
            </a:r>
            <a:r>
              <a:rPr lang="en-US" dirty="0" smtClean="0"/>
              <a:t>mandates.</a:t>
            </a:r>
            <a:br>
              <a:rPr lang="en-US" dirty="0" smtClean="0"/>
            </a:br>
            <a:endParaRPr lang="en-US" dirty="0" smtClean="0"/>
          </a:p>
          <a:p>
            <a:r>
              <a:rPr lang="en-US" dirty="0" smtClean="0"/>
              <a:t>This </a:t>
            </a:r>
            <a:r>
              <a:rPr lang="en-US" dirty="0"/>
              <a:t>translates to unusually high numbers of OA papers in </a:t>
            </a:r>
            <a:r>
              <a:rPr lang="en-US" i="1" dirty="0" smtClean="0"/>
              <a:t>Nature Communications</a:t>
            </a:r>
            <a:r>
              <a:rPr lang="en-US" dirty="0" smtClean="0"/>
              <a:t> </a:t>
            </a:r>
            <a:r>
              <a:rPr lang="en-US" dirty="0"/>
              <a:t>and </a:t>
            </a:r>
            <a:r>
              <a:rPr lang="en-US" i="1" dirty="0" smtClean="0"/>
              <a:t>Scientific Reports</a:t>
            </a:r>
            <a:r>
              <a:rPr lang="en-US" dirty="0" smtClean="0"/>
              <a:t> </a:t>
            </a:r>
            <a:r>
              <a:rPr lang="en-US" dirty="0"/>
              <a:t>from Japan and in particular </a:t>
            </a:r>
            <a:r>
              <a:rPr lang="en-US" dirty="0" smtClean="0"/>
              <a:t>China.</a:t>
            </a:r>
            <a:br>
              <a:rPr lang="en-US" dirty="0" smtClean="0"/>
            </a:br>
            <a:endParaRPr lang="en-US" dirty="0" smtClean="0"/>
          </a:p>
          <a:p>
            <a:r>
              <a:rPr lang="en-US" dirty="0" smtClean="0"/>
              <a:t>Frustrations </a:t>
            </a:r>
            <a:r>
              <a:rPr lang="en-US" dirty="0"/>
              <a:t>over lack of visibility of Asian research in the West and a belief that OA will increase visibility may be driving Asian (Japan and China) scientists to publish OA with more determination than their Western colleagues</a:t>
            </a:r>
            <a:r>
              <a:rPr lang="en-US" dirty="0" smtClean="0"/>
              <a:t>.</a:t>
            </a:r>
            <a:endParaRPr lang="en-US" dirty="0"/>
          </a:p>
          <a:p>
            <a:endParaRPr lang="en-US" dirty="0"/>
          </a:p>
        </p:txBody>
      </p:sp>
    </p:spTree>
    <p:extLst>
      <p:ext uri="{BB962C8B-B14F-4D97-AF65-F5344CB8AC3E}">
        <p14:creationId xmlns:p14="http://schemas.microsoft.com/office/powerpoint/2010/main" val="3052360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idx="4294967295"/>
          </p:nvPr>
        </p:nvSpPr>
        <p:spPr>
          <a:xfrm>
            <a:off x="1835696" y="4365104"/>
            <a:ext cx="5486400" cy="566738"/>
          </a:xfrm>
        </p:spPr>
        <p:txBody>
          <a:bodyPr/>
          <a:lstStyle/>
          <a:p>
            <a:pPr algn="ctr"/>
            <a:r>
              <a:rPr lang="en-US" smtClean="0"/>
              <a:t>thanks</a:t>
            </a:r>
            <a:endParaRPr lang="en-US" dirty="0"/>
          </a:p>
        </p:txBody>
      </p:sp>
      <p:pic>
        <p:nvPicPr>
          <p:cNvPr id="15" name="Picture 4" descr="http://www.nature.com/nature/journal/v495/n7442/images/495442a-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556" y="2060848"/>
            <a:ext cx="38100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60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dirty="0" smtClean="0"/>
              <a:t>OA mandate status</a:t>
            </a:r>
            <a:endParaRPr lang="en-US" dirty="0"/>
          </a:p>
        </p:txBody>
      </p:sp>
      <p:graphicFrame>
        <p:nvGraphicFramePr>
          <p:cNvPr id="8" name="グラフ 7"/>
          <p:cNvGraphicFramePr>
            <a:graphicFrameLocks/>
          </p:cNvGraphicFramePr>
          <p:nvPr>
            <p:extLst>
              <p:ext uri="{D42A27DB-BD31-4B8C-83A1-F6EECF244321}">
                <p14:modId xmlns:p14="http://schemas.microsoft.com/office/powerpoint/2010/main" val="684040938"/>
              </p:ext>
            </p:extLst>
          </p:nvPr>
        </p:nvGraphicFramePr>
        <p:xfrm>
          <a:off x="553270" y="1484784"/>
          <a:ext cx="8123186"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847993324"/>
              </p:ext>
            </p:extLst>
          </p:nvPr>
        </p:nvGraphicFramePr>
        <p:xfrm>
          <a:off x="2555776" y="1340768"/>
          <a:ext cx="3456384"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827584" y="5775647"/>
            <a:ext cx="7704856" cy="400110"/>
          </a:xfrm>
          <a:prstGeom prst="rect">
            <a:avLst/>
          </a:prstGeom>
        </p:spPr>
        <p:txBody>
          <a:bodyPr wrap="square">
            <a:spAutoFit/>
          </a:bodyPr>
          <a:lstStyle/>
          <a:p>
            <a:r>
              <a:rPr lang="en-US" sz="1000" dirty="0"/>
              <a:t>Advanced Search ROARMAP: Registry of Open Access Repositories Mandatory Archiving </a:t>
            </a:r>
            <a:r>
              <a:rPr lang="en-US" sz="1000" dirty="0" smtClean="0"/>
              <a:t>Policies</a:t>
            </a:r>
          </a:p>
          <a:p>
            <a:r>
              <a:rPr lang="en-US" sz="1000" dirty="0"/>
              <a:t>http://roarmap.eprints.org/</a:t>
            </a:r>
          </a:p>
        </p:txBody>
      </p:sp>
      <p:sp>
        <p:nvSpPr>
          <p:cNvPr id="11" name="上矢印 10"/>
          <p:cNvSpPr/>
          <p:nvPr/>
        </p:nvSpPr>
        <p:spPr>
          <a:xfrm>
            <a:off x="2771800" y="3861048"/>
            <a:ext cx="432048" cy="432048"/>
          </a:xfrm>
          <a:prstGeom prst="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9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en-US" dirty="0"/>
          </a:p>
        </p:txBody>
      </p:sp>
      <p:sp>
        <p:nvSpPr>
          <p:cNvPr id="5" name="テキスト プレースホルダー 4"/>
          <p:cNvSpPr>
            <a:spLocks noGrp="1"/>
          </p:cNvSpPr>
          <p:nvPr>
            <p:ph type="body" idx="1"/>
          </p:nvPr>
        </p:nvSpPr>
        <p:spPr/>
        <p:txBody>
          <a:bodyPr/>
          <a:lstStyle/>
          <a:p>
            <a:r>
              <a:rPr lang="en-US" dirty="0" smtClean="0"/>
              <a:t>Publishers in Asia are actively publishing OA journals.</a:t>
            </a:r>
          </a:p>
          <a:p>
            <a:endParaRPr lang="en-US" dirty="0" smtClean="0"/>
          </a:p>
        </p:txBody>
      </p:sp>
    </p:spTree>
    <p:extLst>
      <p:ext uri="{BB962C8B-B14F-4D97-AF65-F5344CB8AC3E}">
        <p14:creationId xmlns:p14="http://schemas.microsoft.com/office/powerpoint/2010/main" val="374115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4307"/>
            <a:ext cx="6103620" cy="617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63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5261138"/>
            <a:ext cx="8136904" cy="400110"/>
          </a:xfrm>
          <a:prstGeom prst="rect">
            <a:avLst/>
          </a:prstGeom>
        </p:spPr>
        <p:txBody>
          <a:bodyPr wrap="square">
            <a:spAutoFit/>
          </a:bodyPr>
          <a:lstStyle/>
          <a:p>
            <a:r>
              <a:rPr lang="en-US" sz="1000" dirty="0" err="1"/>
              <a:t>Laakso</a:t>
            </a:r>
            <a:r>
              <a:rPr lang="en-US" sz="1000" dirty="0"/>
              <a:t>, M. &amp; </a:t>
            </a:r>
            <a:r>
              <a:rPr lang="en-US" sz="1000" dirty="0" err="1"/>
              <a:t>Björk</a:t>
            </a:r>
            <a:r>
              <a:rPr lang="en-US" sz="1000" dirty="0"/>
              <a:t>, B.-C. Anatomy of open access publishing: a study of longitudinal development and internal structure. </a:t>
            </a:r>
            <a:r>
              <a:rPr lang="en-US" sz="1000" i="1" dirty="0"/>
              <a:t>BMC medicine</a:t>
            </a:r>
            <a:r>
              <a:rPr lang="en-US" sz="1000" dirty="0"/>
              <a:t> </a:t>
            </a:r>
            <a:r>
              <a:rPr lang="en-US" sz="1000" b="1" dirty="0"/>
              <a:t>10</a:t>
            </a:r>
            <a:r>
              <a:rPr lang="en-US" sz="1000" dirty="0"/>
              <a:t>, 124 (2012).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44" y="899329"/>
            <a:ext cx="7894320" cy="411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955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5342537"/>
            <a:ext cx="8136904" cy="400110"/>
          </a:xfrm>
          <a:prstGeom prst="rect">
            <a:avLst/>
          </a:prstGeom>
        </p:spPr>
        <p:txBody>
          <a:bodyPr wrap="square">
            <a:spAutoFit/>
          </a:bodyPr>
          <a:lstStyle/>
          <a:p>
            <a:r>
              <a:rPr lang="en-US" sz="1000" dirty="0" err="1"/>
              <a:t>Laakso</a:t>
            </a:r>
            <a:r>
              <a:rPr lang="en-US" sz="1000" dirty="0"/>
              <a:t>, M. &amp; </a:t>
            </a:r>
            <a:r>
              <a:rPr lang="en-US" sz="1000" dirty="0" err="1"/>
              <a:t>Björk</a:t>
            </a:r>
            <a:r>
              <a:rPr lang="en-US" sz="1000" dirty="0"/>
              <a:t>, B.-C. Anatomy of open access publishing: a study of longitudinal development and internal structure. </a:t>
            </a:r>
            <a:r>
              <a:rPr lang="en-US" sz="1000" i="1" dirty="0"/>
              <a:t>BMC medicine</a:t>
            </a:r>
            <a:r>
              <a:rPr lang="en-US" sz="1000" dirty="0"/>
              <a:t> </a:t>
            </a:r>
            <a:r>
              <a:rPr lang="en-US" sz="1000" b="1" dirty="0"/>
              <a:t>10</a:t>
            </a:r>
            <a:r>
              <a:rPr lang="en-US" sz="1000" dirty="0"/>
              <a:t>, 124 (2012).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44" y="980728"/>
            <a:ext cx="7894320" cy="411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43" y="980728"/>
            <a:ext cx="7847647" cy="434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05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en-US" dirty="0"/>
          </a:p>
        </p:txBody>
      </p:sp>
      <p:sp>
        <p:nvSpPr>
          <p:cNvPr id="5" name="テキスト プレースホルダー 4"/>
          <p:cNvSpPr>
            <a:spLocks noGrp="1"/>
          </p:cNvSpPr>
          <p:nvPr>
            <p:ph type="body" idx="1"/>
          </p:nvPr>
        </p:nvSpPr>
        <p:spPr/>
        <p:txBody>
          <a:bodyPr/>
          <a:lstStyle/>
          <a:p>
            <a:r>
              <a:rPr lang="en-US" dirty="0" smtClean="0"/>
              <a:t>Open Access @ NPG</a:t>
            </a:r>
          </a:p>
          <a:p>
            <a:endParaRPr lang="en-US" dirty="0" smtClean="0"/>
          </a:p>
        </p:txBody>
      </p:sp>
    </p:spTree>
    <p:extLst>
      <p:ext uri="{BB962C8B-B14F-4D97-AF65-F5344CB8AC3E}">
        <p14:creationId xmlns:p14="http://schemas.microsoft.com/office/powerpoint/2010/main" val="83275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OA @ NPG</a:t>
            </a:r>
            <a:endParaRPr lang="en-US" dirty="0"/>
          </a:p>
        </p:txBody>
      </p:sp>
      <p:sp>
        <p:nvSpPr>
          <p:cNvPr id="3" name="コンテンツ プレースホルダー 2"/>
          <p:cNvSpPr>
            <a:spLocks noGrp="1"/>
          </p:cNvSpPr>
          <p:nvPr>
            <p:ph idx="1"/>
          </p:nvPr>
        </p:nvSpPr>
        <p:spPr/>
        <p:txBody>
          <a:bodyPr>
            <a:normAutofit fontScale="62500" lnSpcReduction="20000"/>
          </a:bodyPr>
          <a:lstStyle/>
          <a:p>
            <a:r>
              <a:rPr lang="en-US" dirty="0"/>
              <a:t>NPG is actively expanding the open access options it offers to authors, with new open access journal launches and open access options on many subscription </a:t>
            </a:r>
            <a:r>
              <a:rPr lang="en-US" dirty="0" smtClean="0"/>
              <a:t>journals.</a:t>
            </a:r>
            <a:br>
              <a:rPr lang="en-US" dirty="0" smtClean="0"/>
            </a:br>
            <a:endParaRPr lang="en-US" dirty="0" smtClean="0"/>
          </a:p>
          <a:p>
            <a:r>
              <a:rPr lang="en-US" dirty="0" smtClean="0"/>
              <a:t>The </a:t>
            </a:r>
            <a:r>
              <a:rPr lang="en-US" dirty="0"/>
              <a:t>first of these models were introduced in 2005, with the addition of open access options on 11 journals in 2009. </a:t>
            </a:r>
            <a:r>
              <a:rPr lang="en-US" dirty="0" smtClean="0"/>
              <a:t/>
            </a:r>
            <a:br>
              <a:rPr lang="en-US" dirty="0" smtClean="0"/>
            </a:br>
            <a:endParaRPr lang="en-US" dirty="0" smtClean="0"/>
          </a:p>
          <a:p>
            <a:r>
              <a:rPr lang="en-US" dirty="0" smtClean="0"/>
              <a:t>Further </a:t>
            </a:r>
            <a:r>
              <a:rPr lang="en-US" dirty="0"/>
              <a:t>open access options on a number of journals were introduced in 2010 and 2011</a:t>
            </a:r>
            <a:r>
              <a:rPr lang="en-US" dirty="0" smtClean="0"/>
              <a:t>.</a:t>
            </a:r>
            <a:br>
              <a:rPr lang="en-US" dirty="0" smtClean="0"/>
            </a:br>
            <a:endParaRPr lang="en-US" dirty="0" smtClean="0"/>
          </a:p>
          <a:p>
            <a:r>
              <a:rPr lang="en-US" dirty="0" smtClean="0"/>
              <a:t>Currently</a:t>
            </a:r>
            <a:r>
              <a:rPr lang="en-US" dirty="0"/>
              <a:t>, over sixty journals published by NPG offer open access options or are open </a:t>
            </a:r>
            <a:r>
              <a:rPr lang="en-US" dirty="0" smtClean="0"/>
              <a:t>access.</a:t>
            </a:r>
            <a:br>
              <a:rPr lang="en-US" dirty="0" smtClean="0"/>
            </a:br>
            <a:endParaRPr lang="en-US" dirty="0" smtClean="0"/>
          </a:p>
          <a:p>
            <a:r>
              <a:rPr lang="en-US" dirty="0" smtClean="0"/>
              <a:t>NPG </a:t>
            </a:r>
            <a:r>
              <a:rPr lang="en-US" dirty="0"/>
              <a:t>published over 2000 open access articles in </a:t>
            </a:r>
            <a:r>
              <a:rPr lang="en-US" dirty="0" smtClean="0"/>
              <a:t>2012.</a:t>
            </a:r>
            <a:br>
              <a:rPr lang="en-US" dirty="0" smtClean="0"/>
            </a:br>
            <a:r>
              <a:rPr lang="en-US" dirty="0" smtClean="0"/>
              <a:t/>
            </a:r>
            <a:br>
              <a:rPr lang="en-US" dirty="0" smtClean="0"/>
            </a:br>
            <a:endParaRPr lang="en-US" dirty="0"/>
          </a:p>
        </p:txBody>
      </p:sp>
      <p:sp>
        <p:nvSpPr>
          <p:cNvPr id="4" name="正方形/長方形 3"/>
          <p:cNvSpPr/>
          <p:nvPr/>
        </p:nvSpPr>
        <p:spPr>
          <a:xfrm>
            <a:off x="2411760" y="5733256"/>
            <a:ext cx="6390456" cy="369332"/>
          </a:xfrm>
          <a:prstGeom prst="rect">
            <a:avLst/>
          </a:prstGeom>
        </p:spPr>
        <p:txBody>
          <a:bodyPr wrap="square">
            <a:spAutoFit/>
          </a:bodyPr>
          <a:lstStyle/>
          <a:p>
            <a:pPr algn="r"/>
            <a:r>
              <a:rPr lang="en-US" dirty="0"/>
              <a:t>http://www.nature.com/libraries/open_access/index.html</a:t>
            </a:r>
          </a:p>
        </p:txBody>
      </p:sp>
    </p:spTree>
    <p:extLst>
      <p:ext uri="{BB962C8B-B14F-4D97-AF65-F5344CB8AC3E}">
        <p14:creationId xmlns:p14="http://schemas.microsoft.com/office/powerpoint/2010/main" val="380233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MS&amp;E</Template>
  <TotalTime>1480</TotalTime>
  <Words>450</Words>
  <Application>Microsoft Office PowerPoint</Application>
  <PresentationFormat>画面に合わせる (4:3)</PresentationFormat>
  <Paragraphs>49</Paragraphs>
  <Slides>22</Slides>
  <Notes>0</Notes>
  <HiddenSlides>1</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Default Design</vt:lpstr>
      <vt:lpstr>Open Access in Asia</vt:lpstr>
      <vt:lpstr>PowerPoint プレゼンテーション</vt:lpstr>
      <vt:lpstr>OA mandate status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OA @ NPG</vt:lpstr>
      <vt:lpstr>PowerPoint プレゼンテーション</vt:lpstr>
      <vt:lpstr>PowerPoint プレゼンテーション</vt:lpstr>
      <vt:lpstr>PowerPoint プレゼンテーション</vt:lpstr>
      <vt:lpstr>PowerPoint プレゼンテーション</vt:lpstr>
      <vt:lpstr>Article count (July 2013)</vt:lpstr>
      <vt:lpstr>Article count with CC&gt;=0.5 (July 2013)</vt:lpstr>
      <vt:lpstr>Article count (2013 extrapolated)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thanks</vt:lpstr>
    </vt:vector>
  </TitlesOfParts>
  <Company>Macmillan Publishing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Miyairi, Nobuko</cp:lastModifiedBy>
  <cp:revision>83</cp:revision>
  <cp:lastPrinted>2013-08-08T01:45:43Z</cp:lastPrinted>
  <dcterms:created xsi:type="dcterms:W3CDTF">2011-02-04T16:56:34Z</dcterms:created>
  <dcterms:modified xsi:type="dcterms:W3CDTF">2013-08-13T07:25:33Z</dcterms:modified>
</cp:coreProperties>
</file>