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0" r:id="rId1"/>
  </p:sldMasterIdLst>
  <p:notesMasterIdLst>
    <p:notesMasterId r:id="rId31"/>
  </p:notesMasterIdLst>
  <p:sldIdLst>
    <p:sldId id="256" r:id="rId2"/>
    <p:sldId id="257" r:id="rId3"/>
    <p:sldId id="258" r:id="rId4"/>
    <p:sldId id="283" r:id="rId5"/>
    <p:sldId id="263" r:id="rId6"/>
    <p:sldId id="282" r:id="rId7"/>
    <p:sldId id="280" r:id="rId8"/>
    <p:sldId id="292" r:id="rId9"/>
    <p:sldId id="281" r:id="rId10"/>
    <p:sldId id="284" r:id="rId11"/>
    <p:sldId id="296" r:id="rId12"/>
    <p:sldId id="286" r:id="rId13"/>
    <p:sldId id="287" r:id="rId14"/>
    <p:sldId id="288" r:id="rId15"/>
    <p:sldId id="289" r:id="rId16"/>
    <p:sldId id="290" r:id="rId17"/>
    <p:sldId id="291" r:id="rId18"/>
    <p:sldId id="285" r:id="rId19"/>
    <p:sldId id="265" r:id="rId20"/>
    <p:sldId id="279" r:id="rId21"/>
    <p:sldId id="278" r:id="rId22"/>
    <p:sldId id="274" r:id="rId23"/>
    <p:sldId id="268" r:id="rId24"/>
    <p:sldId id="293" r:id="rId25"/>
    <p:sldId id="294" r:id="rId26"/>
    <p:sldId id="295" r:id="rId27"/>
    <p:sldId id="269" r:id="rId28"/>
    <p:sldId id="270" r:id="rId29"/>
    <p:sldId id="271"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0" autoAdjust="0"/>
    <p:restoredTop sz="90998" autoAdjust="0"/>
  </p:normalViewPr>
  <p:slideViewPr>
    <p:cSldViewPr>
      <p:cViewPr varScale="1">
        <p:scale>
          <a:sx n="58" d="100"/>
          <a:sy n="58" d="100"/>
        </p:scale>
        <p:origin x="72" y="24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E5815F-F09B-4C2C-922E-A00B96C564AF}" type="datetimeFigureOut">
              <a:rPr lang="en-US" smtClean="0"/>
              <a:t>9/14/2018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733495-7C96-4F0E-AAC0-C37376C315F6}" type="slidenum">
              <a:rPr lang="en-US" smtClean="0"/>
              <a:t>‹#›</a:t>
            </a:fld>
            <a:endParaRPr lang="en-US"/>
          </a:p>
        </p:txBody>
      </p:sp>
    </p:spTree>
    <p:extLst>
      <p:ext uri="{BB962C8B-B14F-4D97-AF65-F5344CB8AC3E}">
        <p14:creationId xmlns:p14="http://schemas.microsoft.com/office/powerpoint/2010/main" val="134414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a:t>
            </a:fld>
            <a:endParaRPr lang="en-US"/>
          </a:p>
        </p:txBody>
      </p:sp>
    </p:spTree>
    <p:extLst>
      <p:ext uri="{BB962C8B-B14F-4D97-AF65-F5344CB8AC3E}">
        <p14:creationId xmlns:p14="http://schemas.microsoft.com/office/powerpoint/2010/main" val="1113201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13</a:t>
            </a:fld>
            <a:endParaRPr lang="en-US"/>
          </a:p>
        </p:txBody>
      </p:sp>
    </p:spTree>
    <p:extLst>
      <p:ext uri="{BB962C8B-B14F-4D97-AF65-F5344CB8AC3E}">
        <p14:creationId xmlns:p14="http://schemas.microsoft.com/office/powerpoint/2010/main" val="77988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14</a:t>
            </a:fld>
            <a:endParaRPr lang="en-US"/>
          </a:p>
        </p:txBody>
      </p:sp>
    </p:spTree>
    <p:extLst>
      <p:ext uri="{BB962C8B-B14F-4D97-AF65-F5344CB8AC3E}">
        <p14:creationId xmlns:p14="http://schemas.microsoft.com/office/powerpoint/2010/main" val="2617626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15</a:t>
            </a:fld>
            <a:endParaRPr lang="en-US"/>
          </a:p>
        </p:txBody>
      </p:sp>
    </p:spTree>
    <p:extLst>
      <p:ext uri="{BB962C8B-B14F-4D97-AF65-F5344CB8AC3E}">
        <p14:creationId xmlns:p14="http://schemas.microsoft.com/office/powerpoint/2010/main" val="230190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16</a:t>
            </a:fld>
            <a:endParaRPr lang="en-US"/>
          </a:p>
        </p:txBody>
      </p:sp>
    </p:spTree>
    <p:extLst>
      <p:ext uri="{BB962C8B-B14F-4D97-AF65-F5344CB8AC3E}">
        <p14:creationId xmlns:p14="http://schemas.microsoft.com/office/powerpoint/2010/main" val="4162005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17</a:t>
            </a:fld>
            <a:endParaRPr lang="en-US"/>
          </a:p>
        </p:txBody>
      </p:sp>
    </p:spTree>
    <p:extLst>
      <p:ext uri="{BB962C8B-B14F-4D97-AF65-F5344CB8AC3E}">
        <p14:creationId xmlns:p14="http://schemas.microsoft.com/office/powerpoint/2010/main" val="1863368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18</a:t>
            </a:fld>
            <a:endParaRPr lang="en-US"/>
          </a:p>
        </p:txBody>
      </p:sp>
    </p:spTree>
    <p:extLst>
      <p:ext uri="{BB962C8B-B14F-4D97-AF65-F5344CB8AC3E}">
        <p14:creationId xmlns:p14="http://schemas.microsoft.com/office/powerpoint/2010/main" val="2295170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23</a:t>
            </a:fld>
            <a:endParaRPr lang="en-US"/>
          </a:p>
        </p:txBody>
      </p:sp>
    </p:spTree>
    <p:extLst>
      <p:ext uri="{BB962C8B-B14F-4D97-AF65-F5344CB8AC3E}">
        <p14:creationId xmlns:p14="http://schemas.microsoft.com/office/powerpoint/2010/main" val="21697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24</a:t>
            </a:fld>
            <a:endParaRPr lang="en-US"/>
          </a:p>
        </p:txBody>
      </p:sp>
    </p:spTree>
    <p:extLst>
      <p:ext uri="{BB962C8B-B14F-4D97-AF65-F5344CB8AC3E}">
        <p14:creationId xmlns:p14="http://schemas.microsoft.com/office/powerpoint/2010/main" val="3160055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25</a:t>
            </a:fld>
            <a:endParaRPr lang="en-US"/>
          </a:p>
        </p:txBody>
      </p:sp>
    </p:spTree>
    <p:extLst>
      <p:ext uri="{BB962C8B-B14F-4D97-AF65-F5344CB8AC3E}">
        <p14:creationId xmlns:p14="http://schemas.microsoft.com/office/powerpoint/2010/main" val="1686178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26</a:t>
            </a:fld>
            <a:endParaRPr lang="en-US"/>
          </a:p>
        </p:txBody>
      </p:sp>
    </p:spTree>
    <p:extLst>
      <p:ext uri="{BB962C8B-B14F-4D97-AF65-F5344CB8AC3E}">
        <p14:creationId xmlns:p14="http://schemas.microsoft.com/office/powerpoint/2010/main" val="2644265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2</a:t>
            </a:fld>
            <a:endParaRPr lang="en-US"/>
          </a:p>
        </p:txBody>
      </p:sp>
    </p:spTree>
    <p:extLst>
      <p:ext uri="{BB962C8B-B14F-4D97-AF65-F5344CB8AC3E}">
        <p14:creationId xmlns:p14="http://schemas.microsoft.com/office/powerpoint/2010/main" val="1585484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F733495-7C96-4F0E-AAC0-C37376C315F6}" type="slidenum">
              <a:rPr lang="en-US" smtClean="0"/>
              <a:t>28</a:t>
            </a:fld>
            <a:endParaRPr lang="en-US"/>
          </a:p>
        </p:txBody>
      </p:sp>
    </p:spTree>
    <p:extLst>
      <p:ext uri="{BB962C8B-B14F-4D97-AF65-F5344CB8AC3E}">
        <p14:creationId xmlns:p14="http://schemas.microsoft.com/office/powerpoint/2010/main" val="410643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F733495-7C96-4F0E-AAC0-C37376C315F6}" type="slidenum">
              <a:rPr lang="en-US" smtClean="0"/>
              <a:t>3</a:t>
            </a:fld>
            <a:endParaRPr lang="en-US"/>
          </a:p>
        </p:txBody>
      </p:sp>
    </p:spTree>
    <p:extLst>
      <p:ext uri="{BB962C8B-B14F-4D97-AF65-F5344CB8AC3E}">
        <p14:creationId xmlns:p14="http://schemas.microsoft.com/office/powerpoint/2010/main" val="284853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7F733495-7C96-4F0E-AAC0-C37376C315F6}" type="slidenum">
              <a:rPr lang="en-US" smtClean="0"/>
              <a:t>4</a:t>
            </a:fld>
            <a:endParaRPr lang="en-US"/>
          </a:p>
        </p:txBody>
      </p:sp>
    </p:spTree>
    <p:extLst>
      <p:ext uri="{BB962C8B-B14F-4D97-AF65-F5344CB8AC3E}">
        <p14:creationId xmlns:p14="http://schemas.microsoft.com/office/powerpoint/2010/main" val="3683995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5</a:t>
            </a:fld>
            <a:endParaRPr lang="en-US"/>
          </a:p>
        </p:txBody>
      </p:sp>
    </p:spTree>
    <p:extLst>
      <p:ext uri="{BB962C8B-B14F-4D97-AF65-F5344CB8AC3E}">
        <p14:creationId xmlns:p14="http://schemas.microsoft.com/office/powerpoint/2010/main" val="1492784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9</a:t>
            </a:fld>
            <a:endParaRPr lang="en-US"/>
          </a:p>
        </p:txBody>
      </p:sp>
    </p:spTree>
    <p:extLst>
      <p:ext uri="{BB962C8B-B14F-4D97-AF65-F5344CB8AC3E}">
        <p14:creationId xmlns:p14="http://schemas.microsoft.com/office/powerpoint/2010/main" val="199030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10</a:t>
            </a:fld>
            <a:endParaRPr lang="en-US"/>
          </a:p>
        </p:txBody>
      </p:sp>
    </p:spTree>
    <p:extLst>
      <p:ext uri="{BB962C8B-B14F-4D97-AF65-F5344CB8AC3E}">
        <p14:creationId xmlns:p14="http://schemas.microsoft.com/office/powerpoint/2010/main" val="835998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11</a:t>
            </a:fld>
            <a:endParaRPr lang="en-US"/>
          </a:p>
        </p:txBody>
      </p:sp>
    </p:spTree>
    <p:extLst>
      <p:ext uri="{BB962C8B-B14F-4D97-AF65-F5344CB8AC3E}">
        <p14:creationId xmlns:p14="http://schemas.microsoft.com/office/powerpoint/2010/main" val="232873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733495-7C96-4F0E-AAC0-C37376C315F6}" type="slidenum">
              <a:rPr lang="en-US" smtClean="0"/>
              <a:t>12</a:t>
            </a:fld>
            <a:endParaRPr lang="en-US"/>
          </a:p>
        </p:txBody>
      </p:sp>
    </p:spTree>
    <p:extLst>
      <p:ext uri="{BB962C8B-B14F-4D97-AF65-F5344CB8AC3E}">
        <p14:creationId xmlns:p14="http://schemas.microsoft.com/office/powerpoint/2010/main" val="1154871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Philip Schreur/Stanford University</a:t>
            </a:r>
            <a:endParaRPr lang="en-US"/>
          </a:p>
        </p:txBody>
      </p:sp>
      <p:sp>
        <p:nvSpPr>
          <p:cNvPr id="6" name="Slide Number Placeholder 5"/>
          <p:cNvSpPr>
            <a:spLocks noGrp="1"/>
          </p:cNvSpPr>
          <p:nvPr>
            <p:ph type="sldNum" sz="quarter" idx="12"/>
          </p:nvPr>
        </p:nvSpPr>
        <p:spPr/>
        <p:txBody>
          <a:bodyPr/>
          <a:lstStyle/>
          <a:p>
            <a:fld id="{BAF4A658-010A-4C88-8103-A1B6A29CFE33}"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Philip Schreur/Stanford University</a:t>
            </a:r>
            <a:endParaRPr lang="en-US"/>
          </a:p>
        </p:txBody>
      </p:sp>
      <p:sp>
        <p:nvSpPr>
          <p:cNvPr id="6" name="Slide Number Placeholder 5"/>
          <p:cNvSpPr>
            <a:spLocks noGrp="1"/>
          </p:cNvSpPr>
          <p:nvPr>
            <p:ph type="sldNum" sz="quarter" idx="12"/>
          </p:nvPr>
        </p:nvSpPr>
        <p:spPr/>
        <p:txBody>
          <a:bodyPr/>
          <a:lstStyle/>
          <a:p>
            <a:fld id="{587A3124-6DB9-4D13-969B-90D79FDE2B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Philip Schreur/Stanford University</a:t>
            </a:r>
            <a:endParaRPr lang="en-US"/>
          </a:p>
        </p:txBody>
      </p:sp>
      <p:sp>
        <p:nvSpPr>
          <p:cNvPr id="6" name="Slide Number Placeholder 5"/>
          <p:cNvSpPr>
            <a:spLocks noGrp="1"/>
          </p:cNvSpPr>
          <p:nvPr>
            <p:ph type="sldNum" sz="quarter" idx="12"/>
          </p:nvPr>
        </p:nvSpPr>
        <p:spPr/>
        <p:txBody>
          <a:bodyPr/>
          <a:lstStyle/>
          <a:p>
            <a:fld id="{61A87D0D-7F2C-4893-8C97-01B4164565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Philip Schreur/Stanford University</a:t>
            </a:r>
            <a:endParaRPr lang="en-US"/>
          </a:p>
        </p:txBody>
      </p:sp>
      <p:sp>
        <p:nvSpPr>
          <p:cNvPr id="6" name="Slide Number Placeholder 5"/>
          <p:cNvSpPr>
            <a:spLocks noGrp="1"/>
          </p:cNvSpPr>
          <p:nvPr>
            <p:ph type="sldNum" sz="quarter" idx="12"/>
          </p:nvPr>
        </p:nvSpPr>
        <p:spPr/>
        <p:txBody>
          <a:bodyPr/>
          <a:lstStyle/>
          <a:p>
            <a:fld id="{B97CE31E-4734-4502-A17E-F6362E354F0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Philip Schreur/Stanford University</a:t>
            </a:r>
            <a:endParaRPr lang="en-US"/>
          </a:p>
        </p:txBody>
      </p:sp>
      <p:sp>
        <p:nvSpPr>
          <p:cNvPr id="6" name="Slide Number Placeholder 5"/>
          <p:cNvSpPr>
            <a:spLocks noGrp="1"/>
          </p:cNvSpPr>
          <p:nvPr>
            <p:ph type="sldNum" sz="quarter" idx="12"/>
          </p:nvPr>
        </p:nvSpPr>
        <p:spPr/>
        <p:txBody>
          <a:bodyPr/>
          <a:lstStyle/>
          <a:p>
            <a:fld id="{3DD9FE9B-6C46-4B6C-A36A-625C4A37C6B1}"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Philip Schreur/Stanford University</a:t>
            </a:r>
            <a:endParaRPr lang="en-US"/>
          </a:p>
        </p:txBody>
      </p:sp>
      <p:sp>
        <p:nvSpPr>
          <p:cNvPr id="7" name="Slide Number Placeholder 6"/>
          <p:cNvSpPr>
            <a:spLocks noGrp="1"/>
          </p:cNvSpPr>
          <p:nvPr>
            <p:ph type="sldNum" sz="quarter" idx="12"/>
          </p:nvPr>
        </p:nvSpPr>
        <p:spPr/>
        <p:txBody>
          <a:bodyPr/>
          <a:lstStyle/>
          <a:p>
            <a:fld id="{44944ADF-0DCB-4039-A5E9-5C670CA608A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Philip Schreur/Stanford University</a:t>
            </a:r>
            <a:endParaRPr lang="en-US"/>
          </a:p>
        </p:txBody>
      </p:sp>
      <p:sp>
        <p:nvSpPr>
          <p:cNvPr id="9" name="Slide Number Placeholder 8"/>
          <p:cNvSpPr>
            <a:spLocks noGrp="1"/>
          </p:cNvSpPr>
          <p:nvPr>
            <p:ph type="sldNum" sz="quarter" idx="12"/>
          </p:nvPr>
        </p:nvSpPr>
        <p:spPr/>
        <p:txBody>
          <a:bodyPr/>
          <a:lstStyle/>
          <a:p>
            <a:fld id="{6947B343-B058-4752-8A02-595D1CAF5BB7}"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sp>
        <p:nvSpPr>
          <p:cNvPr id="5" name="Slide Number Placeholder 4"/>
          <p:cNvSpPr>
            <a:spLocks noGrp="1"/>
          </p:cNvSpPr>
          <p:nvPr>
            <p:ph type="sldNum" sz="quarter" idx="12"/>
          </p:nvPr>
        </p:nvSpPr>
        <p:spPr/>
        <p:txBody>
          <a:bodyPr/>
          <a:lstStyle/>
          <a:p>
            <a:fld id="{7554EADE-1C77-4C13-BBD7-E9B3281DB40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Philip Schreur/Stanford University</a:t>
            </a:r>
            <a:endParaRPr lang="en-US"/>
          </a:p>
        </p:txBody>
      </p:sp>
      <p:sp>
        <p:nvSpPr>
          <p:cNvPr id="4" name="Slide Number Placeholder 3"/>
          <p:cNvSpPr>
            <a:spLocks noGrp="1"/>
          </p:cNvSpPr>
          <p:nvPr>
            <p:ph type="sldNum" sz="quarter" idx="12"/>
          </p:nvPr>
        </p:nvSpPr>
        <p:spPr/>
        <p:txBody>
          <a:bodyPr/>
          <a:lstStyle/>
          <a:p>
            <a:fld id="{806272B3-7937-4C37-BE99-024FF1EC260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Philip Schreur/Stanford University</a:t>
            </a:r>
            <a:endParaRPr lang="en-US"/>
          </a:p>
        </p:txBody>
      </p:sp>
      <p:sp>
        <p:nvSpPr>
          <p:cNvPr id="7" name="Slide Number Placeholder 6"/>
          <p:cNvSpPr>
            <a:spLocks noGrp="1"/>
          </p:cNvSpPr>
          <p:nvPr>
            <p:ph type="sldNum" sz="quarter" idx="12"/>
          </p:nvPr>
        </p:nvSpPr>
        <p:spPr/>
        <p:txBody>
          <a:bodyPr/>
          <a:lstStyle/>
          <a:p>
            <a:fld id="{B28D5B43-5CD6-47E7-9995-8DEC0D6DDAB4}"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Philip Schreur/Stanford University</a:t>
            </a:r>
            <a:endParaRPr lang="en-US"/>
          </a:p>
        </p:txBody>
      </p:sp>
      <p:sp>
        <p:nvSpPr>
          <p:cNvPr id="7" name="Slide Number Placeholder 6"/>
          <p:cNvSpPr>
            <a:spLocks noGrp="1"/>
          </p:cNvSpPr>
          <p:nvPr>
            <p:ph type="sldNum" sz="quarter" idx="12"/>
          </p:nvPr>
        </p:nvSpPr>
        <p:spPr/>
        <p:txBody>
          <a:bodyPr/>
          <a:lstStyle/>
          <a:p>
            <a:fld id="{52D63E7A-DF59-47B7-B6E8-89256554E2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lang="en-US" smtClean="0"/>
              <a:t>Philip Schreur/Stanford University</a:t>
            </a: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FB0AAB-DBFC-4ECF-A8D3-52590428CF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7DilsrxNJyY"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algn="ctr"/>
            <a:r>
              <a:rPr lang="en-US" sz="4000" dirty="0" smtClean="0"/>
              <a:t>Evolution, Revolution, transfiguration</a:t>
            </a:r>
            <a:br>
              <a:rPr lang="en-US" sz="4000" dirty="0" smtClean="0"/>
            </a:br>
            <a:r>
              <a:rPr lang="en-US" sz="2400" dirty="0"/>
              <a:t>(</a:t>
            </a:r>
            <a:r>
              <a:rPr lang="en-US" sz="2400" dirty="0" smtClean="0"/>
              <a:t>Something wonderful is about to happen)</a:t>
            </a:r>
            <a:endParaRPr lang="en-US" sz="2400" dirty="0"/>
          </a:p>
        </p:txBody>
      </p:sp>
      <p:sp>
        <p:nvSpPr>
          <p:cNvPr id="2051" name="Rectangle 3"/>
          <p:cNvSpPr>
            <a:spLocks noGrp="1" noChangeArrowheads="1"/>
          </p:cNvSpPr>
          <p:nvPr>
            <p:ph type="subTitle" idx="1"/>
          </p:nvPr>
        </p:nvSpPr>
        <p:spPr/>
        <p:txBody>
          <a:bodyPr>
            <a:normAutofit/>
          </a:bodyPr>
          <a:lstStyle/>
          <a:p>
            <a:pPr algn="r"/>
            <a:endParaRPr lang="en-US" sz="1200" dirty="0" smtClean="0"/>
          </a:p>
          <a:p>
            <a:pPr algn="r"/>
            <a:endParaRPr lang="en-US" sz="1200" dirty="0"/>
          </a:p>
          <a:p>
            <a:pPr algn="r"/>
            <a:endParaRPr lang="en-US" sz="1200" dirty="0" smtClean="0"/>
          </a:p>
          <a:p>
            <a:pPr algn="r"/>
            <a:r>
              <a:rPr lang="en-US" sz="1200" dirty="0" smtClean="0"/>
              <a:t>Philip E. Schreur</a:t>
            </a:r>
          </a:p>
          <a:p>
            <a:pPr algn="r"/>
            <a:r>
              <a:rPr lang="en-US" sz="1200" dirty="0" smtClean="0"/>
              <a:t>Stanford University Libraries</a:t>
            </a:r>
          </a:p>
          <a:p>
            <a:pPr algn="r"/>
            <a:r>
              <a:rPr lang="en-US" sz="1200" dirty="0" smtClean="0"/>
              <a:t>European BIBFRAME Workshop</a:t>
            </a:r>
          </a:p>
          <a:p>
            <a:pPr algn="r"/>
            <a:r>
              <a:rPr lang="en-US" sz="1200" dirty="0" smtClean="0"/>
              <a:t>September 17, 2018</a:t>
            </a:r>
            <a:endParaRPr lang="en-US" sz="1200" dirty="0"/>
          </a:p>
        </p:txBody>
      </p:sp>
      <p:sp>
        <p:nvSpPr>
          <p:cNvPr id="3" name="AutoShape 2" descr="https://consul.stanford.edu/download/attachments/138077104/SUL-Logo-h50.png?version=1&amp;modificationDate=1351100993000"/>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consul.stanford.edu/download/attachments/138077104/SUL-Logo-h50.png?version=1&amp;modificationDate=1351100993000"/>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p:nvSpPr>
        <p:spPr bwMode="auto">
          <a:xfrm>
            <a:off x="0" y="218673"/>
            <a:ext cx="184731" cy="4770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Pathways</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sp>
        <p:nvSpPr>
          <p:cNvPr id="7" name="TextBox 6"/>
          <p:cNvSpPr txBox="1"/>
          <p:nvPr/>
        </p:nvSpPr>
        <p:spPr>
          <a:xfrm>
            <a:off x="1447800" y="6229812"/>
            <a:ext cx="6629400" cy="646331"/>
          </a:xfrm>
          <a:prstGeom prst="rect">
            <a:avLst/>
          </a:prstGeom>
          <a:noFill/>
        </p:spPr>
        <p:txBody>
          <a:bodyPr wrap="square" rtlCol="0">
            <a:spAutoFit/>
          </a:bodyPr>
          <a:lstStyle/>
          <a:p>
            <a:r>
              <a:rPr lang="en-US" sz="1800" dirty="0"/>
              <a:t>https://filmmakermagazine.com/105557-christopher-nolans-unrestored-70mm-2001-a-space-odyssey-at-the-village-east/</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494971"/>
            <a:ext cx="8229600" cy="4632468"/>
          </a:xfrm>
        </p:spPr>
      </p:pic>
    </p:spTree>
    <p:extLst>
      <p:ext uri="{BB962C8B-B14F-4D97-AF65-F5344CB8AC3E}">
        <p14:creationId xmlns:p14="http://schemas.microsoft.com/office/powerpoint/2010/main" val="35782819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686375"/>
            <a:ext cx="7154875" cy="4471797"/>
          </a:xfrm>
        </p:spPr>
      </p:pic>
      <p:sp>
        <p:nvSpPr>
          <p:cNvPr id="7" name="TextBox 6"/>
          <p:cNvSpPr txBox="1"/>
          <p:nvPr/>
        </p:nvSpPr>
        <p:spPr>
          <a:xfrm>
            <a:off x="1481937" y="6320547"/>
            <a:ext cx="6434938" cy="369332"/>
          </a:xfrm>
          <a:prstGeom prst="rect">
            <a:avLst/>
          </a:prstGeom>
          <a:noFill/>
        </p:spPr>
        <p:txBody>
          <a:bodyPr wrap="square" rtlCol="0">
            <a:spAutoFit/>
          </a:bodyPr>
          <a:lstStyle/>
          <a:p>
            <a:r>
              <a:rPr lang="en-US" sz="1800" dirty="0"/>
              <a:t>https://www.opapisa.it/en/square-of-miracles/sinopie-museum/</a:t>
            </a:r>
          </a:p>
        </p:txBody>
      </p:sp>
    </p:spTree>
    <p:extLst>
      <p:ext uri="{BB962C8B-B14F-4D97-AF65-F5344CB8AC3E}">
        <p14:creationId xmlns:p14="http://schemas.microsoft.com/office/powerpoint/2010/main" val="565298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6274" y="1524000"/>
            <a:ext cx="7871451" cy="4953000"/>
          </a:xfrm>
        </p:spPr>
      </p:pic>
    </p:spTree>
    <p:extLst>
      <p:ext uri="{BB962C8B-B14F-4D97-AF65-F5344CB8AC3E}">
        <p14:creationId xmlns:p14="http://schemas.microsoft.com/office/powerpoint/2010/main" val="28184423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Evolution/Catalog 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8692" y="1524000"/>
            <a:ext cx="8228108" cy="4648199"/>
          </a:xfrm>
        </p:spPr>
      </p:pic>
    </p:spTree>
    <p:extLst>
      <p:ext uri="{BB962C8B-B14F-4D97-AF65-F5344CB8AC3E}">
        <p14:creationId xmlns:p14="http://schemas.microsoft.com/office/powerpoint/2010/main" val="3120668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4315" y="1524000"/>
            <a:ext cx="8392485" cy="4724400"/>
          </a:xfrm>
        </p:spPr>
      </p:pic>
    </p:spTree>
    <p:extLst>
      <p:ext uri="{BB962C8B-B14F-4D97-AF65-F5344CB8AC3E}">
        <p14:creationId xmlns:p14="http://schemas.microsoft.com/office/powerpoint/2010/main" val="1856439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 y="1524000"/>
            <a:ext cx="8653931" cy="4876800"/>
          </a:xfrm>
        </p:spPr>
      </p:pic>
    </p:spTree>
    <p:extLst>
      <p:ext uri="{BB962C8B-B14F-4D97-AF65-F5344CB8AC3E}">
        <p14:creationId xmlns:p14="http://schemas.microsoft.com/office/powerpoint/2010/main" val="3980345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462" y="1709928"/>
            <a:ext cx="8335497" cy="4690872"/>
          </a:xfrm>
        </p:spPr>
      </p:pic>
    </p:spTree>
    <p:extLst>
      <p:ext uri="{BB962C8B-B14F-4D97-AF65-F5344CB8AC3E}">
        <p14:creationId xmlns:p14="http://schemas.microsoft.com/office/powerpoint/2010/main" val="4211382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Evolution/Metadata </a:t>
            </a:r>
            <a:r>
              <a:rPr lang="en-US" sz="3600" dirty="0" smtClean="0"/>
              <a:t>Department = </a:t>
            </a:r>
            <a:r>
              <a:rPr lang="en-US" sz="3600" dirty="0" err="1" smtClean="0"/>
              <a:t>Sinopia</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444411" cy="4737674"/>
          </a:xfrm>
        </p:spPr>
      </p:pic>
    </p:spTree>
    <p:extLst>
      <p:ext uri="{BB962C8B-B14F-4D97-AF65-F5344CB8AC3E}">
        <p14:creationId xmlns:p14="http://schemas.microsoft.com/office/powerpoint/2010/main" val="767436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Evolution – Preservation Department</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Philip Schreur/Stanford University</a:t>
            </a:r>
            <a:endParaRPr lang="en-US" dirty="0"/>
          </a:p>
        </p:txBody>
      </p:sp>
      <p:sp>
        <p:nvSpPr>
          <p:cNvPr id="7" name="TextBox 6"/>
          <p:cNvSpPr txBox="1"/>
          <p:nvPr/>
        </p:nvSpPr>
        <p:spPr>
          <a:xfrm>
            <a:off x="1621723" y="5911477"/>
            <a:ext cx="6629400" cy="646331"/>
          </a:xfrm>
          <a:prstGeom prst="rect">
            <a:avLst/>
          </a:prstGeom>
          <a:noFill/>
        </p:spPr>
        <p:txBody>
          <a:bodyPr wrap="square" rtlCol="0">
            <a:spAutoFit/>
          </a:bodyPr>
          <a:lstStyle/>
          <a:p>
            <a:r>
              <a:rPr lang="en-US" sz="1800" dirty="0"/>
              <a:t>https://variety.com/2018/artisans/production/christopher-nolan-2001-a-space-odyssey-1202811669/</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1524000"/>
            <a:ext cx="7565323" cy="4278155"/>
          </a:xfrm>
        </p:spPr>
      </p:pic>
    </p:spTree>
    <p:extLst>
      <p:ext uri="{BB962C8B-B14F-4D97-AF65-F5344CB8AC3E}">
        <p14:creationId xmlns:p14="http://schemas.microsoft.com/office/powerpoint/2010/main" val="1761102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REVOLUTION</a:t>
            </a:r>
            <a:endParaRPr lang="en-US" b="1"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879194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9000"/>
            <a:lum/>
          </a:blip>
          <a:srcRect/>
          <a:stretch>
            <a:fillRect l="-29000" r="-2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     EVOLUTION</a:t>
            </a:r>
            <a:r>
              <a:rPr lang="en-US" dirty="0" smtClean="0"/>
              <a:t>	</a:t>
            </a:r>
            <a:endParaRPr lang="en-US" dirty="0"/>
          </a:p>
        </p:txBody>
      </p:sp>
      <p:sp>
        <p:nvSpPr>
          <p:cNvPr id="3" name="Content Placeholder 2"/>
          <p:cNvSpPr>
            <a:spLocks noGrp="1"/>
          </p:cNvSpPr>
          <p:nvPr>
            <p:ph idx="1"/>
          </p:nvPr>
        </p:nvSpPr>
        <p:spPr>
          <a:xfrm>
            <a:off x="7391400" y="5257800"/>
            <a:ext cx="1295400" cy="1219200"/>
          </a:xfrm>
        </p:spPr>
        <p:txBody>
          <a:bodyPr/>
          <a:lstStyle/>
          <a:p>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362318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smtClean="0"/>
              <a:t>Revolution – Staff </a:t>
            </a:r>
            <a:r>
              <a:rPr lang="en-US" sz="3400" dirty="0" smtClean="0"/>
              <a:t> Development &amp; Training</a:t>
            </a:r>
            <a:endParaRPr lang="en-US" sz="3400" dirty="0"/>
          </a:p>
        </p:txBody>
      </p:sp>
      <p:pic>
        <p:nvPicPr>
          <p:cNvPr id="5" name="Content Placeholder 4" descr="OJQ0n.jpg"/>
          <p:cNvPicPr>
            <a:picLocks noGrp="1" noChangeAspect="1"/>
          </p:cNvPicPr>
          <p:nvPr>
            <p:ph idx="1"/>
          </p:nvPr>
        </p:nvPicPr>
        <p:blipFill>
          <a:blip r:embed="rId2">
            <a:extLst>
              <a:ext uri="{28A0092B-C50C-407E-A947-70E740481C1C}">
                <a14:useLocalDpi xmlns:a14="http://schemas.microsoft.com/office/drawing/2010/main" val="0"/>
              </a:ext>
            </a:extLst>
          </a:blip>
          <a:srcRect l="12031" r="12031"/>
          <a:stretch>
            <a:fillRect/>
          </a:stretch>
        </p:blipFill>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35638368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Revolution – Job Descriptions</a:t>
            </a:r>
            <a:endParaRPr lang="en-US" dirty="0"/>
          </a:p>
        </p:txBody>
      </p:sp>
      <p:sp>
        <p:nvSpPr>
          <p:cNvPr id="6" name="Text Placeholder 5"/>
          <p:cNvSpPr>
            <a:spLocks noGrp="1"/>
          </p:cNvSpPr>
          <p:nvPr>
            <p:ph type="body" idx="1"/>
          </p:nvPr>
        </p:nvSpPr>
        <p:spPr/>
        <p:txBody>
          <a:bodyPr/>
          <a:lstStyle/>
          <a:p>
            <a:r>
              <a:rPr lang="en-US" b="1" dirty="0" smtClean="0"/>
              <a:t>2006</a:t>
            </a:r>
            <a:endParaRPr lang="en-US" b="1" dirty="0"/>
          </a:p>
        </p:txBody>
      </p:sp>
      <p:sp>
        <p:nvSpPr>
          <p:cNvPr id="7" name="Content Placeholder 6"/>
          <p:cNvSpPr>
            <a:spLocks noGrp="1"/>
          </p:cNvSpPr>
          <p:nvPr>
            <p:ph sz="half" idx="2"/>
          </p:nvPr>
        </p:nvSpPr>
        <p:spPr/>
        <p:txBody>
          <a:bodyPr>
            <a:normAutofit/>
          </a:bodyPr>
          <a:lstStyle/>
          <a:p>
            <a:r>
              <a:rPr lang="en-US" sz="1200" b="1" dirty="0"/>
              <a:t>Responsible for original cataloging of monographs in humanities in Western European languages at the appropriate level.  Serves as a resource person for Spanish language</a:t>
            </a:r>
            <a:r>
              <a:rPr lang="en-US" sz="1200" b="1" dirty="0" smtClean="0"/>
              <a:t>.</a:t>
            </a:r>
          </a:p>
          <a:p>
            <a:endParaRPr lang="en-US" sz="1200" b="1" dirty="0"/>
          </a:p>
          <a:p>
            <a:r>
              <a:rPr lang="en-US" sz="1200" b="1" dirty="0"/>
              <a:t>Performs original cataloging of humanities monographs in a variety of Western European languages according to AACR2 cataloging rules or other metadata standards and local departmental policies and procedures at the BIBCO or other appropriate level.</a:t>
            </a:r>
          </a:p>
        </p:txBody>
      </p:sp>
      <p:sp>
        <p:nvSpPr>
          <p:cNvPr id="8" name="Text Placeholder 7"/>
          <p:cNvSpPr>
            <a:spLocks noGrp="1"/>
          </p:cNvSpPr>
          <p:nvPr>
            <p:ph type="body" sz="quarter" idx="3"/>
          </p:nvPr>
        </p:nvSpPr>
        <p:spPr/>
        <p:txBody>
          <a:bodyPr/>
          <a:lstStyle/>
          <a:p>
            <a:r>
              <a:rPr lang="en-US" b="1" dirty="0" smtClean="0"/>
              <a:t>2018</a:t>
            </a:r>
            <a:endParaRPr lang="en-US" b="1" dirty="0"/>
          </a:p>
        </p:txBody>
      </p:sp>
      <p:sp>
        <p:nvSpPr>
          <p:cNvPr id="9" name="Content Placeholder 8"/>
          <p:cNvSpPr>
            <a:spLocks noGrp="1"/>
          </p:cNvSpPr>
          <p:nvPr>
            <p:ph sz="quarter" idx="4"/>
          </p:nvPr>
        </p:nvSpPr>
        <p:spPr/>
        <p:txBody>
          <a:bodyPr>
            <a:normAutofit fontScale="92500" lnSpcReduction="20000"/>
          </a:bodyPr>
          <a:lstStyle/>
          <a:p>
            <a:r>
              <a:rPr lang="en-US" sz="1400" b="1" dirty="0"/>
              <a:t>Using traditional cataloging standards as well as existing and emerging metadata  schemas, and techniques such as linked data, supports creation, organization, and maintenance of metadata to facilitate search, discovery, and access to resources in various formats</a:t>
            </a:r>
            <a:r>
              <a:rPr lang="en-US" sz="1400" b="1" dirty="0" smtClean="0"/>
              <a:t>.</a:t>
            </a:r>
          </a:p>
          <a:p>
            <a:endParaRPr lang="en-US" sz="1400" dirty="0"/>
          </a:p>
          <a:p>
            <a:r>
              <a:rPr lang="en-US" sz="1400" b="1" dirty="0" smtClean="0"/>
              <a:t>Creates </a:t>
            </a:r>
            <a:r>
              <a:rPr lang="en-US" sz="1400" b="1" dirty="0"/>
              <a:t>discovery metadata for Humanities materials applying the metadata schema appropriate to the material as defined by policy. Currently, predominate schema is RDA applied according to the BIBCO standards, but others such as MODS applied as needed</a:t>
            </a:r>
            <a:r>
              <a:rPr lang="en-US" sz="1400" b="1" dirty="0" smtClean="0"/>
              <a:t>.</a:t>
            </a:r>
          </a:p>
          <a:p>
            <a:endParaRPr lang="en-US" sz="1400" b="1" dirty="0"/>
          </a:p>
          <a:p>
            <a:r>
              <a:rPr lang="en-US" sz="1400" b="1" dirty="0"/>
              <a:t>Collaborates with team members to evaluate, select, and apply metadata schemas and techniques, standards, data elements, and thesauri to provide description and access to SUL collections. </a:t>
            </a:r>
          </a:p>
          <a:p>
            <a:endParaRPr lang="en-US" sz="1400" b="1"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33969415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 New Positions</a:t>
            </a:r>
            <a:endParaRPr lang="en-US" dirty="0"/>
          </a:p>
        </p:txBody>
      </p:sp>
      <p:sp>
        <p:nvSpPr>
          <p:cNvPr id="3" name="Text Placeholder 2"/>
          <p:cNvSpPr>
            <a:spLocks noGrp="1"/>
          </p:cNvSpPr>
          <p:nvPr>
            <p:ph type="body" idx="1"/>
          </p:nvPr>
        </p:nvSpPr>
        <p:spPr/>
        <p:txBody>
          <a:bodyPr/>
          <a:lstStyle/>
          <a:p>
            <a:r>
              <a:rPr lang="en-US" b="1" dirty="0" smtClean="0"/>
              <a:t>Linked Data Technologist</a:t>
            </a:r>
            <a:endParaRPr lang="en-US" b="1" dirty="0"/>
          </a:p>
        </p:txBody>
      </p:sp>
      <p:sp>
        <p:nvSpPr>
          <p:cNvPr id="4" name="Content Placeholder 3"/>
          <p:cNvSpPr>
            <a:spLocks noGrp="1"/>
          </p:cNvSpPr>
          <p:nvPr>
            <p:ph sz="half" idx="2"/>
          </p:nvPr>
        </p:nvSpPr>
        <p:spPr/>
        <p:txBody>
          <a:bodyPr>
            <a:normAutofit/>
          </a:bodyPr>
          <a:lstStyle/>
          <a:p>
            <a:r>
              <a:rPr lang="en-US" sz="1400" b="1" dirty="0"/>
              <a:t>Responsible for the </a:t>
            </a:r>
            <a:r>
              <a:rPr lang="en-US" sz="1400" b="1" dirty="0" err="1"/>
              <a:t>transformtion</a:t>
            </a:r>
            <a:r>
              <a:rPr lang="en-US" sz="1400" b="1" dirty="0"/>
              <a:t> of multiple data formats into RDF (including the manipulation of the metadata for successful ingestion), maintenance of the resultant </a:t>
            </a:r>
            <a:r>
              <a:rPr lang="en-US" sz="1400" b="1" dirty="0" err="1"/>
              <a:t>datastore</a:t>
            </a:r>
            <a:r>
              <a:rPr lang="en-US" sz="1400" b="1" dirty="0"/>
              <a:t>, and development of tools and services to accomplish these goals in support of SUL's linked data environment</a:t>
            </a:r>
            <a:endParaRPr lang="en-US" sz="1400" dirty="0"/>
          </a:p>
        </p:txBody>
      </p:sp>
      <p:sp>
        <p:nvSpPr>
          <p:cNvPr id="5" name="Text Placeholder 4"/>
          <p:cNvSpPr>
            <a:spLocks noGrp="1"/>
          </p:cNvSpPr>
          <p:nvPr>
            <p:ph type="body" sz="quarter" idx="3"/>
          </p:nvPr>
        </p:nvSpPr>
        <p:spPr/>
        <p:txBody>
          <a:bodyPr/>
          <a:lstStyle/>
          <a:p>
            <a:r>
              <a:rPr lang="en-US" b="1" dirty="0" smtClean="0"/>
              <a:t>Metadata Strategist</a:t>
            </a:r>
            <a:endParaRPr lang="en-US" b="1" dirty="0"/>
          </a:p>
        </p:txBody>
      </p:sp>
      <p:sp>
        <p:nvSpPr>
          <p:cNvPr id="6" name="Content Placeholder 5"/>
          <p:cNvSpPr>
            <a:spLocks noGrp="1"/>
          </p:cNvSpPr>
          <p:nvPr>
            <p:ph sz="quarter" idx="4"/>
          </p:nvPr>
        </p:nvSpPr>
        <p:spPr/>
        <p:txBody>
          <a:bodyPr/>
          <a:lstStyle/>
          <a:p>
            <a:r>
              <a:rPr lang="en-US" sz="1400" b="1" dirty="0"/>
              <a:t>E</a:t>
            </a:r>
            <a:r>
              <a:rPr lang="en-US" sz="1400" b="1" dirty="0" smtClean="0"/>
              <a:t>nsure </a:t>
            </a:r>
            <a:r>
              <a:rPr lang="en-US" sz="1400" b="1" dirty="0"/>
              <a:t>the harmonization of descriptive metadata standards across SUL for resources deposited to the SDR to maximize discovery in a shared discovery environment(s</a:t>
            </a:r>
            <a:r>
              <a:rPr lang="en-US" sz="1400" b="1" dirty="0" smtClean="0"/>
              <a:t>)</a:t>
            </a:r>
            <a:r>
              <a:rPr lang="en-US" sz="1400" dirty="0"/>
              <a:t> </a:t>
            </a:r>
            <a:endParaRPr lang="en-US" sz="1400" dirty="0" smtClean="0"/>
          </a:p>
          <a:p>
            <a:endParaRPr lang="en-US" sz="1400" dirty="0"/>
          </a:p>
          <a:p>
            <a:r>
              <a:rPr lang="en-US" sz="1400" b="1" dirty="0"/>
              <a:t>P</a:t>
            </a:r>
            <a:r>
              <a:rPr lang="en-US" sz="1400" b="1" dirty="0" smtClean="0"/>
              <a:t>roactively </a:t>
            </a:r>
            <a:r>
              <a:rPr lang="en-US" sz="1400" b="1" dirty="0"/>
              <a:t>engage with DLSS Project Managers in establishing appropriate approaches (both manual and automated) for the creation of descriptive metadata for individual </a:t>
            </a:r>
            <a:r>
              <a:rPr lang="en-US" sz="1400" b="1" dirty="0" smtClean="0"/>
              <a:t>projects</a:t>
            </a:r>
          </a:p>
          <a:p>
            <a:endParaRPr lang="en-US" sz="1400" b="1" dirty="0"/>
          </a:p>
          <a:p>
            <a:pPr lvl="0"/>
            <a:r>
              <a:rPr lang="en-US" sz="1400" b="1" dirty="0"/>
              <a:t>D</a:t>
            </a:r>
            <a:r>
              <a:rPr lang="en-US" sz="1400" b="1" dirty="0" smtClean="0"/>
              <a:t>evelop </a:t>
            </a:r>
            <a:r>
              <a:rPr lang="en-US" sz="1400" b="1" dirty="0"/>
              <a:t>policies and procedures in support of the harmonization goals and broker acceptance of mutually agreed upon descriptive metadata standards across relevant stakeholders in SUL</a:t>
            </a:r>
          </a:p>
          <a:p>
            <a:endParaRPr lang="en-US" sz="1400" dirty="0"/>
          </a:p>
          <a:p>
            <a:pPr lvl="0"/>
            <a:endParaRPr lang="en-US" sz="1400" b="1" dirty="0"/>
          </a:p>
        </p:txBody>
      </p:sp>
      <p:sp>
        <p:nvSpPr>
          <p:cNvPr id="7" name="Footer Placeholder 6"/>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14176893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 – </a:t>
            </a:r>
            <a:r>
              <a:rPr lang="en-US" dirty="0" smtClean="0"/>
              <a:t>Humanizing Linked </a:t>
            </a:r>
            <a:r>
              <a:rPr lang="en-US" dirty="0" smtClean="0"/>
              <a:t>Data</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900" y="1871662"/>
            <a:ext cx="6934200" cy="4333875"/>
          </a:xfr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495482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Revolution – </a:t>
            </a:r>
            <a:r>
              <a:rPr lang="en-US" dirty="0" err="1" smtClean="0"/>
              <a:t>HumanizingLinked</a:t>
            </a:r>
            <a:r>
              <a:rPr lang="en-US" dirty="0" smtClean="0"/>
              <a:t> </a:t>
            </a:r>
            <a:r>
              <a:rPr lang="en-US" dirty="0" smtClean="0"/>
              <a:t>Data</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47356" y="1600200"/>
            <a:ext cx="7449287" cy="4876800"/>
          </a:xfrm>
        </p:spPr>
      </p:pic>
    </p:spTree>
    <p:extLst>
      <p:ext uri="{BB962C8B-B14F-4D97-AF65-F5344CB8AC3E}">
        <p14:creationId xmlns:p14="http://schemas.microsoft.com/office/powerpoint/2010/main" val="1454716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Revolution/Linked Data = Data Sharing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37855"/>
            <a:ext cx="8229600" cy="4629150"/>
          </a:xfrm>
        </p:spPr>
      </p:pic>
      <p:sp>
        <p:nvSpPr>
          <p:cNvPr id="7" name="TextBox 6"/>
          <p:cNvSpPr txBox="1"/>
          <p:nvPr/>
        </p:nvSpPr>
        <p:spPr>
          <a:xfrm>
            <a:off x="1066800" y="6415884"/>
            <a:ext cx="7010400" cy="338554"/>
          </a:xfrm>
          <a:prstGeom prst="rect">
            <a:avLst/>
          </a:prstGeom>
          <a:noFill/>
        </p:spPr>
        <p:txBody>
          <a:bodyPr wrap="square" rtlCol="0">
            <a:spAutoFit/>
          </a:bodyPr>
          <a:lstStyle/>
          <a:p>
            <a:r>
              <a:rPr lang="en-US" sz="1600" dirty="0"/>
              <a:t>http://www.infrics.com/2014/09/how-2001-space-odyssey-got-future-right.html</a:t>
            </a:r>
          </a:p>
        </p:txBody>
      </p:sp>
    </p:spTree>
    <p:extLst>
      <p:ext uri="{BB962C8B-B14F-4D97-AF65-F5344CB8AC3E}">
        <p14:creationId xmlns:p14="http://schemas.microsoft.com/office/powerpoint/2010/main" val="1964804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Revolution/Linked Data = Discovery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400" y="1716855"/>
            <a:ext cx="8543400" cy="4340047"/>
          </a:xfrm>
        </p:spPr>
      </p:pic>
      <p:sp>
        <p:nvSpPr>
          <p:cNvPr id="7" name="TextBox 6"/>
          <p:cNvSpPr txBox="1"/>
          <p:nvPr/>
        </p:nvSpPr>
        <p:spPr>
          <a:xfrm>
            <a:off x="1524000" y="6249757"/>
            <a:ext cx="6019800" cy="400110"/>
          </a:xfrm>
          <a:prstGeom prst="rect">
            <a:avLst/>
          </a:prstGeom>
          <a:noFill/>
        </p:spPr>
        <p:txBody>
          <a:bodyPr wrap="square" rtlCol="0">
            <a:spAutoFit/>
          </a:bodyPr>
          <a:lstStyle/>
          <a:p>
            <a:r>
              <a:rPr lang="en-US" sz="2000" dirty="0"/>
              <a:t>https://www.pinterest.com/pin/486670303463057324/</a:t>
            </a:r>
          </a:p>
        </p:txBody>
      </p:sp>
    </p:spTree>
    <p:extLst>
      <p:ext uri="{BB962C8B-B14F-4D97-AF65-F5344CB8AC3E}">
        <p14:creationId xmlns:p14="http://schemas.microsoft.com/office/powerpoint/2010/main" val="34567059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TRANSFIGURATION</a:t>
            </a:r>
            <a:endParaRPr lang="en-US" b="1"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8" name="2010 Something Wonderful is About to Happen.mp4">
            <a:hlinkClick r:id="" action="ppaction://media"/>
          </p:cNvPr>
          <p:cNvPicPr>
            <a:picLocks noGrp="1" noChangeAspect="1"/>
          </p:cNvPicPr>
          <p:nvPr>
            <p:ph idx="1"/>
            <a:videoFile r:link="rId1"/>
            <p:extLst>
              <p:ext uri="{DAA4B4D4-6D71-4841-9C94-3DE7FCFB9230}">
                <p14:media xmlns:p14="http://schemas.microsoft.com/office/powerpoint/2010/main" r:embed="rId2">
                  <p14:trim end="7908.3333"/>
                  <p14:fade out="1000"/>
                </p14:media>
              </p:ext>
            </p:extLst>
          </p:nvPr>
        </p:nvPicPr>
        <p:blipFill>
          <a:blip r:embed="rId4"/>
          <a:stretch>
            <a:fillRect/>
          </a:stretch>
        </p:blipFill>
        <p:spPr>
          <a:xfrm>
            <a:off x="457200" y="2187575"/>
            <a:ext cx="8229600" cy="3703638"/>
          </a:xfrm>
        </p:spPr>
      </p:pic>
    </p:spTree>
    <p:extLst>
      <p:ext uri="{BB962C8B-B14F-4D97-AF65-F5344CB8AC3E}">
        <p14:creationId xmlns:p14="http://schemas.microsoft.com/office/powerpoint/2010/main" val="200479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85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Transfiguration –  What’s out there?</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0" y="1895475"/>
            <a:ext cx="7620000" cy="4286250"/>
          </a:xfr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33406791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Transfiguration – Something Wonderful!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24025"/>
            <a:ext cx="8229600" cy="4629150"/>
          </a:xfr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2513410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ym typeface="Wingdings" pitchFamily="2" charset="2"/>
              </a:rPr>
              <a:t>Evolution – First Steps</a:t>
            </a:r>
            <a:r>
              <a:rPr lang="en-US" dirty="0" smtClean="0">
                <a:sym typeface="Wingdings" pitchFamily="2" charset="2"/>
              </a:rPr>
              <a:t>	</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81778" y="2133600"/>
            <a:ext cx="7044266" cy="3962400"/>
          </a:xfr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5992175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sym typeface="Wingdings" pitchFamily="2" charset="2"/>
              </a:rPr>
              <a:t>Evolution – First Steps</a:t>
            </a:r>
            <a:r>
              <a:rPr lang="en-US" dirty="0" smtClean="0">
                <a:sym typeface="Wingdings" pitchFamily="2" charset="2"/>
              </a:rPr>
              <a: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516743"/>
            <a:ext cx="6587269" cy="5085824"/>
          </a:xfrm>
        </p:spPr>
      </p:pic>
    </p:spTree>
    <p:extLst>
      <p:ext uri="{BB962C8B-B14F-4D97-AF65-F5344CB8AC3E}">
        <p14:creationId xmlns:p14="http://schemas.microsoft.com/office/powerpoint/2010/main" val="3258695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 Acquisitions Department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4025"/>
            <a:ext cx="8229600" cy="4629150"/>
          </a:xfrm>
        </p:spPr>
      </p:pic>
    </p:spTree>
    <p:extLst>
      <p:ext uri="{BB962C8B-B14F-4D97-AF65-F5344CB8AC3E}">
        <p14:creationId xmlns:p14="http://schemas.microsoft.com/office/powerpoint/2010/main" val="1824760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 Acquisitions Department</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487714"/>
            <a:ext cx="6633791" cy="5170326"/>
          </a:xfr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3710183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Evolution/Acquisitions = Efficiency</a:t>
            </a:r>
            <a:endParaRPr lang="en-US" dirty="0"/>
          </a:p>
        </p:txBody>
      </p:sp>
      <p:pic>
        <p:nvPicPr>
          <p:cNvPr id="5" name="7DilsrxNJyY"/>
          <p:cNvPicPr>
            <a:picLocks noGrp="1" noRot="1" noChangeAspect="1"/>
          </p:cNvPicPr>
          <p:nvPr>
            <p:ph idx="1"/>
            <a:videoFile r:link="rId1"/>
          </p:nvPr>
        </p:nvPicPr>
        <p:blipFill>
          <a:blip r:embed="rId3"/>
          <a:stretch>
            <a:fillRect/>
          </a:stretch>
        </p:blipFill>
        <p:spPr>
          <a:xfrm>
            <a:off x="694267" y="1943100"/>
            <a:ext cx="7382933" cy="4152900"/>
          </a:xfrm>
          <a:prstGeom prst="rect">
            <a:avLst/>
          </a:prstGeom>
        </p:spPr>
      </p:pic>
      <p:sp>
        <p:nvSpPr>
          <p:cNvPr id="4" name="Footer Placeholder 3"/>
          <p:cNvSpPr>
            <a:spLocks noGrp="1"/>
          </p:cNvSpPr>
          <p:nvPr>
            <p:ph type="ftr" sz="quarter" idx="11"/>
          </p:nvPr>
        </p:nvSpPr>
        <p:spPr/>
        <p:txBody>
          <a:bodyPr/>
          <a:lstStyle/>
          <a:p>
            <a:r>
              <a:rPr lang="en-US" smtClean="0"/>
              <a:t>Philip Schreur/Stanford University</a:t>
            </a:r>
            <a:endParaRPr lang="en-US"/>
          </a:p>
        </p:txBody>
      </p:sp>
    </p:spTree>
    <p:extLst>
      <p:ext uri="{BB962C8B-B14F-4D97-AF65-F5344CB8AC3E}">
        <p14:creationId xmlns:p14="http://schemas.microsoft.com/office/powerpoint/2010/main" val="19259157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Evolution/Acquisitions = Reports</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0800" y="1600200"/>
            <a:ext cx="6502400" cy="4876800"/>
          </a:xfrm>
        </p:spPr>
      </p:pic>
    </p:spTree>
    <p:extLst>
      <p:ext uri="{BB962C8B-B14F-4D97-AF65-F5344CB8AC3E}">
        <p14:creationId xmlns:p14="http://schemas.microsoft.com/office/powerpoint/2010/main" val="1713009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 </a:t>
            </a:r>
            <a:r>
              <a:rPr lang="en-US" dirty="0" smtClean="0"/>
              <a:t>Metadata</a:t>
            </a:r>
            <a:r>
              <a:rPr lang="en-US" dirty="0" smtClean="0"/>
              <a:t> </a:t>
            </a:r>
            <a:r>
              <a:rPr lang="en-US" dirty="0" smtClean="0"/>
              <a:t>Department		</a:t>
            </a:r>
            <a:endParaRPr lang="en-US" dirty="0"/>
          </a:p>
        </p:txBody>
      </p:sp>
      <p:sp>
        <p:nvSpPr>
          <p:cNvPr id="4" name="Footer Placeholder 3"/>
          <p:cNvSpPr>
            <a:spLocks noGrp="1"/>
          </p:cNvSpPr>
          <p:nvPr>
            <p:ph type="ftr" sz="quarter" idx="11"/>
          </p:nvPr>
        </p:nvSpPr>
        <p:spPr/>
        <p:txBody>
          <a:bodyPr/>
          <a:lstStyle/>
          <a:p>
            <a:r>
              <a:rPr lang="en-US" smtClean="0"/>
              <a:t>Philip Schreur/Stanford University</a:t>
            </a:r>
            <a:endParaRPr lang="en-US"/>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22120"/>
            <a:ext cx="8229600" cy="4632960"/>
          </a:xfrm>
        </p:spPr>
      </p:pic>
      <p:sp>
        <p:nvSpPr>
          <p:cNvPr id="7" name="TextBox 6"/>
          <p:cNvSpPr txBox="1"/>
          <p:nvPr/>
        </p:nvSpPr>
        <p:spPr>
          <a:xfrm>
            <a:off x="1447800" y="6442948"/>
            <a:ext cx="6629400" cy="369332"/>
          </a:xfrm>
          <a:prstGeom prst="rect">
            <a:avLst/>
          </a:prstGeom>
          <a:noFill/>
        </p:spPr>
        <p:txBody>
          <a:bodyPr wrap="square" rtlCol="0">
            <a:spAutoFit/>
          </a:bodyPr>
          <a:lstStyle/>
          <a:p>
            <a:r>
              <a:rPr lang="en-US" sz="1800" dirty="0"/>
              <a:t>https://creativemess.net/2001-space-odyssey-themed-arcade-cabinet/</a:t>
            </a:r>
          </a:p>
        </p:txBody>
      </p:sp>
    </p:spTree>
    <p:extLst>
      <p:ext uri="{BB962C8B-B14F-4D97-AF65-F5344CB8AC3E}">
        <p14:creationId xmlns:p14="http://schemas.microsoft.com/office/powerpoint/2010/main" val="4926136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7180</TotalTime>
  <Words>558</Words>
  <Application>Microsoft Office PowerPoint</Application>
  <PresentationFormat>On-screen Show (4:3)</PresentationFormat>
  <Paragraphs>108</Paragraphs>
  <Slides>29</Slides>
  <Notes>20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Times</vt:lpstr>
      <vt:lpstr>Wingdings</vt:lpstr>
      <vt:lpstr>Clarity</vt:lpstr>
      <vt:lpstr>Evolution, Revolution, transfiguration (Something wonderful is about to happen)</vt:lpstr>
      <vt:lpstr>     EVOLUTION </vt:lpstr>
      <vt:lpstr>Evolution – First Steps </vt:lpstr>
      <vt:lpstr>Evolution – First Steps </vt:lpstr>
      <vt:lpstr>Evolution – Acquisitions Department  </vt:lpstr>
      <vt:lpstr>Evolution – Acquisitions Department</vt:lpstr>
      <vt:lpstr>Evolution/Acquisitions = Efficiency</vt:lpstr>
      <vt:lpstr>Evolution/Acquisitions = Reports</vt:lpstr>
      <vt:lpstr>Evolution – Metadata Department  </vt:lpstr>
      <vt:lpstr>Evolution/Metadata Department = Pathways </vt:lpstr>
      <vt:lpstr>Evolution/Metadata Department = Sinopia </vt:lpstr>
      <vt:lpstr>Evolution/Metadata Department = Sinopia </vt:lpstr>
      <vt:lpstr>Evolution/Catalog Department = Sinopia </vt:lpstr>
      <vt:lpstr>Evolution/Metadata Department = Sinopia </vt:lpstr>
      <vt:lpstr>Evolution/Metadata Department = Sinopia </vt:lpstr>
      <vt:lpstr>Evolution/Metadata Department = Sinopia </vt:lpstr>
      <vt:lpstr>Evolution/Metadata Department = Sinopia </vt:lpstr>
      <vt:lpstr>Evolution – Preservation Department </vt:lpstr>
      <vt:lpstr>REVOLUTION</vt:lpstr>
      <vt:lpstr>Revolution – Staff  Development &amp; Training</vt:lpstr>
      <vt:lpstr>Revolution – Job Descriptions</vt:lpstr>
      <vt:lpstr>Revolution – New Positions</vt:lpstr>
      <vt:lpstr>Revolution – Humanizing Linked Data</vt:lpstr>
      <vt:lpstr>Revolution – HumanizingLinked Data</vt:lpstr>
      <vt:lpstr>Revolution/Linked Data = Data Sharing </vt:lpstr>
      <vt:lpstr>Revolution/Linked Data = Discovery </vt:lpstr>
      <vt:lpstr>TRANSFIGURATION</vt:lpstr>
      <vt:lpstr>Transfiguration –  What’s out there?</vt:lpstr>
      <vt:lpstr>Transfiguration – Something Wonderful!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PES</dc:creator>
  <cp:lastModifiedBy>Philip E. Schreur</cp:lastModifiedBy>
  <cp:revision>86</cp:revision>
  <dcterms:created xsi:type="dcterms:W3CDTF">2012-03-19T20:08:26Z</dcterms:created>
  <dcterms:modified xsi:type="dcterms:W3CDTF">2018-09-15T04:30:30Z</dcterms:modified>
</cp:coreProperties>
</file>